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8" r:id="rId3"/>
    <p:sldId id="257" r:id="rId4"/>
    <p:sldId id="329" r:id="rId5"/>
    <p:sldId id="382" r:id="rId6"/>
    <p:sldId id="333" r:id="rId7"/>
    <p:sldId id="328" r:id="rId8"/>
    <p:sldId id="323" r:id="rId9"/>
    <p:sldId id="324" r:id="rId10"/>
    <p:sldId id="362" r:id="rId11"/>
    <p:sldId id="325" r:id="rId12"/>
    <p:sldId id="360" r:id="rId13"/>
    <p:sldId id="357" r:id="rId14"/>
    <p:sldId id="369" r:id="rId15"/>
    <p:sldId id="371" r:id="rId16"/>
    <p:sldId id="370" r:id="rId17"/>
    <p:sldId id="394" r:id="rId18"/>
    <p:sldId id="353" r:id="rId19"/>
    <p:sldId id="345" r:id="rId20"/>
    <p:sldId id="342" r:id="rId21"/>
    <p:sldId id="366" r:id="rId22"/>
    <p:sldId id="343" r:id="rId23"/>
    <p:sldId id="392" r:id="rId24"/>
    <p:sldId id="352" r:id="rId25"/>
    <p:sldId id="391" r:id="rId26"/>
    <p:sldId id="390" r:id="rId27"/>
    <p:sldId id="365" r:id="rId28"/>
    <p:sldId id="384" r:id="rId29"/>
    <p:sldId id="297" r:id="rId30"/>
    <p:sldId id="320" r:id="rId31"/>
    <p:sldId id="385" r:id="rId32"/>
    <p:sldId id="354" r:id="rId33"/>
    <p:sldId id="367" r:id="rId34"/>
    <p:sldId id="376" r:id="rId35"/>
    <p:sldId id="381" r:id="rId36"/>
    <p:sldId id="368" r:id="rId37"/>
    <p:sldId id="387" r:id="rId38"/>
    <p:sldId id="389" r:id="rId39"/>
    <p:sldId id="386" r:id="rId40"/>
    <p:sldId id="393" r:id="rId41"/>
    <p:sldId id="383" r:id="rId42"/>
    <p:sldId id="305" r:id="rId43"/>
    <p:sldId id="364" r:id="rId44"/>
    <p:sldId id="374" r:id="rId45"/>
    <p:sldId id="363" r:id="rId46"/>
    <p:sldId id="373" r:id="rId47"/>
    <p:sldId id="375" r:id="rId48"/>
    <p:sldId id="310" r:id="rId49"/>
    <p:sldId id="395" r:id="rId50"/>
    <p:sldId id="396" r:id="rId51"/>
    <p:sldId id="397" r:id="rId52"/>
    <p:sldId id="398" r:id="rId53"/>
    <p:sldId id="399" r:id="rId54"/>
    <p:sldId id="344" r:id="rId55"/>
    <p:sldId id="361" r:id="rId56"/>
    <p:sldId id="388" r:id="rId57"/>
    <p:sldId id="377" r:id="rId58"/>
    <p:sldId id="378" r:id="rId59"/>
    <p:sldId id="379" r:id="rId60"/>
    <p:sldId id="347" r:id="rId61"/>
    <p:sldId id="299" r:id="rId62"/>
    <p:sldId id="355" r:id="rId63"/>
    <p:sldId id="309" r:id="rId64"/>
    <p:sldId id="339" r:id="rId65"/>
    <p:sldId id="338" r:id="rId66"/>
    <p:sldId id="330" r:id="rId67"/>
    <p:sldId id="263" r:id="rId68"/>
    <p:sldId id="311" r:id="rId6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p:normalViewPr>
  <p:slideViewPr>
    <p:cSldViewPr snapToGrid="0">
      <p:cViewPr varScale="1">
        <p:scale>
          <a:sx n="48" d="100"/>
          <a:sy n="48" d="100"/>
        </p:scale>
        <p:origin x="60" y="6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6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357" cy="480547"/>
          </a:xfrm>
          <a:prstGeom prst="rect">
            <a:avLst/>
          </a:prstGeom>
        </p:spPr>
        <p:txBody>
          <a:bodyPr vert="horz" lIns="93790" tIns="46895" rIns="93790" bIns="46895" rtlCol="0"/>
          <a:lstStyle>
            <a:lvl1pPr algn="l">
              <a:defRPr sz="1200"/>
            </a:lvl1pPr>
          </a:lstStyle>
          <a:p>
            <a:endParaRPr lang="en-US"/>
          </a:p>
        </p:txBody>
      </p:sp>
      <p:sp>
        <p:nvSpPr>
          <p:cNvPr id="3" name="Date Placeholder 2"/>
          <p:cNvSpPr>
            <a:spLocks noGrp="1"/>
          </p:cNvSpPr>
          <p:nvPr>
            <p:ph type="dt" idx="1"/>
          </p:nvPr>
        </p:nvSpPr>
        <p:spPr>
          <a:xfrm>
            <a:off x="4143209" y="0"/>
            <a:ext cx="3170357" cy="480547"/>
          </a:xfrm>
          <a:prstGeom prst="rect">
            <a:avLst/>
          </a:prstGeom>
        </p:spPr>
        <p:txBody>
          <a:bodyPr vert="horz" lIns="93790" tIns="46895" rIns="93790" bIns="46895" rtlCol="0"/>
          <a:lstStyle>
            <a:lvl1pPr algn="r">
              <a:defRPr sz="1200"/>
            </a:lvl1pPr>
          </a:lstStyle>
          <a:p>
            <a:fld id="{D2853229-5C54-4F3F-B3B3-85D66B424462}" type="datetimeFigureOut">
              <a:rPr lang="en-US" smtClean="0"/>
              <a:t>10/2/2024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3790" tIns="46895" rIns="93790" bIns="46895" rtlCol="0" anchor="ctr"/>
          <a:lstStyle/>
          <a:p>
            <a:endParaRPr lang="en-US"/>
          </a:p>
        </p:txBody>
      </p:sp>
      <p:sp>
        <p:nvSpPr>
          <p:cNvPr id="5" name="Notes Placeholder 4"/>
          <p:cNvSpPr>
            <a:spLocks noGrp="1"/>
          </p:cNvSpPr>
          <p:nvPr>
            <p:ph type="body" sz="quarter" idx="3"/>
          </p:nvPr>
        </p:nvSpPr>
        <p:spPr>
          <a:xfrm>
            <a:off x="730867" y="4620395"/>
            <a:ext cx="5853468" cy="3781062"/>
          </a:xfrm>
          <a:prstGeom prst="rect">
            <a:avLst/>
          </a:prstGeom>
        </p:spPr>
        <p:txBody>
          <a:bodyPr vert="horz" lIns="93790" tIns="46895" rIns="93790" bIns="4689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653"/>
            <a:ext cx="3170357" cy="480547"/>
          </a:xfrm>
          <a:prstGeom prst="rect">
            <a:avLst/>
          </a:prstGeom>
        </p:spPr>
        <p:txBody>
          <a:bodyPr vert="horz" lIns="93790" tIns="46895" rIns="93790" bIns="46895" rtlCol="0" anchor="b"/>
          <a:lstStyle>
            <a:lvl1pPr algn="l">
              <a:defRPr sz="1200"/>
            </a:lvl1pPr>
          </a:lstStyle>
          <a:p>
            <a:endParaRPr lang="en-US"/>
          </a:p>
        </p:txBody>
      </p:sp>
      <p:sp>
        <p:nvSpPr>
          <p:cNvPr id="7" name="Slide Number Placeholder 6"/>
          <p:cNvSpPr>
            <a:spLocks noGrp="1"/>
          </p:cNvSpPr>
          <p:nvPr>
            <p:ph type="sldNum" sz="quarter" idx="5"/>
          </p:nvPr>
        </p:nvSpPr>
        <p:spPr>
          <a:xfrm>
            <a:off x="4143209" y="9120653"/>
            <a:ext cx="3170357" cy="480547"/>
          </a:xfrm>
          <a:prstGeom prst="rect">
            <a:avLst/>
          </a:prstGeom>
        </p:spPr>
        <p:txBody>
          <a:bodyPr vert="horz" lIns="93790" tIns="46895" rIns="93790" bIns="46895" rtlCol="0" anchor="b"/>
          <a:lstStyle>
            <a:lvl1pPr algn="r">
              <a:defRPr sz="1200"/>
            </a:lvl1pPr>
          </a:lstStyle>
          <a:p>
            <a:fld id="{B22255C3-C509-4953-8354-96F1E68C42DF}" type="slidenum">
              <a:rPr lang="en-US" smtClean="0"/>
              <a:t>‹#›</a:t>
            </a:fld>
            <a:endParaRPr lang="en-US"/>
          </a:p>
        </p:txBody>
      </p:sp>
    </p:spTree>
    <p:extLst>
      <p:ext uri="{BB962C8B-B14F-4D97-AF65-F5344CB8AC3E}">
        <p14:creationId xmlns:p14="http://schemas.microsoft.com/office/powerpoint/2010/main" val="314764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Norco University. Today we will be discussing the BAL Exact Slide.</a:t>
            </a:r>
          </a:p>
        </p:txBody>
      </p:sp>
      <p:sp>
        <p:nvSpPr>
          <p:cNvPr id="4" name="Slide Number Placeholder 3"/>
          <p:cNvSpPr>
            <a:spLocks noGrp="1"/>
          </p:cNvSpPr>
          <p:nvPr>
            <p:ph type="sldNum" sz="quarter" idx="5"/>
          </p:nvPr>
        </p:nvSpPr>
        <p:spPr/>
        <p:txBody>
          <a:bodyPr/>
          <a:lstStyle/>
          <a:p>
            <a:fld id="{B22255C3-C509-4953-8354-96F1E68C42DF}" type="slidenum">
              <a:rPr lang="en-US" smtClean="0"/>
              <a:t>1</a:t>
            </a:fld>
            <a:endParaRPr lang="en-US"/>
          </a:p>
        </p:txBody>
      </p:sp>
    </p:spTree>
    <p:extLst>
      <p:ext uri="{BB962C8B-B14F-4D97-AF65-F5344CB8AC3E}">
        <p14:creationId xmlns:p14="http://schemas.microsoft.com/office/powerpoint/2010/main" val="2495262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L’espace entre le support et la face arrière du fascia extérieur ou du moule en T ne doit pas être supérieur à 1/4 ".</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10</a:t>
            </a:fld>
            <a:endParaRPr lang="en-US"/>
          </a:p>
        </p:txBody>
      </p:sp>
    </p:spTree>
    <p:extLst>
      <p:ext uri="{BB962C8B-B14F-4D97-AF65-F5344CB8AC3E}">
        <p14:creationId xmlns:p14="http://schemas.microsoft.com/office/powerpoint/2010/main" val="24637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torons de câble se tordent autour du câble. Cela est généralement causé par des ajustements sur le câble tout en n’ayant pas un ensemble de serrage de pinces de nez d’aiguille attachées à la zone lisse du canon du goujon de réglage. Lorsque vous ajoutez de la tension à l’écrou de réglage du câble, le câble devient non filé juste derrière le goujons du câble. Un remplacement est nécessaire si cela se produit.</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11</a:t>
            </a:fld>
            <a:endParaRPr lang="en-US"/>
          </a:p>
        </p:txBody>
      </p:sp>
    </p:spTree>
    <p:extLst>
      <p:ext uri="{BB962C8B-B14F-4D97-AF65-F5344CB8AC3E}">
        <p14:creationId xmlns:p14="http://schemas.microsoft.com/office/powerpoint/2010/main" val="2430704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Emplacement du support d’espacement intérieur.
Chaque câble intérieur passera à travers un guide de câble en plastique. Chaque extrémité aura une rondelle, un écrou d’attelage et un écrou de jambage de 1/4 " pour verrouiller le réglage en place.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12</a:t>
            </a:fld>
            <a:endParaRPr lang="en-US"/>
          </a:p>
        </p:txBody>
      </p:sp>
    </p:spTree>
    <p:extLst>
      <p:ext uri="{BB962C8B-B14F-4D97-AF65-F5344CB8AC3E}">
        <p14:creationId xmlns:p14="http://schemas.microsoft.com/office/powerpoint/2010/main" val="3715718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CABLE REPLACEMENT KITS</a:t>
            </a:r>
          </a:p>
          <a:p>
            <a:r>
              <a:rPr lang="en-US" dirty="0"/>
              <a:t>21700147 IS</a:t>
            </a:r>
            <a:r>
              <a:rPr lang="en-US" baseline="0" dirty="0"/>
              <a:t> THE EXTERIOR CABLE REPLACEMENT KIT</a:t>
            </a:r>
          </a:p>
          <a:p>
            <a:r>
              <a:rPr lang="en-US" baseline="0" dirty="0"/>
              <a:t>21700146 IS THE INTERIOR CABLE REPLACEMENT KIT</a:t>
            </a:r>
          </a:p>
          <a:p>
            <a:r>
              <a:rPr lang="en-US" baseline="0" dirty="0"/>
              <a:t>25041 IS THE CABLE PATCH KIT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 Tip</a:t>
            </a:r>
            <a:r>
              <a:rPr lang="en-US" sz="1200" dirty="0"/>
              <a:t>: The Accu-slide cable replacement kit 22305 can be used for the exterior cable replacement on the Exact Slide.</a:t>
            </a:r>
          </a:p>
          <a:p>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13</a:t>
            </a:fld>
            <a:endParaRPr lang="en-US"/>
          </a:p>
        </p:txBody>
      </p:sp>
    </p:spTree>
    <p:extLst>
      <p:ext uri="{BB962C8B-B14F-4D97-AF65-F5344CB8AC3E}">
        <p14:creationId xmlns:p14="http://schemas.microsoft.com/office/powerpoint/2010/main" val="98949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Vidéo de la procédure de remplacement du câble extérieur supérieur</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14</a:t>
            </a:fld>
            <a:endParaRPr lang="en-US"/>
          </a:p>
        </p:txBody>
      </p:sp>
    </p:spTree>
    <p:extLst>
      <p:ext uri="{BB962C8B-B14F-4D97-AF65-F5344CB8AC3E}">
        <p14:creationId xmlns:p14="http://schemas.microsoft.com/office/powerpoint/2010/main" val="102450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15</a:t>
            </a:fld>
            <a:endParaRPr lang="en-US"/>
          </a:p>
        </p:txBody>
      </p:sp>
    </p:spTree>
    <p:extLst>
      <p:ext uri="{BB962C8B-B14F-4D97-AF65-F5344CB8AC3E}">
        <p14:creationId xmlns:p14="http://schemas.microsoft.com/office/powerpoint/2010/main" val="1669298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16</a:t>
            </a:fld>
            <a:endParaRPr lang="en-US"/>
          </a:p>
        </p:txBody>
      </p:sp>
    </p:spTree>
    <p:extLst>
      <p:ext uri="{BB962C8B-B14F-4D97-AF65-F5344CB8AC3E}">
        <p14:creationId xmlns:p14="http://schemas.microsoft.com/office/powerpoint/2010/main" val="4259608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ea typeface="Calibri"/>
                <a:cs typeface="Calibri"/>
              </a:rPr>
              <a:t>Conception de faux plancher où le </a:t>
            </a:r>
            <a:r>
              <a:rPr lang="fr-FR" dirty="0" err="1">
                <a:ea typeface="Calibri"/>
                <a:cs typeface="Calibri"/>
              </a:rPr>
              <a:t>lauan</a:t>
            </a:r>
            <a:r>
              <a:rPr lang="fr-FR" dirty="0">
                <a:ea typeface="Calibri"/>
                <a:cs typeface="Calibri"/>
              </a:rPr>
              <a:t> se détache du sol de la boîte à glissière provoquant </a:t>
            </a:r>
            <a:r>
              <a:rPr lang="fr-FR" dirty="0" err="1">
                <a:ea typeface="Calibri"/>
                <a:cs typeface="Calibri"/>
              </a:rPr>
              <a:t>lauan</a:t>
            </a:r>
            <a:r>
              <a:rPr lang="fr-FR" dirty="0">
                <a:ea typeface="Calibri"/>
                <a:cs typeface="Calibri"/>
              </a:rPr>
              <a:t> à attraper sur le matériau de la barre d’usure. Rétractez brusquement ou arrêtez la pièce d’entrer.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22255C3-C509-4953-8354-96F1E68C42DF}" type="slidenum">
              <a:rPr lang="en-US" smtClean="0"/>
              <a:t>22</a:t>
            </a:fld>
            <a:endParaRPr lang="en-US"/>
          </a:p>
        </p:txBody>
      </p:sp>
    </p:spTree>
    <p:extLst>
      <p:ext uri="{BB962C8B-B14F-4D97-AF65-F5344CB8AC3E}">
        <p14:creationId xmlns:p14="http://schemas.microsoft.com/office/powerpoint/2010/main" val="588464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ea typeface="Calibri"/>
                <a:cs typeface="Calibri"/>
              </a:rPr>
              <a:t>Aucun test sur ces casseroles avec notre système ainsi que la transition n’étant pas aussi lisse qu’elle le serait avec la combinaison de casseroles et de barres d’usure </a:t>
            </a:r>
            <a:r>
              <a:rPr lang="fr-FR" dirty="0" err="1">
                <a:ea typeface="Calibri"/>
                <a:cs typeface="Calibri"/>
              </a:rPr>
              <a:t>Norco</a:t>
            </a:r>
            <a:r>
              <a:rPr lang="fr-FR" dirty="0">
                <a:ea typeface="Calibri"/>
                <a:cs typeface="Calibri"/>
              </a:rPr>
              <a:t>. De nombreux OEM l’utilisent à la place comme alternative à notre produit pour économiser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22255C3-C509-4953-8354-96F1E68C42DF}" type="slidenum">
              <a:rPr lang="en-US" smtClean="0"/>
              <a:t>23</a:t>
            </a:fld>
            <a:endParaRPr lang="en-US"/>
          </a:p>
        </p:txBody>
      </p:sp>
    </p:spTree>
    <p:extLst>
      <p:ext uri="{BB962C8B-B14F-4D97-AF65-F5344CB8AC3E}">
        <p14:creationId xmlns:p14="http://schemas.microsoft.com/office/powerpoint/2010/main" val="245123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26</a:t>
            </a:fld>
            <a:endParaRPr lang="en-US"/>
          </a:p>
        </p:txBody>
      </p:sp>
    </p:spTree>
    <p:extLst>
      <p:ext uri="{BB962C8B-B14F-4D97-AF65-F5344CB8AC3E}">
        <p14:creationId xmlns:p14="http://schemas.microsoft.com/office/powerpoint/2010/main" val="4100968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Notre première étape dans le processus de conception est de rencontrer l’équipe OEM, le directeur de l’usine, l’ingénieur, le directeur des ventes, les achats, etc. Notre équipe de vente fournira un formulaire de demande de conception et passera en revue les nombreuses options dont nous disposons ainsi que les capacités de la diapositive exacte.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a:t>
            </a:fld>
            <a:endParaRPr lang="en-US"/>
          </a:p>
        </p:txBody>
      </p:sp>
    </p:spTree>
    <p:extLst>
      <p:ext uri="{BB962C8B-B14F-4D97-AF65-F5344CB8AC3E}">
        <p14:creationId xmlns:p14="http://schemas.microsoft.com/office/powerpoint/2010/main" val="2305309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34</a:t>
            </a:fld>
            <a:endParaRPr lang="en-US"/>
          </a:p>
        </p:txBody>
      </p:sp>
    </p:spTree>
    <p:extLst>
      <p:ext uri="{BB962C8B-B14F-4D97-AF65-F5344CB8AC3E}">
        <p14:creationId xmlns:p14="http://schemas.microsoft.com/office/powerpoint/2010/main" val="1284153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ea typeface="Calibri"/>
                <a:cs typeface="Calibri"/>
              </a:rPr>
              <a:t>Ne modifiez pas le réglage avec le montant lui-même. Appelez le support client avec le numéro de mécanisme et la date à l’intérieur du montant et nous vérifierons et verrons s’il a été construit correctement et si des modifications peuvent être apportées ou si un nouveau mécanisme doit être commandé et envoyé à vous.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22255C3-C509-4953-8354-96F1E68C42DF}" type="slidenum">
              <a:rPr lang="en-US" smtClean="0"/>
              <a:t>36</a:t>
            </a:fld>
            <a:endParaRPr lang="en-US"/>
          </a:p>
        </p:txBody>
      </p:sp>
    </p:spTree>
    <p:extLst>
      <p:ext uri="{BB962C8B-B14F-4D97-AF65-F5344CB8AC3E}">
        <p14:creationId xmlns:p14="http://schemas.microsoft.com/office/powerpoint/2010/main" val="3268442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Pick up on </a:t>
            </a:r>
            <a:r>
              <a:rPr lang="en-US" dirty="0" err="1">
                <a:ea typeface="Calibri"/>
                <a:cs typeface="Calibri"/>
              </a:rPr>
              <a:t>amazon,ebay</a:t>
            </a:r>
            <a:r>
              <a:rPr lang="en-US" dirty="0">
                <a:ea typeface="Calibri"/>
                <a:cs typeface="Calibri"/>
              </a:rPr>
              <a:t> or loosnaples.com. Amazon your best bet.</a:t>
            </a:r>
          </a:p>
        </p:txBody>
      </p:sp>
      <p:sp>
        <p:nvSpPr>
          <p:cNvPr id="4" name="Slide Number Placeholder 3"/>
          <p:cNvSpPr>
            <a:spLocks noGrp="1"/>
          </p:cNvSpPr>
          <p:nvPr>
            <p:ph type="sldNum" sz="quarter" idx="5"/>
          </p:nvPr>
        </p:nvSpPr>
        <p:spPr/>
        <p:txBody>
          <a:bodyPr/>
          <a:lstStyle/>
          <a:p>
            <a:fld id="{B22255C3-C509-4953-8354-96F1E68C42DF}" type="slidenum">
              <a:rPr lang="en-US" smtClean="0"/>
              <a:t>38</a:t>
            </a:fld>
            <a:endParaRPr lang="en-US"/>
          </a:p>
        </p:txBody>
      </p:sp>
    </p:spTree>
    <p:extLst>
      <p:ext uri="{BB962C8B-B14F-4D97-AF65-F5344CB8AC3E}">
        <p14:creationId xmlns:p14="http://schemas.microsoft.com/office/powerpoint/2010/main" val="553978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ea typeface="Calibri"/>
                <a:cs typeface="Calibri"/>
              </a:rPr>
              <a:t>Assurez-vous de commander un moteur approprié LH ou RH côté si vous avez besoin d’un remplacement. Assurez-vous également qu’à la date de construction à l’intérieur de la confiture ne tombe pas dans les dates à partir du moment où nous avons changé à un pignon à 10 dents du pignon original à 12 dents. Dates à venir deux diaporamas à partir de maintenant.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22255C3-C509-4953-8354-96F1E68C42DF}" type="slidenum">
              <a:rPr lang="en-US" smtClean="0"/>
              <a:t>39</a:t>
            </a:fld>
            <a:endParaRPr lang="en-US"/>
          </a:p>
        </p:txBody>
      </p:sp>
    </p:spTree>
    <p:extLst>
      <p:ext uri="{BB962C8B-B14F-4D97-AF65-F5344CB8AC3E}">
        <p14:creationId xmlns:p14="http://schemas.microsoft.com/office/powerpoint/2010/main" val="149171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ea typeface="Calibri"/>
                <a:cs typeface="Calibri"/>
              </a:rPr>
              <a:t>Assurez-vous de commander un moteur approprié LH ou RH côté si vous avez besoin d’un remplacement. Assurez-vous également qu’à la date de construction à l’intérieur de la confiture ne tombe pas dans les dates à partir du moment où nous avons changé à un pignon à 10 dents du pignon original à 12 dents. Dates à venir deux diaporamas à partir de maintenant.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22255C3-C509-4953-8354-96F1E68C42DF}" type="slidenum">
              <a:rPr lang="en-US" smtClean="0"/>
              <a:t>40</a:t>
            </a:fld>
            <a:endParaRPr lang="en-US"/>
          </a:p>
        </p:txBody>
      </p:sp>
    </p:spTree>
    <p:extLst>
      <p:ext uri="{BB962C8B-B14F-4D97-AF65-F5344CB8AC3E}">
        <p14:creationId xmlns:p14="http://schemas.microsoft.com/office/powerpoint/2010/main" val="985345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ea typeface="Calibri"/>
                <a:cs typeface="Calibri"/>
              </a:rPr>
              <a:t>Contactez OEM et demandez où ils l’ont mis sur ce modèle.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22255C3-C509-4953-8354-96F1E68C42DF}" type="slidenum">
              <a:rPr lang="en-US" smtClean="0"/>
              <a:t>47</a:t>
            </a:fld>
            <a:endParaRPr lang="en-US"/>
          </a:p>
        </p:txBody>
      </p:sp>
    </p:spTree>
    <p:extLst>
      <p:ext uri="{BB962C8B-B14F-4D97-AF65-F5344CB8AC3E}">
        <p14:creationId xmlns:p14="http://schemas.microsoft.com/office/powerpoint/2010/main" val="4044283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55</a:t>
            </a:fld>
            <a:endParaRPr lang="en-US"/>
          </a:p>
        </p:txBody>
      </p:sp>
    </p:spTree>
    <p:extLst>
      <p:ext uri="{BB962C8B-B14F-4D97-AF65-F5344CB8AC3E}">
        <p14:creationId xmlns:p14="http://schemas.microsoft.com/office/powerpoint/2010/main" val="3769964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56</a:t>
            </a:fld>
            <a:endParaRPr lang="en-US"/>
          </a:p>
        </p:txBody>
      </p:sp>
    </p:spTree>
    <p:extLst>
      <p:ext uri="{BB962C8B-B14F-4D97-AF65-F5344CB8AC3E}">
        <p14:creationId xmlns:p14="http://schemas.microsoft.com/office/powerpoint/2010/main" val="4127664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ea typeface="Calibri"/>
                <a:cs typeface="Calibri"/>
              </a:rPr>
              <a:t>Si vous avez un mauvais commutateur, vous pouvez le faire. Si c’est un mauvais moteur, vous devrez remplacer le moteur.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22255C3-C509-4953-8354-96F1E68C42DF}" type="slidenum">
              <a:rPr lang="en-US" smtClean="0"/>
              <a:t>64</a:t>
            </a:fld>
            <a:endParaRPr lang="en-US"/>
          </a:p>
        </p:txBody>
      </p:sp>
    </p:spTree>
    <p:extLst>
      <p:ext uri="{BB962C8B-B14F-4D97-AF65-F5344CB8AC3E}">
        <p14:creationId xmlns:p14="http://schemas.microsoft.com/office/powerpoint/2010/main" val="256932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ea typeface="Calibri"/>
                <a:cs typeface="Calibri"/>
              </a:rPr>
              <a:t>Y a-t-il des informations ou des diapositives que vous n’avez pas vu que vous aimeriez voir à l’avenir ? Y a-t-il des parties sur notre site dont vous avez besoin mais pas encore sur le site ? Nous mettons toujours à jour des vidéos et des pièces sur notre site Web, alors n’hésitez pas à nous faire savoir si vous souhaitez quelque chose d’autre à votre disposition. Merci!</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22255C3-C509-4953-8354-96F1E68C42DF}" type="slidenum">
              <a:rPr lang="en-US" smtClean="0"/>
              <a:t>68</a:t>
            </a:fld>
            <a:endParaRPr lang="en-US"/>
          </a:p>
        </p:txBody>
      </p:sp>
    </p:spTree>
    <p:extLst>
      <p:ext uri="{BB962C8B-B14F-4D97-AF65-F5344CB8AC3E}">
        <p14:creationId xmlns:p14="http://schemas.microsoft.com/office/powerpoint/2010/main" val="423692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Lorsque nous aurons toutes les informations de demande de conception, nous produirons un prototype, où nous planifierons une heure et une date pour installer le prototype en ligne ou hors ligne. Notre équipe de vente ainsi que notre équipe technique seront présentes lors de cette installation pour s’assurer que tout se passe bien et pour documenter les changements qui pourraient devoir être traités avant la première exécution. Notre équipe sera également présente lors de la première course pour former et aider les personnes qui installent et ajustent les diapositives afin de s’assurer que tout le monde est conscient des attentes du produit final. Une fois qu’ils sont à l’aise avec l’installation, nous serons périodiquement pour auditer le processus afin de s’assurer qu’il n’y a pas de problèmes une fois que le produit quitte l’installation OEM.</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3</a:t>
            </a:fld>
            <a:endParaRPr lang="en-US"/>
          </a:p>
        </p:txBody>
      </p:sp>
    </p:spTree>
    <p:extLst>
      <p:ext uri="{BB962C8B-B14F-4D97-AF65-F5344CB8AC3E}">
        <p14:creationId xmlns:p14="http://schemas.microsoft.com/office/powerpoint/2010/main" val="25376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deux principales différences entre l’</a:t>
            </a:r>
            <a:r>
              <a:rPr lang="fr-FR" dirty="0" err="1"/>
              <a:t>accuslide</a:t>
            </a:r>
            <a:r>
              <a:rPr lang="fr-FR" dirty="0"/>
              <a:t> et la glissière exacte sont les moteurs et le contrôleur de moteur. </a:t>
            </a:r>
            <a:r>
              <a:rPr lang="fr-FR" dirty="0" err="1"/>
              <a:t>Accuslide</a:t>
            </a:r>
            <a:r>
              <a:rPr lang="fr-FR" dirty="0"/>
              <a:t> a un seul moteur qui est monté en haut ou en bas de l’ouverture rugueuse tandis que l’Exact Slide a deux moteurs situés en haut de nos jambages sur le côté gauche et droit de l’ouverture. Un contrôleur de moteur avec la technologie </a:t>
            </a:r>
            <a:r>
              <a:rPr lang="fr-FR" dirty="0" err="1"/>
              <a:t>emforce</a:t>
            </a:r>
            <a:r>
              <a:rPr lang="fr-FR" dirty="0"/>
              <a:t> est utilisé pour garder les moteurs synchronisés et garder le timing de la pièce en séquence.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4</a:t>
            </a:fld>
            <a:endParaRPr lang="en-US"/>
          </a:p>
        </p:txBody>
      </p:sp>
    </p:spTree>
    <p:extLst>
      <p:ext uri="{BB962C8B-B14F-4D97-AF65-F5344CB8AC3E}">
        <p14:creationId xmlns:p14="http://schemas.microsoft.com/office/powerpoint/2010/main" val="403798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SUPPORTS EXTÉRIEURS À L’ARRÊT : SUPPORTS QUI SONT FIXÉS SUR LES CÔTÉS DES MURS D’EXTRÉMITÉ DE LA SALLE DE GLISSIÈRE, QUE LES EXTRÉMITÉS DE BILLE DE CHAQUE EXTRÉMITÉ DE CÂBLE FIXER À L’EXTÉRIEUR DIRECTEMENT DERRIÈRE LE MOULE EN T EXTÉRIEUR.
SUPPORTS D’ARRÊT INTÉRIEURS : SUPPORTS QUI SONT FIXÉS SUR LES CÔTÉS DES MURS D’EXTRÉMITÉ DE LA SALLE DE DIAPOSITIVES À L’INTÉRIEUR, QUE LES EXTRÉMITÉS FILETÉES DE CHAQUE CÂBLE FIXENT À L’INTÉRIEUR. 
RÉGLAGE/TENSION DES CÂBLES : LES CÂBLES SONT TOUJOURS RÉGLÉS AUX SUPPORTS INTÉRIEURS DE L’IMPASSE. NE JAMAIS AJUSTER À L’INTÉRIEUR DE L’ENSEMBLE DE JAMB OÙ LES CÂBLES SE CONNECTENT À LA CHAÎNE.
CONTRÔLEUR : SITUÉ QUELQUE PART ENTRE L’INTERRUPTEUR À GLISSIÈRE ET LES MOTEURS DANS L’ALIMENTATION DE 12 VOLTS.
JAMB : L’ENSEMBLE GAUCHE OU DROIT QUI EST FIXÉ À L’OUVERTURE RUGUEUSE, CONTENANT LES POULIES, AVEC LES CÂBLES ACHEMINÉS À TRAVERS EUX.
MAIN GAUCHE ET DROITE : LES COMPOSANTS DE LA MAIN GAUCHE ET DE LA MAIN DROITE SONT DÉTERMINÉS EN SE TENANT À L’INTÉRIEUR DU VR FACE À LA SALLE DE DIAPOSITIVES.
PINCE DE JAMB : LA PINCE GAUCHE OU DROITE QUI EST FIXÉE À LA PAROI LATÉRALE INTÉRIEURE RV POUR FIXER LE MONTANT À L’OUVERTURE ET ÉLIMINER LA TORSION.</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5</a:t>
            </a:fld>
            <a:endParaRPr lang="en-US"/>
          </a:p>
        </p:txBody>
      </p:sp>
    </p:spTree>
    <p:extLst>
      <p:ext uri="{BB962C8B-B14F-4D97-AF65-F5344CB8AC3E}">
        <p14:creationId xmlns:p14="http://schemas.microsoft.com/office/powerpoint/2010/main" val="2487000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Relation câble-chaîne
LE CÂBLE INFÉRIEUR EXTÉRIEUR EST CONNECTÉ AU CÂBLE SUPÉRIEUR INTÉRIEUR PAR LA CHAÎNE.
LORSQUE LE COULISSANT SE RÉTRACTE, LORSQUE LA PIÈCE ENTRE, LE CÂBLE INTÉRIEUR SUPÉRIEUR TIRE DANS LE CÂBLE EXTÉRIEUR INFÉRIEUR.</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6</a:t>
            </a:fld>
            <a:endParaRPr lang="en-US"/>
          </a:p>
        </p:txBody>
      </p:sp>
    </p:spTree>
    <p:extLst>
      <p:ext uri="{BB962C8B-B14F-4D97-AF65-F5344CB8AC3E}">
        <p14:creationId xmlns:p14="http://schemas.microsoft.com/office/powerpoint/2010/main" val="4121591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LE CÂBLE SUPÉRIEUR EXTÉRIEUR EST CONNECTÉ AU CÂBLE INFÉRIEUR INTÉRIEUR PAR LA CHAÎNE.
LORSQUE LE COULISSANT SE RÉTRACTE, LORSQUE LA PIÈCE ENTRE, LE CÂBLE INTÉRIEUR INFÉRIEUR TIRE DANS LE CÂBLE EXTÉRIEUR SUPÉRIEUR</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7</a:t>
            </a:fld>
            <a:endParaRPr lang="en-US"/>
          </a:p>
        </p:txBody>
      </p:sp>
    </p:spTree>
    <p:extLst>
      <p:ext uri="{BB962C8B-B14F-4D97-AF65-F5344CB8AC3E}">
        <p14:creationId xmlns:p14="http://schemas.microsoft.com/office/powerpoint/2010/main" val="306766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câbles d’avion sont testés par traction pour 2 000 lb. Si vous rencontrez un câble effiloché ou cassé, il est essentiel que la cause première de la défaillance qu’il a trouvée et traitée afin qu’il n’y ait pas de défaillance répétée du câble une fois le remplacement installé.</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8</a:t>
            </a:fld>
            <a:endParaRPr lang="en-US"/>
          </a:p>
        </p:txBody>
      </p:sp>
    </p:spTree>
    <p:extLst>
      <p:ext uri="{BB962C8B-B14F-4D97-AF65-F5344CB8AC3E}">
        <p14:creationId xmlns:p14="http://schemas.microsoft.com/office/powerpoint/2010/main" val="318135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placement de support de stand off est la première cause des pannes de câble dans le domaine. Pour assurer un bon placement, rétractez la pièce à une position de 6 "de l’étanchéité. Faites une inspection visuelle du câble fixé au support d’attente et assurez-vous que le câble court directement dans le montant. Déplacez le support d’arrêt vers le haut ou vers le bas à l’aide des trous fendues dans le support d’arrêt pour y parvenir. Un support monté à haut ou bas pincera l’extrémité de la balle du câble pendant que la pièce scelle. Les vibrations routières agissent comme un effet de bascule sur le câble pendant le transport en commun et brisent un brin à la fois.</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9</a:t>
            </a:fld>
            <a:endParaRPr lang="en-US"/>
          </a:p>
        </p:txBody>
      </p:sp>
    </p:spTree>
    <p:extLst>
      <p:ext uri="{BB962C8B-B14F-4D97-AF65-F5344CB8AC3E}">
        <p14:creationId xmlns:p14="http://schemas.microsoft.com/office/powerpoint/2010/main" val="293055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73FD-4FD4-1263-AAFC-82ADF55D36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E9C3DD-8778-3C05-577F-9E3C25BD2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F9BCBB-1843-5C24-E6CC-D57A5BA89E29}"/>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5" name="Footer Placeholder 4">
            <a:extLst>
              <a:ext uri="{FF2B5EF4-FFF2-40B4-BE49-F238E27FC236}">
                <a16:creationId xmlns:a16="http://schemas.microsoft.com/office/drawing/2014/main" id="{6B150812-CEA0-952A-C84B-0C6F528B8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CD606-D8CC-86AB-8F02-02D74611A1E9}"/>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98262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CB686-8575-61C7-5111-AB19B1DC03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364C8-328E-114A-38CC-6C385F2712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D7B92-A55F-0473-6CEF-15D171A2D923}"/>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5" name="Footer Placeholder 4">
            <a:extLst>
              <a:ext uri="{FF2B5EF4-FFF2-40B4-BE49-F238E27FC236}">
                <a16:creationId xmlns:a16="http://schemas.microsoft.com/office/drawing/2014/main" id="{23289B0A-769F-F791-A77C-334238575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DD3A5-4CCC-5D30-7F65-5B5F77912CB1}"/>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06163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DC067-21D7-1D32-2BC3-E8B8733625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4F450-46CD-3B31-97E3-744389F3F3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7CA55-BB2E-2211-899C-0B5987564533}"/>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5" name="Footer Placeholder 4">
            <a:extLst>
              <a:ext uri="{FF2B5EF4-FFF2-40B4-BE49-F238E27FC236}">
                <a16:creationId xmlns:a16="http://schemas.microsoft.com/office/drawing/2014/main" id="{C6BA3D6A-3539-9FE0-1719-455E455F1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17D53-45A6-2B25-4348-11EC48436B9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49981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ADF3-E1C9-7FA4-E923-19621CE13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0AAF3-A909-BCC6-6C58-A63B88B3D5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1BC69-80EE-E59F-DBC2-FB3BD0B66AEA}"/>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5" name="Footer Placeholder 4">
            <a:extLst>
              <a:ext uri="{FF2B5EF4-FFF2-40B4-BE49-F238E27FC236}">
                <a16:creationId xmlns:a16="http://schemas.microsoft.com/office/drawing/2014/main" id="{31752003-B6DE-807E-7757-6D856D7A2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97441-BD9D-107F-BA2F-D70590770825}"/>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05998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0093-3A38-5825-FD9F-F5A63F155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F1C37-A32F-0CEC-CA9B-D2CBB7CFA4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FA0F5-B2BF-3815-1F58-94043FE08768}"/>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5" name="Footer Placeholder 4">
            <a:extLst>
              <a:ext uri="{FF2B5EF4-FFF2-40B4-BE49-F238E27FC236}">
                <a16:creationId xmlns:a16="http://schemas.microsoft.com/office/drawing/2014/main" id="{D98763A0-8B38-95B3-E5DB-28A45A6A4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6B54A-1CCA-BD32-9256-A0360380E7C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408709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B06C-488A-0C07-6D44-507C577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57897-D415-2555-3262-E4901E65BF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BB31-848D-4A34-4341-3EA348109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8F6BB-B4A7-32FF-E452-C35C0D56988A}"/>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6" name="Footer Placeholder 5">
            <a:extLst>
              <a:ext uri="{FF2B5EF4-FFF2-40B4-BE49-F238E27FC236}">
                <a16:creationId xmlns:a16="http://schemas.microsoft.com/office/drawing/2014/main" id="{6FECFFE6-5C05-991F-B232-20650B7C0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5D13-5BF2-6AA3-2592-4B8B910994E0}"/>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0399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55B3-D9C9-0B15-CB4F-950B0CE323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3A8F90-2A38-96DD-B3CD-E37B23B0ED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F1876-0D6B-EAE6-19F4-9261DB528F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E1D1D-E7E5-6A8D-2F86-2A62E2250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579CF1-6835-A3E6-762A-AB7875FF2F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093E47-1A51-1053-315E-6A4787AFEB3C}"/>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8" name="Footer Placeholder 7">
            <a:extLst>
              <a:ext uri="{FF2B5EF4-FFF2-40B4-BE49-F238E27FC236}">
                <a16:creationId xmlns:a16="http://schemas.microsoft.com/office/drawing/2014/main" id="{53ECF0AB-518E-D62C-97CE-29D8E6FA9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D137B-4578-D417-265F-432EDAC654B9}"/>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61230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C8F3-2596-1E05-6311-A9BCCFCE7F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5EB47C-0A9A-68A0-6838-A582A62D7E2F}"/>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4" name="Footer Placeholder 3">
            <a:extLst>
              <a:ext uri="{FF2B5EF4-FFF2-40B4-BE49-F238E27FC236}">
                <a16:creationId xmlns:a16="http://schemas.microsoft.com/office/drawing/2014/main" id="{8D9346FF-3B25-1BE2-1D87-9D9246A184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CA43F8-59A6-36FB-AC1A-3AD0FEC28CE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42160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9C5A1-B3BF-557B-296D-D71EEE6E5778}"/>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3" name="Footer Placeholder 2">
            <a:extLst>
              <a:ext uri="{FF2B5EF4-FFF2-40B4-BE49-F238E27FC236}">
                <a16:creationId xmlns:a16="http://schemas.microsoft.com/office/drawing/2014/main" id="{5743FD9B-2CC4-22D4-C554-E6D4134B2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BC3410-E68B-4B5D-AFC4-23681BC9DC71}"/>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17980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3BF0-9F34-311B-DB78-D93E82F15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712B8A-6075-EC29-58D0-5F122ECF2C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CB3AF3-9485-3F30-4082-6D30E8AEB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E75DF-03F4-366C-A4E0-192629E6DE46}"/>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6" name="Footer Placeholder 5">
            <a:extLst>
              <a:ext uri="{FF2B5EF4-FFF2-40B4-BE49-F238E27FC236}">
                <a16:creationId xmlns:a16="http://schemas.microsoft.com/office/drawing/2014/main" id="{18975C6A-661B-26AA-EE6D-7F73F06F0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7B79E-6BBB-09DA-3D61-C08F42050504}"/>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79492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0E0F-84EE-EB0D-676A-217B3BD79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1F799-F927-C8D1-2521-ABE56AA0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BD8FF4-97B7-A4DF-0DFB-AB3EB5292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AAFA8-692C-D42D-9F5E-D4FACD5B1F82}"/>
              </a:ext>
            </a:extLst>
          </p:cNvPr>
          <p:cNvSpPr>
            <a:spLocks noGrp="1"/>
          </p:cNvSpPr>
          <p:nvPr>
            <p:ph type="dt" sz="half" idx="10"/>
          </p:nvPr>
        </p:nvSpPr>
        <p:spPr/>
        <p:txBody>
          <a:bodyPr/>
          <a:lstStyle/>
          <a:p>
            <a:fld id="{7DEC2F80-CFF5-408D-99FB-7FB7718E0CAB}" type="datetimeFigureOut">
              <a:rPr lang="en-US" smtClean="0"/>
              <a:t>10/2/2024</a:t>
            </a:fld>
            <a:endParaRPr lang="en-US"/>
          </a:p>
        </p:txBody>
      </p:sp>
      <p:sp>
        <p:nvSpPr>
          <p:cNvPr id="6" name="Footer Placeholder 5">
            <a:extLst>
              <a:ext uri="{FF2B5EF4-FFF2-40B4-BE49-F238E27FC236}">
                <a16:creationId xmlns:a16="http://schemas.microsoft.com/office/drawing/2014/main" id="{13CB2BEC-A445-7E3A-64CC-08B0120C5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E685F-AEA1-8EC0-49AD-64B056176000}"/>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62222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E6A7D-84BC-1FCE-23F9-4D47359D0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AC6982-D031-12AA-45FC-993AC1F90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2E1DA-7A29-D6E8-A4AA-BA1702059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C2F80-CFF5-408D-99FB-7FB7718E0CAB}" type="datetimeFigureOut">
              <a:rPr lang="en-US" smtClean="0"/>
              <a:t>10/2/2024</a:t>
            </a:fld>
            <a:endParaRPr lang="en-US"/>
          </a:p>
        </p:txBody>
      </p:sp>
      <p:sp>
        <p:nvSpPr>
          <p:cNvPr id="5" name="Footer Placeholder 4">
            <a:extLst>
              <a:ext uri="{FF2B5EF4-FFF2-40B4-BE49-F238E27FC236}">
                <a16:creationId xmlns:a16="http://schemas.microsoft.com/office/drawing/2014/main" id="{6ADBAC81-B0E9-4393-9719-ED5B39B637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E1597F-202C-E38A-CB42-9419BADDD8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9CE0B-A8E3-485B-9354-D962D07C6A78}" type="slidenum">
              <a:rPr lang="en-US" smtClean="0"/>
              <a:t>‹#›</a:t>
            </a:fld>
            <a:endParaRPr lang="en-US"/>
          </a:p>
        </p:txBody>
      </p:sp>
    </p:spTree>
    <p:extLst>
      <p:ext uri="{BB962C8B-B14F-4D97-AF65-F5344CB8AC3E}">
        <p14:creationId xmlns:p14="http://schemas.microsoft.com/office/powerpoint/2010/main" val="1262283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14.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ideo" Target="https://www.youtube.com/embed/Fky_CIZrWjw?feature=oembed" TargetMode="Externa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balrvproducts.com/wp-content/uploads/downloads/tech/GDS.SLD_.0028-EXACT-SLIDE-G5.5-EXT-BOTTOM-CABLE-REPLACEMENT.pdf" TargetMode="Externa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hyperlink" Target="https://balrvproducts.com/wp-content/uploads/downloads/tech/GDS.SLD_.0028-EXACT-SLIDE-G5.5-EXT-BOTTOM-CABLE-REPLACEMENT.pdf" TargetMode="Externa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balrvproducts.com/wp-content/uploads/downloads/tech/GDS.SLD_.025-ACCU-Slide-Roller-Installation-for-Crushed-Wear-Bear-REV-A.pdf"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video" Target="https://www.youtube.com/embed/Z5nhPpNjgAU?feature=oembed" TargetMode="External"/><Relationship Id="rId6" Type="http://schemas.openxmlformats.org/officeDocument/2006/relationships/image" Target="../media/image80.png"/><Relationship Id="rId5" Type="http://schemas.openxmlformats.org/officeDocument/2006/relationships/hyperlink" Target="https://youtube.com/shorts/Z5nhPpNjgAU" TargetMode="Externa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1.png"/><Relationship Id="rId4" Type="http://schemas.openxmlformats.org/officeDocument/2006/relationships/image" Target="../media/image91.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6.png"/><Relationship Id="rId7"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youtube.com/clip/UgkxRY_lPx82d8I9in7EvSsCPgoyLitfAzY1" TargetMode="External"/><Relationship Id="rId5" Type="http://schemas.openxmlformats.org/officeDocument/2006/relationships/image" Target="../media/image99.png"/><Relationship Id="rId4" Type="http://schemas.openxmlformats.org/officeDocument/2006/relationships/hyperlink" Target="https://www.youtube.com/clip/Ugkx_ppOY6AXCS66udYOD6uUaX_tFpebAu4s"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22.xml"/><Relationship Id="rId7"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video" Target="https://www.youtube.com/embed/v3fUOMB2xNE?feature=oembed" TargetMode="External"/><Relationship Id="rId6" Type="http://schemas.openxmlformats.org/officeDocument/2006/relationships/hyperlink" Target="https://youtu.be/v3fUOMB2xNE" TargetMode="External"/><Relationship Id="rId5"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3.jpe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https://www.youtube.com/embed/5YZPbEJcgkw?feature=oembed" TargetMode="External"/><Relationship Id="rId7" Type="http://schemas.openxmlformats.org/officeDocument/2006/relationships/image" Target="../media/image6.png"/><Relationship Id="rId12" Type="http://schemas.openxmlformats.org/officeDocument/2006/relationships/image" Target="../media/image107.jpeg"/><Relationship Id="rId2" Type="http://schemas.openxmlformats.org/officeDocument/2006/relationships/video" Target="https://www.youtube.com/embed/IdFEpI7YjZo?feature=oembed" TargetMode="External"/><Relationship Id="rId1" Type="http://schemas.openxmlformats.org/officeDocument/2006/relationships/video" Target="https://www.youtube.com/embed/zEgJ9j5I_XI?feature=oembed" TargetMode="External"/><Relationship Id="rId6" Type="http://schemas.openxmlformats.org/officeDocument/2006/relationships/notesSlide" Target="../notesSlides/notesSlide23.xml"/><Relationship Id="rId11" Type="http://schemas.openxmlformats.org/officeDocument/2006/relationships/image" Target="../media/image106.jpeg"/><Relationship Id="rId5" Type="http://schemas.openxmlformats.org/officeDocument/2006/relationships/slideLayout" Target="../slideLayouts/slideLayout7.xml"/><Relationship Id="rId10" Type="http://schemas.openxmlformats.org/officeDocument/2006/relationships/image" Target="../media/image105.jpeg"/><Relationship Id="rId4" Type="http://schemas.openxmlformats.org/officeDocument/2006/relationships/video" Target="https://www.youtube.com/embed/SOWpsQBTvt0?feature=oembed" TargetMode="External"/><Relationship Id="rId9"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SOWpsQBTvt0?feature=oembed" TargetMode="External"/><Relationship Id="rId6" Type="http://schemas.openxmlformats.org/officeDocument/2006/relationships/image" Target="../media/image107.jpeg"/><Relationship Id="rId5" Type="http://schemas.openxmlformats.org/officeDocument/2006/relationships/image" Target="../media/image1.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9.png"/><Relationship Id="rId7" Type="http://schemas.openxmlformats.org/officeDocument/2006/relationships/hyperlink" Target="http://en.wikipedia.org/wiki/File:Lightning_NOAA.jpg"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svg"/><Relationship Id="rId3" Type="http://schemas.openxmlformats.org/officeDocument/2006/relationships/image" Target="../media/image6.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25.xml"/><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26.png"/><Relationship Id="rId5" Type="http://schemas.openxmlformats.org/officeDocument/2006/relationships/image" Target="../media/image53.png"/><Relationship Id="rId15" Type="http://schemas.openxmlformats.org/officeDocument/2006/relationships/hyperlink" Target="http://codegolf.stackexchange.com/questions/4900/can-you-find-waldo" TargetMode="External"/><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s://www.pngall.com/screw-png/download/4866" TargetMode="External"/><Relationship Id="rId3" Type="http://schemas.openxmlformats.org/officeDocument/2006/relationships/image" Target="../media/image6.png"/><Relationship Id="rId7" Type="http://schemas.openxmlformats.org/officeDocument/2006/relationships/image" Target="../media/image14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7.xml"/><Relationship Id="rId7" Type="http://schemas.openxmlformats.org/officeDocument/2006/relationships/image" Target="../media/image145.jpeg"/><Relationship Id="rId2" Type="http://schemas.openxmlformats.org/officeDocument/2006/relationships/slideLayout" Target="../slideLayouts/slideLayout7.xml"/><Relationship Id="rId1" Type="http://schemas.openxmlformats.org/officeDocument/2006/relationships/video" Target="https://www.youtube.com/embed/VGrjai_LZZ0?feature=oembed" TargetMode="External"/><Relationship Id="rId6" Type="http://schemas.openxmlformats.org/officeDocument/2006/relationships/image" Target="../media/image144.png"/><Relationship Id="rId5" Type="http://schemas.openxmlformats.org/officeDocument/2006/relationships/hyperlink" Target="https://www.youtube.com/watch?v=VGrjai_LZZ0" TargetMode="Externa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9.png"/><Relationship Id="rId4" Type="http://schemas.openxmlformats.org/officeDocument/2006/relationships/image" Target="../media/image148.png"/></Relationships>
</file>

<file path=ppt/slides/_rels/slide58.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9.png"/><Relationship Id="rId7" Type="http://schemas.openxmlformats.org/officeDocument/2006/relationships/image" Target="../media/image5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6.png"/><Relationship Id="rId4" Type="http://schemas.openxmlformats.org/officeDocument/2006/relationships/image" Target="../media/image160.png"/><Relationship Id="rId9"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png"/><Relationship Id="rId7" Type="http://schemas.openxmlformats.org/officeDocument/2006/relationships/image" Target="../media/image16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75.png"/></Relationships>
</file>

<file path=ppt/slides/_rels/slide6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82F538-863D-78A0-C5E3-5BFBAE45018E}"/>
              </a:ext>
            </a:extLst>
          </p:cNvPr>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latin typeface="+mj-lt"/>
                <a:ea typeface="+mj-ea"/>
                <a:cs typeface="+mj-cs"/>
              </a:rPr>
              <a:t>UNIVERSITÉ NORCO</a:t>
            </a:r>
          </a:p>
        </p:txBody>
      </p:sp>
      <p:sp>
        <p:nvSpPr>
          <p:cNvPr id="69" name="Rectangle 58">
            <a:extLst>
              <a:ext uri="{FF2B5EF4-FFF2-40B4-BE49-F238E27FC236}">
                <a16:creationId xmlns:a16="http://schemas.microsoft.com/office/drawing/2014/main" id="{FF638861-22F4-42BD-AB54-580F4FFF9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405745"/>
          </a:xfrm>
          <a:prstGeom prst="rect">
            <a:avLst/>
          </a:prstGeom>
          <a:solidFill>
            <a:srgbClr val="465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6">
            <a:extLst>
              <a:ext uri="{FF2B5EF4-FFF2-40B4-BE49-F238E27FC236}">
                <a16:creationId xmlns:a16="http://schemas.microsoft.com/office/drawing/2014/main" id="{6CACE173-0A3A-4306-B76C-60A0714C3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3" y="320843"/>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86B518-8207-9FED-FBF6-C74295DA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6" y="1420149"/>
            <a:ext cx="3246120" cy="1509445"/>
          </a:xfrm>
          <a:prstGeom prst="rect">
            <a:avLst/>
          </a:prstGeom>
        </p:spPr>
      </p:pic>
      <p:sp>
        <p:nvSpPr>
          <p:cNvPr id="71" name="Rounded Rectangle 26">
            <a:extLst>
              <a:ext uri="{FF2B5EF4-FFF2-40B4-BE49-F238E27FC236}">
                <a16:creationId xmlns:a16="http://schemas.microsoft.com/office/drawing/2014/main" id="{BE5996B0-F3AC-4A78-A5EF-139FD3495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7198"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Graduation cap with solid fill">
            <a:extLst>
              <a:ext uri="{FF2B5EF4-FFF2-40B4-BE49-F238E27FC236}">
                <a16:creationId xmlns:a16="http://schemas.microsoft.com/office/drawing/2014/main" id="{F046B9B2-5FAC-C4CE-A9B8-769CE20F83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7510" y="556807"/>
            <a:ext cx="3236976" cy="3236976"/>
          </a:xfrm>
          <a:prstGeom prst="rect">
            <a:avLst/>
          </a:prstGeom>
        </p:spPr>
      </p:pic>
      <p:sp>
        <p:nvSpPr>
          <p:cNvPr id="72" name="Rounded Rectangle 26">
            <a:extLst>
              <a:ext uri="{FF2B5EF4-FFF2-40B4-BE49-F238E27FC236}">
                <a16:creationId xmlns:a16="http://schemas.microsoft.com/office/drawing/2014/main" id="{347C85EF-9B88-46AF-B40D-70F2DDDE1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2834"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9732906-B4C2-0C50-02EC-94D144DD774F}"/>
              </a:ext>
            </a:extLst>
          </p:cNvPr>
          <p:cNvPicPr>
            <a:picLocks noChangeAspect="1"/>
          </p:cNvPicPr>
          <p:nvPr/>
        </p:nvPicPr>
        <p:blipFill>
          <a:blip r:embed="rId6">
            <a:clrChange>
              <a:clrFrom>
                <a:srgbClr val="92B3E9"/>
              </a:clrFrom>
              <a:clrTo>
                <a:srgbClr val="92B3E9">
                  <a:alpha val="0"/>
                </a:srgbClr>
              </a:clrTo>
            </a:clrChange>
          </a:blip>
          <a:stretch>
            <a:fillRect/>
          </a:stretch>
        </p:blipFill>
        <p:spPr>
          <a:xfrm>
            <a:off x="8418574" y="873068"/>
            <a:ext cx="3246120" cy="2596896"/>
          </a:xfrm>
          <a:prstGeom prst="rect">
            <a:avLst/>
          </a:prstGeom>
        </p:spPr>
      </p:pic>
      <p:sp>
        <p:nvSpPr>
          <p:cNvPr id="3" name="Rectangle 1">
            <a:extLst>
              <a:ext uri="{FF2B5EF4-FFF2-40B4-BE49-F238E27FC236}">
                <a16:creationId xmlns:a16="http://schemas.microsoft.com/office/drawing/2014/main" id="{72F211F1-BCCE-1E7B-A730-D7D2D569DCE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DC5D2E04-1766-7D81-67E3-4EB8B11B2ECC}"/>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0C6956D0-5E14-5917-6E78-706E5F04F301}"/>
              </a:ext>
            </a:extLst>
          </p:cNvPr>
          <p:cNvSpPr>
            <a:spLocks noChangeArrowheads="1"/>
          </p:cNvSpPr>
          <p:nvPr/>
        </p:nvSpPr>
        <p:spPr bwMode="auto">
          <a:xfrm>
            <a:off x="152400" y="152400"/>
            <a:ext cx="39751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420C6BAA-9776-CE0D-8A71-9003A9B70859}"/>
              </a:ext>
            </a:extLst>
          </p:cNvPr>
          <p:cNvSpPr>
            <a:spLocks noChangeArrowheads="1"/>
          </p:cNvSpPr>
          <p:nvPr/>
        </p:nvSpPr>
        <p:spPr bwMode="auto">
          <a:xfrm>
            <a:off x="152400" y="152400"/>
            <a:ext cx="39751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4FB246CE-A9FF-4C16-D2DA-F79369A40C04}"/>
              </a:ext>
            </a:extLst>
          </p:cNvPr>
          <p:cNvSpPr txBox="1"/>
          <p:nvPr/>
        </p:nvSpPr>
        <p:spPr>
          <a:xfrm>
            <a:off x="449694" y="5609087"/>
            <a:ext cx="11292608" cy="923330"/>
          </a:xfrm>
          <a:prstGeom prst="rect">
            <a:avLst/>
          </a:prstGeom>
          <a:noFill/>
        </p:spPr>
        <p:txBody>
          <a:bodyPr wrap="square">
            <a:spAutoFit/>
          </a:bodyPr>
          <a:lstStyle/>
          <a:p>
            <a:endParaRPr lang="fr-FR" dirty="0"/>
          </a:p>
          <a:p>
            <a:endParaRPr lang="fr-FR" dirty="0"/>
          </a:p>
          <a:p>
            <a:r>
              <a:rPr lang="fr-FR" dirty="0"/>
              <a:t>Bienvenue à l'Université Norco. Je m'appelle Ed Kirkland. Aujourd'hui, nous allons passer en revue le BAL Exact Slide.</a:t>
            </a:r>
            <a:endParaRPr lang="en-US" dirty="0"/>
          </a:p>
        </p:txBody>
      </p:sp>
    </p:spTree>
    <p:extLst>
      <p:ext uri="{BB962C8B-B14F-4D97-AF65-F5344CB8AC3E}">
        <p14:creationId xmlns:p14="http://schemas.microsoft.com/office/powerpoint/2010/main" val="243064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692">
        <p15:prstTrans prst="fallOver"/>
      </p:transition>
    </mc:Choice>
    <mc:Fallback xmlns="">
      <p:transition spd="slow" advTm="969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008" y="6137825"/>
            <a:ext cx="2527580" cy="730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332" y="6217071"/>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en-US" sz="1600" b="1">
                <a:ln w="0"/>
                <a:solidFill>
                  <a:schemeClr val="bg1"/>
                </a:solidFill>
                <a:effectLst>
                  <a:outerShdw blurRad="38100" dist="25400" dir="5400000" algn="ctr" rotWithShape="0">
                    <a:srgbClr val="6E747A">
                      <a:alpha val="43000"/>
                    </a:srgbClr>
                  </a:outerShdw>
                </a:effectLst>
              </a:rPr>
              <a:t>Adjusting The Standoff Bracket Location</a:t>
            </a:r>
          </a:p>
        </p:txBody>
      </p:sp>
      <p:pic>
        <p:nvPicPr>
          <p:cNvPr id="5" name="Picture 4">
            <a:extLst>
              <a:ext uri="{FF2B5EF4-FFF2-40B4-BE49-F238E27FC236}">
                <a16:creationId xmlns:a16="http://schemas.microsoft.com/office/drawing/2014/main" id="{B91EB9B0-09BD-214C-592C-86D6295A41FF}"/>
              </a:ext>
            </a:extLst>
          </p:cNvPr>
          <p:cNvPicPr>
            <a:picLocks noChangeAspect="1"/>
          </p:cNvPicPr>
          <p:nvPr/>
        </p:nvPicPr>
        <p:blipFill>
          <a:blip r:embed="rId5"/>
          <a:stretch>
            <a:fillRect/>
          </a:stretch>
        </p:blipFill>
        <p:spPr>
          <a:xfrm>
            <a:off x="4128376" y="768755"/>
            <a:ext cx="3718950" cy="51413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78013200-A4BA-144B-3ACC-7BD3D78234F2}"/>
              </a:ext>
            </a:extLst>
          </p:cNvPr>
          <p:cNvSpPr txBox="1"/>
          <p:nvPr/>
        </p:nvSpPr>
        <p:spPr>
          <a:xfrm>
            <a:off x="4804211" y="3413760"/>
            <a:ext cx="1870909" cy="276999"/>
          </a:xfrm>
          <a:prstGeom prst="rect">
            <a:avLst/>
          </a:prstGeom>
          <a:solidFill>
            <a:srgbClr val="F2F2F2"/>
          </a:solidFill>
        </p:spPr>
        <p:txBody>
          <a:bodyPr wrap="square" rtlCol="0">
            <a:spAutoFit/>
          </a:bodyPr>
          <a:lstStyle/>
          <a:p>
            <a:r>
              <a:rPr lang="en-US" sz="1200" dirty="0"/>
              <a:t>TROU DANS LE MONTANT</a:t>
            </a:r>
          </a:p>
        </p:txBody>
      </p:sp>
      <p:sp>
        <p:nvSpPr>
          <p:cNvPr id="14" name="TextBox 13">
            <a:extLst>
              <a:ext uri="{FF2B5EF4-FFF2-40B4-BE49-F238E27FC236}">
                <a16:creationId xmlns:a16="http://schemas.microsoft.com/office/drawing/2014/main" id="{655D8DF7-2DCF-3BF9-3D99-014834BC1C4F}"/>
              </a:ext>
            </a:extLst>
          </p:cNvPr>
          <p:cNvSpPr txBox="1"/>
          <p:nvPr/>
        </p:nvSpPr>
        <p:spPr>
          <a:xfrm>
            <a:off x="4493198" y="4338775"/>
            <a:ext cx="1968562" cy="307777"/>
          </a:xfrm>
          <a:prstGeom prst="rect">
            <a:avLst/>
          </a:prstGeom>
          <a:solidFill>
            <a:srgbClr val="F2F2F2"/>
          </a:solidFill>
        </p:spPr>
        <p:txBody>
          <a:bodyPr wrap="square" rtlCol="0">
            <a:spAutoFit/>
          </a:bodyPr>
          <a:lstStyle/>
          <a:p>
            <a:r>
              <a:rPr lang="en-US" sz="1400" dirty="0"/>
              <a:t>SUPPORT RÉGLABLE</a:t>
            </a:r>
          </a:p>
        </p:txBody>
      </p:sp>
      <p:sp>
        <p:nvSpPr>
          <p:cNvPr id="16" name="TextBox 15">
            <a:extLst>
              <a:ext uri="{FF2B5EF4-FFF2-40B4-BE49-F238E27FC236}">
                <a16:creationId xmlns:a16="http://schemas.microsoft.com/office/drawing/2014/main" id="{8795EE81-A2D2-1B7F-D0D8-B1FCA3C8EDDD}"/>
              </a:ext>
            </a:extLst>
          </p:cNvPr>
          <p:cNvSpPr txBox="1"/>
          <p:nvPr/>
        </p:nvSpPr>
        <p:spPr>
          <a:xfrm>
            <a:off x="4477971" y="4795366"/>
            <a:ext cx="2523388" cy="646331"/>
          </a:xfrm>
          <a:prstGeom prst="rect">
            <a:avLst/>
          </a:prstGeom>
          <a:solidFill>
            <a:srgbClr val="F2F2F2"/>
          </a:solidFill>
        </p:spPr>
        <p:txBody>
          <a:bodyPr wrap="square" rtlCol="0">
            <a:spAutoFit/>
          </a:bodyPr>
          <a:lstStyle/>
          <a:p>
            <a:r>
              <a:rPr lang="fr-FR" sz="1200" dirty="0"/>
              <a:t>L'espace entre le support et l'arrière de la façade extérieure ou du moule en T ne doit pas dépasser 1/4".</a:t>
            </a:r>
            <a:endParaRPr lang="en-US" sz="1200" dirty="0"/>
          </a:p>
        </p:txBody>
      </p:sp>
    </p:spTree>
    <p:extLst>
      <p:ext uri="{BB962C8B-B14F-4D97-AF65-F5344CB8AC3E}">
        <p14:creationId xmlns:p14="http://schemas.microsoft.com/office/powerpoint/2010/main" val="128057053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0DC71EE-A1D6-C140-3C2D-4F55BDD3F129}"/>
              </a:ext>
            </a:extLst>
          </p:cNvPr>
          <p:cNvPicPr>
            <a:picLocks noChangeAspect="1"/>
          </p:cNvPicPr>
          <p:nvPr/>
        </p:nvPicPr>
        <p:blipFill>
          <a:blip r:embed="rId3"/>
          <a:stretch>
            <a:fillRect/>
          </a:stretch>
        </p:blipFill>
        <p:spPr>
          <a:xfrm>
            <a:off x="756570" y="633387"/>
            <a:ext cx="3737307" cy="26363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Brins de câble torsadés autour du câble</a:t>
            </a:r>
            <a:endParaRPr lang="en-US" dirty="0">
              <a:solidFill>
                <a:schemeClr val="bg1"/>
              </a:solidFill>
            </a:endParaRPr>
          </a:p>
        </p:txBody>
      </p:sp>
      <p:sp>
        <p:nvSpPr>
          <p:cNvPr id="18" name="TextBox 17">
            <a:extLst>
              <a:ext uri="{FF2B5EF4-FFF2-40B4-BE49-F238E27FC236}">
                <a16:creationId xmlns:a16="http://schemas.microsoft.com/office/drawing/2014/main" id="{D57718B7-0523-3D04-51EF-6F4D46BD47D2}"/>
              </a:ext>
            </a:extLst>
          </p:cNvPr>
          <p:cNvSpPr txBox="1"/>
          <p:nvPr/>
        </p:nvSpPr>
        <p:spPr>
          <a:xfrm>
            <a:off x="638386" y="499325"/>
            <a:ext cx="6817451" cy="646331"/>
          </a:xfrm>
          <a:prstGeom prst="rect">
            <a:avLst/>
          </a:prstGeom>
          <a:solidFill>
            <a:schemeClr val="accent1">
              <a:lumMod val="50000"/>
            </a:schemeClr>
          </a:solidFill>
        </p:spPr>
        <p:txBody>
          <a:bodyPr wrap="square" rtlCol="0">
            <a:spAutoFit/>
          </a:bodyPr>
          <a:lstStyle/>
          <a:p>
            <a:r>
              <a:rPr lang="fr-FR" dirty="0">
                <a:solidFill>
                  <a:schemeClr val="bg1"/>
                </a:solidFill>
              </a:rPr>
              <a:t>Le réglage du système sans maintenir l'extrémité filetée du câble en place avec des pinces étau à bec effilé tordra le câble en même temps.</a:t>
            </a:r>
            <a:endParaRPr lang="en-US" dirty="0">
              <a:solidFill>
                <a:schemeClr val="bg1"/>
              </a:solidFill>
            </a:endParaRPr>
          </a:p>
        </p:txBody>
      </p:sp>
      <p:pic>
        <p:nvPicPr>
          <p:cNvPr id="5" name="Picture 4">
            <a:extLst>
              <a:ext uri="{FF2B5EF4-FFF2-40B4-BE49-F238E27FC236}">
                <a16:creationId xmlns:a16="http://schemas.microsoft.com/office/drawing/2014/main" id="{F67804FA-6D50-5DD0-546E-09AB371AB3E2}"/>
              </a:ext>
            </a:extLst>
          </p:cNvPr>
          <p:cNvPicPr>
            <a:picLocks noChangeAspect="1"/>
          </p:cNvPicPr>
          <p:nvPr/>
        </p:nvPicPr>
        <p:blipFill>
          <a:blip r:embed="rId4"/>
          <a:stretch>
            <a:fillRect/>
          </a:stretch>
        </p:blipFill>
        <p:spPr>
          <a:xfrm>
            <a:off x="7419369" y="2860992"/>
            <a:ext cx="228600" cy="1866900"/>
          </a:xfrm>
          <a:prstGeom prst="rect">
            <a:avLst/>
          </a:prstGeom>
        </p:spPr>
      </p:pic>
      <p:pic>
        <p:nvPicPr>
          <p:cNvPr id="14" name="Picture 13">
            <a:extLst>
              <a:ext uri="{FF2B5EF4-FFF2-40B4-BE49-F238E27FC236}">
                <a16:creationId xmlns:a16="http://schemas.microsoft.com/office/drawing/2014/main" id="{BB7EB786-A66F-EA25-B101-12CEDC351955}"/>
              </a:ext>
            </a:extLst>
          </p:cNvPr>
          <p:cNvPicPr>
            <a:picLocks noChangeAspect="1"/>
          </p:cNvPicPr>
          <p:nvPr/>
        </p:nvPicPr>
        <p:blipFill>
          <a:blip r:embed="rId5"/>
          <a:stretch>
            <a:fillRect/>
          </a:stretch>
        </p:blipFill>
        <p:spPr>
          <a:xfrm>
            <a:off x="8417356" y="822490"/>
            <a:ext cx="3098374" cy="41994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descr="A picture containing pair, tool, black, scissors&#10;&#10;Description automatically generated">
            <a:extLst>
              <a:ext uri="{FF2B5EF4-FFF2-40B4-BE49-F238E27FC236}">
                <a16:creationId xmlns:a16="http://schemas.microsoft.com/office/drawing/2014/main" id="{2ACF2DB0-5FF2-B6C1-7B66-29BC10B96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99647" y="3202861"/>
            <a:ext cx="3465174" cy="1224577"/>
          </a:xfrm>
          <a:prstGeom prst="rect">
            <a:avLst/>
          </a:prstGeom>
        </p:spPr>
      </p:pic>
      <p:sp>
        <p:nvSpPr>
          <p:cNvPr id="16" name="Oval 15">
            <a:extLst>
              <a:ext uri="{FF2B5EF4-FFF2-40B4-BE49-F238E27FC236}">
                <a16:creationId xmlns:a16="http://schemas.microsoft.com/office/drawing/2014/main" id="{C55744BF-F5AE-81B2-805B-488BFAD90EF4}"/>
              </a:ext>
            </a:extLst>
          </p:cNvPr>
          <p:cNvSpPr/>
          <p:nvPr/>
        </p:nvSpPr>
        <p:spPr>
          <a:xfrm>
            <a:off x="10017368" y="2551407"/>
            <a:ext cx="1419987" cy="15337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B30F90-7EDB-385F-8723-8424A3778DC6}"/>
              </a:ext>
            </a:extLst>
          </p:cNvPr>
          <p:cNvSpPr txBox="1"/>
          <p:nvPr/>
        </p:nvSpPr>
        <p:spPr>
          <a:xfrm>
            <a:off x="6952657" y="4685548"/>
            <a:ext cx="1452583" cy="400110"/>
          </a:xfrm>
          <a:prstGeom prst="rect">
            <a:avLst/>
          </a:prstGeom>
          <a:noFill/>
        </p:spPr>
        <p:txBody>
          <a:bodyPr wrap="square" rtlCol="0">
            <a:spAutoFit/>
          </a:bodyPr>
          <a:lstStyle/>
          <a:p>
            <a:r>
              <a:rPr lang="en-US" sz="1000">
                <a:solidFill>
                  <a:srgbClr val="FF0000"/>
                </a:solidFill>
              </a:rPr>
              <a:t>CLAMP TO BARREL AREA OF CABLE END</a:t>
            </a:r>
          </a:p>
        </p:txBody>
      </p:sp>
      <p:sp>
        <p:nvSpPr>
          <p:cNvPr id="24" name="Right Brace 23">
            <a:extLst>
              <a:ext uri="{FF2B5EF4-FFF2-40B4-BE49-F238E27FC236}">
                <a16:creationId xmlns:a16="http://schemas.microsoft.com/office/drawing/2014/main" id="{73F9E6A9-A679-1249-48AE-D3569E3FC1AE}"/>
              </a:ext>
            </a:extLst>
          </p:cNvPr>
          <p:cNvSpPr/>
          <p:nvPr/>
        </p:nvSpPr>
        <p:spPr>
          <a:xfrm>
            <a:off x="7611525" y="3632021"/>
            <a:ext cx="144904" cy="40011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7" name="Picture 26">
            <a:extLst>
              <a:ext uri="{FF2B5EF4-FFF2-40B4-BE49-F238E27FC236}">
                <a16:creationId xmlns:a16="http://schemas.microsoft.com/office/drawing/2014/main" id="{A569FD7E-84FB-9F3D-EA69-BE331ED60C67}"/>
              </a:ext>
            </a:extLst>
          </p:cNvPr>
          <p:cNvPicPr>
            <a:picLocks noChangeAspect="1"/>
          </p:cNvPicPr>
          <p:nvPr/>
        </p:nvPicPr>
        <p:blipFill>
          <a:blip r:embed="rId8"/>
          <a:stretch>
            <a:fillRect/>
          </a:stretch>
        </p:blipFill>
        <p:spPr>
          <a:xfrm>
            <a:off x="560022" y="3172037"/>
            <a:ext cx="2892270" cy="25440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593979AC-0E86-3C5F-D8AE-BC4723A98F51}"/>
              </a:ext>
            </a:extLst>
          </p:cNvPr>
          <p:cNvSpPr txBox="1"/>
          <p:nvPr/>
        </p:nvSpPr>
        <p:spPr>
          <a:xfrm>
            <a:off x="560022" y="3226916"/>
            <a:ext cx="6094520" cy="400110"/>
          </a:xfrm>
          <a:prstGeom prst="rect">
            <a:avLst/>
          </a:prstGeom>
          <a:noFill/>
        </p:spPr>
        <p:txBody>
          <a:bodyPr wrap="square">
            <a:spAutoFit/>
          </a:bodyPr>
          <a:lstStyle/>
          <a:p>
            <a:r>
              <a:rPr lang="fr-FR" sz="2000" dirty="0"/>
              <a:t>Brins de câbles non filés</a:t>
            </a:r>
            <a:endParaRPr lang="en-US" sz="2000" dirty="0"/>
          </a:p>
        </p:txBody>
      </p:sp>
      <p:sp>
        <p:nvSpPr>
          <p:cNvPr id="3" name="TextBox 2">
            <a:extLst>
              <a:ext uri="{FF2B5EF4-FFF2-40B4-BE49-F238E27FC236}">
                <a16:creationId xmlns:a16="http://schemas.microsoft.com/office/drawing/2014/main" id="{A5DEF729-17CE-3A49-CAE7-2C6CBA4390D4}"/>
              </a:ext>
            </a:extLst>
          </p:cNvPr>
          <p:cNvSpPr txBox="1"/>
          <p:nvPr/>
        </p:nvSpPr>
        <p:spPr>
          <a:xfrm>
            <a:off x="5809656" y="4700926"/>
            <a:ext cx="2286001" cy="523220"/>
          </a:xfrm>
          <a:prstGeom prst="rect">
            <a:avLst/>
          </a:prstGeom>
          <a:solidFill>
            <a:srgbClr val="F2F2F2"/>
          </a:solidFill>
        </p:spPr>
        <p:txBody>
          <a:bodyPr wrap="square" rtlCol="0">
            <a:spAutoFit/>
          </a:bodyPr>
          <a:lstStyle/>
          <a:p>
            <a:r>
              <a:rPr lang="fr-FR" sz="1400" dirty="0"/>
              <a:t>COLLIER À LA ZONE DU FÛT DE L'EXTRÉMITÉ DU CÂBLE</a:t>
            </a:r>
            <a:endParaRPr lang="en-US" sz="1400" dirty="0"/>
          </a:p>
        </p:txBody>
      </p:sp>
      <p:sp>
        <p:nvSpPr>
          <p:cNvPr id="6" name="TextBox 5">
            <a:extLst>
              <a:ext uri="{FF2B5EF4-FFF2-40B4-BE49-F238E27FC236}">
                <a16:creationId xmlns:a16="http://schemas.microsoft.com/office/drawing/2014/main" id="{A4852B19-346D-CF68-9815-2C5A636FCC36}"/>
              </a:ext>
            </a:extLst>
          </p:cNvPr>
          <p:cNvSpPr txBox="1"/>
          <p:nvPr/>
        </p:nvSpPr>
        <p:spPr>
          <a:xfrm>
            <a:off x="2990399" y="5628099"/>
            <a:ext cx="8857940" cy="1200329"/>
          </a:xfrm>
          <a:prstGeom prst="rect">
            <a:avLst/>
          </a:prstGeom>
          <a:solidFill>
            <a:srgbClr val="F2F2F2"/>
          </a:solidFill>
        </p:spPr>
        <p:txBody>
          <a:bodyPr wrap="square" rtlCol="0">
            <a:spAutoFit/>
          </a:bodyPr>
          <a:lstStyle/>
          <a:p>
            <a:r>
              <a:rPr lang="fr-FR" dirty="0"/>
              <a:t>Les brins du câble sont tordus autour du câble. Cela est généralement dû au fait que le câble a été réglé sans qu'un jeu de pinces à bec effilé ne soit fixé à la zone lisse du goujon de réglage. Lorsque vous ajoutez de la tension à l'écrou de réglage du câble, le câble se détend juste derrière le goujon de câble.</a:t>
            </a:r>
            <a:endParaRPr lang="en-US" dirty="0"/>
          </a:p>
        </p:txBody>
      </p:sp>
    </p:spTree>
    <p:extLst>
      <p:ext uri="{BB962C8B-B14F-4D97-AF65-F5344CB8AC3E}">
        <p14:creationId xmlns:p14="http://schemas.microsoft.com/office/powerpoint/2010/main" val="337844249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008" y="6137825"/>
            <a:ext cx="2527580" cy="730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332" y="6217071"/>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fr-FR" sz="1600" b="1" dirty="0">
                <a:ln w="0"/>
                <a:solidFill>
                  <a:schemeClr val="bg1"/>
                </a:solidFill>
                <a:effectLst>
                  <a:outerShdw blurRad="38100" dist="25400" dir="5400000" algn="ctr" rotWithShape="0">
                    <a:srgbClr val="6E747A">
                      <a:alpha val="43000"/>
                    </a:srgbClr>
                  </a:outerShdw>
                </a:effectLst>
              </a:rPr>
              <a:t>Emplacement du support d'entretoise intérieur</a:t>
            </a:r>
            <a:endParaRPr lang="en-US" sz="1600" b="1" dirty="0">
              <a:ln w="0"/>
              <a:solidFill>
                <a:schemeClr val="bg1"/>
              </a:solidFill>
              <a:effectLst>
                <a:outerShdw blurRad="38100" dist="25400" dir="5400000" algn="ctr" rotWithShape="0">
                  <a:srgbClr val="6E747A">
                    <a:alpha val="43000"/>
                  </a:srgbClr>
                </a:outerShdw>
              </a:effectLst>
            </a:endParaRPr>
          </a:p>
        </p:txBody>
      </p:sp>
      <p:pic>
        <p:nvPicPr>
          <p:cNvPr id="12" name="Picture 11">
            <a:extLst>
              <a:ext uri="{FF2B5EF4-FFF2-40B4-BE49-F238E27FC236}">
                <a16:creationId xmlns:a16="http://schemas.microsoft.com/office/drawing/2014/main" id="{EACFB752-6F60-0D7C-8765-E4B29B687A5C}"/>
              </a:ext>
            </a:extLst>
          </p:cNvPr>
          <p:cNvPicPr>
            <a:picLocks noChangeAspect="1"/>
          </p:cNvPicPr>
          <p:nvPr/>
        </p:nvPicPr>
        <p:blipFill>
          <a:blip r:embed="rId5"/>
          <a:stretch>
            <a:fillRect/>
          </a:stretch>
        </p:blipFill>
        <p:spPr>
          <a:xfrm>
            <a:off x="982146" y="643467"/>
            <a:ext cx="10245984" cy="5376527"/>
          </a:xfrm>
          <a:prstGeom prst="rect">
            <a:avLst/>
          </a:prstGeom>
        </p:spPr>
      </p:pic>
      <p:sp>
        <p:nvSpPr>
          <p:cNvPr id="3" name="TextBox 2">
            <a:extLst>
              <a:ext uri="{FF2B5EF4-FFF2-40B4-BE49-F238E27FC236}">
                <a16:creationId xmlns:a16="http://schemas.microsoft.com/office/drawing/2014/main" id="{82E82E2D-263C-0047-5BA5-02ECA74188AD}"/>
              </a:ext>
            </a:extLst>
          </p:cNvPr>
          <p:cNvSpPr txBox="1"/>
          <p:nvPr/>
        </p:nvSpPr>
        <p:spPr>
          <a:xfrm>
            <a:off x="2722880" y="5831840"/>
            <a:ext cx="9101780" cy="923330"/>
          </a:xfrm>
          <a:prstGeom prst="rect">
            <a:avLst/>
          </a:prstGeom>
          <a:solidFill>
            <a:srgbClr val="F2F2F2"/>
          </a:solidFill>
        </p:spPr>
        <p:txBody>
          <a:bodyPr wrap="square" rtlCol="0">
            <a:spAutoFit/>
          </a:bodyPr>
          <a:lstStyle/>
          <a:p>
            <a:r>
              <a:rPr lang="fr-FR" dirty="0"/>
              <a:t>Chaque câble intérieur sera acheminé à travers un guide-câble en plastique. Chaque extrémité sera dotée d'une rondelle, d'un écrou de couplage et d'un écrou de jambage de ¼ po pour verrouiller le réglage en place.</a:t>
            </a:r>
            <a:endParaRPr lang="en-US" dirty="0"/>
          </a:p>
        </p:txBody>
      </p:sp>
      <p:sp>
        <p:nvSpPr>
          <p:cNvPr id="5" name="TextBox 4">
            <a:extLst>
              <a:ext uri="{FF2B5EF4-FFF2-40B4-BE49-F238E27FC236}">
                <a16:creationId xmlns:a16="http://schemas.microsoft.com/office/drawing/2014/main" id="{D4518ED6-357E-ED95-61D1-FCF30A85EACA}"/>
              </a:ext>
            </a:extLst>
          </p:cNvPr>
          <p:cNvSpPr txBox="1"/>
          <p:nvPr/>
        </p:nvSpPr>
        <p:spPr>
          <a:xfrm>
            <a:off x="1309371" y="1838960"/>
            <a:ext cx="2103120" cy="646331"/>
          </a:xfrm>
          <a:prstGeom prst="rect">
            <a:avLst/>
          </a:prstGeom>
          <a:solidFill>
            <a:srgbClr val="F2F2F2"/>
          </a:solidFill>
        </p:spPr>
        <p:txBody>
          <a:bodyPr wrap="square" rtlCol="0">
            <a:spAutoFit/>
          </a:bodyPr>
          <a:lstStyle/>
          <a:p>
            <a:r>
              <a:rPr lang="en-US" dirty="0"/>
              <a:t>Support d'entretoise intérieur inférieur</a:t>
            </a:r>
          </a:p>
        </p:txBody>
      </p:sp>
      <p:sp>
        <p:nvSpPr>
          <p:cNvPr id="6" name="TextBox 5">
            <a:extLst>
              <a:ext uri="{FF2B5EF4-FFF2-40B4-BE49-F238E27FC236}">
                <a16:creationId xmlns:a16="http://schemas.microsoft.com/office/drawing/2014/main" id="{32663097-6F3C-46BB-7F98-4E6BA74F4C4D}"/>
              </a:ext>
            </a:extLst>
          </p:cNvPr>
          <p:cNvSpPr txBox="1"/>
          <p:nvPr/>
        </p:nvSpPr>
        <p:spPr>
          <a:xfrm>
            <a:off x="729376" y="3635064"/>
            <a:ext cx="1827212" cy="369332"/>
          </a:xfrm>
          <a:prstGeom prst="rect">
            <a:avLst/>
          </a:prstGeom>
          <a:solidFill>
            <a:srgbClr val="F2F2F2"/>
          </a:solidFill>
        </p:spPr>
        <p:txBody>
          <a:bodyPr wrap="square" rtlCol="0">
            <a:spAutoFit/>
          </a:bodyPr>
          <a:lstStyle/>
          <a:p>
            <a:r>
              <a:rPr lang="en-US" dirty="0"/>
              <a:t>Guide De Câbles</a:t>
            </a:r>
          </a:p>
        </p:txBody>
      </p:sp>
      <p:sp>
        <p:nvSpPr>
          <p:cNvPr id="8" name="TextBox 7">
            <a:extLst>
              <a:ext uri="{FF2B5EF4-FFF2-40B4-BE49-F238E27FC236}">
                <a16:creationId xmlns:a16="http://schemas.microsoft.com/office/drawing/2014/main" id="{DDE4DC2D-7526-8803-8BCB-CC0B23B20397}"/>
              </a:ext>
            </a:extLst>
          </p:cNvPr>
          <p:cNvSpPr txBox="1"/>
          <p:nvPr/>
        </p:nvSpPr>
        <p:spPr>
          <a:xfrm>
            <a:off x="5296148" y="733600"/>
            <a:ext cx="1775212" cy="369332"/>
          </a:xfrm>
          <a:prstGeom prst="rect">
            <a:avLst/>
          </a:prstGeom>
          <a:solidFill>
            <a:srgbClr val="F2F2F2"/>
          </a:solidFill>
        </p:spPr>
        <p:txBody>
          <a:bodyPr wrap="square" rtlCol="0">
            <a:spAutoFit/>
          </a:bodyPr>
          <a:lstStyle/>
          <a:p>
            <a:r>
              <a:rPr lang="en-US" dirty="0"/>
              <a:t>Guide De Câbles</a:t>
            </a:r>
          </a:p>
        </p:txBody>
      </p:sp>
      <p:sp>
        <p:nvSpPr>
          <p:cNvPr id="10" name="TextBox 9">
            <a:extLst>
              <a:ext uri="{FF2B5EF4-FFF2-40B4-BE49-F238E27FC236}">
                <a16:creationId xmlns:a16="http://schemas.microsoft.com/office/drawing/2014/main" id="{8FDF3EA0-84E1-C0D7-096E-E88BD3CE9015}"/>
              </a:ext>
            </a:extLst>
          </p:cNvPr>
          <p:cNvSpPr txBox="1"/>
          <p:nvPr/>
        </p:nvSpPr>
        <p:spPr>
          <a:xfrm>
            <a:off x="3667760" y="5252128"/>
            <a:ext cx="1859280" cy="369332"/>
          </a:xfrm>
          <a:prstGeom prst="rect">
            <a:avLst/>
          </a:prstGeom>
          <a:noFill/>
        </p:spPr>
        <p:txBody>
          <a:bodyPr wrap="square" rtlCol="0">
            <a:spAutoFit/>
          </a:bodyPr>
          <a:lstStyle/>
          <a:p>
            <a:r>
              <a:rPr lang="en-US" dirty="0">
                <a:solidFill>
                  <a:srgbClr val="FF0000"/>
                </a:solidFill>
              </a:rPr>
              <a:t>Câble Inférieur</a:t>
            </a:r>
          </a:p>
        </p:txBody>
      </p:sp>
      <p:sp>
        <p:nvSpPr>
          <p:cNvPr id="13" name="TextBox 12">
            <a:extLst>
              <a:ext uri="{FF2B5EF4-FFF2-40B4-BE49-F238E27FC236}">
                <a16:creationId xmlns:a16="http://schemas.microsoft.com/office/drawing/2014/main" id="{B20BDED1-3479-11A0-9E92-EDCA1F0A6DCD}"/>
              </a:ext>
            </a:extLst>
          </p:cNvPr>
          <p:cNvSpPr txBox="1"/>
          <p:nvPr/>
        </p:nvSpPr>
        <p:spPr>
          <a:xfrm>
            <a:off x="8139730" y="1579703"/>
            <a:ext cx="1727200" cy="369332"/>
          </a:xfrm>
          <a:prstGeom prst="rect">
            <a:avLst/>
          </a:prstGeom>
          <a:solidFill>
            <a:schemeClr val="bg1"/>
          </a:solidFill>
        </p:spPr>
        <p:txBody>
          <a:bodyPr wrap="square" rtlCol="0">
            <a:spAutoFit/>
          </a:bodyPr>
          <a:lstStyle/>
          <a:p>
            <a:r>
              <a:rPr lang="en-US" dirty="0">
                <a:solidFill>
                  <a:srgbClr val="FF0000"/>
                </a:solidFill>
              </a:rPr>
              <a:t>Câble Supérieur</a:t>
            </a:r>
          </a:p>
        </p:txBody>
      </p:sp>
      <p:sp>
        <p:nvSpPr>
          <p:cNvPr id="14" name="TextBox 13">
            <a:extLst>
              <a:ext uri="{FF2B5EF4-FFF2-40B4-BE49-F238E27FC236}">
                <a16:creationId xmlns:a16="http://schemas.microsoft.com/office/drawing/2014/main" id="{614B4879-162A-73E7-15A5-E049AF03C7A1}"/>
              </a:ext>
            </a:extLst>
          </p:cNvPr>
          <p:cNvSpPr txBox="1"/>
          <p:nvPr/>
        </p:nvSpPr>
        <p:spPr>
          <a:xfrm>
            <a:off x="4239508" y="3898193"/>
            <a:ext cx="2113280" cy="646331"/>
          </a:xfrm>
          <a:prstGeom prst="rect">
            <a:avLst/>
          </a:prstGeom>
          <a:solidFill>
            <a:schemeClr val="bg1"/>
          </a:solidFill>
        </p:spPr>
        <p:txBody>
          <a:bodyPr wrap="square" rtlCol="0">
            <a:spAutoFit/>
          </a:bodyPr>
          <a:lstStyle/>
          <a:p>
            <a:r>
              <a:rPr lang="fr-FR" sz="1200" dirty="0"/>
              <a:t>LA MARQUE DE MESURE S'ALIGNERA AVEC LE TROU INFÉRIEUR DU SUPPORT</a:t>
            </a:r>
            <a:endParaRPr lang="en-US" sz="1200" dirty="0"/>
          </a:p>
        </p:txBody>
      </p:sp>
      <p:sp>
        <p:nvSpPr>
          <p:cNvPr id="16" name="TextBox 15">
            <a:extLst>
              <a:ext uri="{FF2B5EF4-FFF2-40B4-BE49-F238E27FC236}">
                <a16:creationId xmlns:a16="http://schemas.microsoft.com/office/drawing/2014/main" id="{3438F498-28FB-EF89-63DE-5A5A28136852}"/>
              </a:ext>
            </a:extLst>
          </p:cNvPr>
          <p:cNvSpPr txBox="1"/>
          <p:nvPr/>
        </p:nvSpPr>
        <p:spPr>
          <a:xfrm>
            <a:off x="8147428" y="2089986"/>
            <a:ext cx="2103120" cy="600164"/>
          </a:xfrm>
          <a:prstGeom prst="rect">
            <a:avLst/>
          </a:prstGeom>
          <a:solidFill>
            <a:schemeClr val="bg1"/>
          </a:solidFill>
        </p:spPr>
        <p:txBody>
          <a:bodyPr wrap="square" rtlCol="0">
            <a:spAutoFit/>
          </a:bodyPr>
          <a:lstStyle/>
          <a:p>
            <a:r>
              <a:rPr lang="fr-FR" sz="1100" dirty="0"/>
              <a:t>LA MARQUE DE MESURE S'ALIGNERA AVEC LE TROU SUPÉRIEUR DU SUPPORT</a:t>
            </a:r>
            <a:endParaRPr lang="en-US" sz="1100" dirty="0"/>
          </a:p>
        </p:txBody>
      </p:sp>
      <p:sp>
        <p:nvSpPr>
          <p:cNvPr id="17" name="TextBox 16">
            <a:extLst>
              <a:ext uri="{FF2B5EF4-FFF2-40B4-BE49-F238E27FC236}">
                <a16:creationId xmlns:a16="http://schemas.microsoft.com/office/drawing/2014/main" id="{8BBBAD48-A492-5AC9-EC9B-ECD4DF6DB7DC}"/>
              </a:ext>
            </a:extLst>
          </p:cNvPr>
          <p:cNvSpPr txBox="1"/>
          <p:nvPr/>
        </p:nvSpPr>
        <p:spPr>
          <a:xfrm>
            <a:off x="5503199" y="3070202"/>
            <a:ext cx="2199816" cy="646331"/>
          </a:xfrm>
          <a:prstGeom prst="rect">
            <a:avLst/>
          </a:prstGeom>
          <a:solidFill>
            <a:schemeClr val="bg1">
              <a:lumMod val="95000"/>
            </a:schemeClr>
          </a:solidFill>
        </p:spPr>
        <p:txBody>
          <a:bodyPr wrap="square" rtlCol="0">
            <a:spAutoFit/>
          </a:bodyPr>
          <a:lstStyle/>
          <a:p>
            <a:r>
              <a:rPr lang="en-US" dirty="0"/>
              <a:t>Support d'entretoise intérieur supérieur</a:t>
            </a:r>
          </a:p>
        </p:txBody>
      </p:sp>
      <p:sp>
        <p:nvSpPr>
          <p:cNvPr id="18" name="Rectangle 1">
            <a:extLst>
              <a:ext uri="{FF2B5EF4-FFF2-40B4-BE49-F238E27FC236}">
                <a16:creationId xmlns:a16="http://schemas.microsoft.com/office/drawing/2014/main" id="{1C3F52B6-BA57-9D58-9B1D-45E6BCDC04FC}"/>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a:extLst>
              <a:ext uri="{FF2B5EF4-FFF2-40B4-BE49-F238E27FC236}">
                <a16:creationId xmlns:a16="http://schemas.microsoft.com/office/drawing/2014/main" id="{869F8D5A-5843-F11B-DCD0-E1257BF62361}"/>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331D0833-3AE6-820E-6C06-EED0D4A7CEF4}"/>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4">
            <a:extLst>
              <a:ext uri="{FF2B5EF4-FFF2-40B4-BE49-F238E27FC236}">
                <a16:creationId xmlns:a16="http://schemas.microsoft.com/office/drawing/2014/main" id="{3180FCC3-FC28-D0C5-BA84-78970E7D9835}"/>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241246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Kits de remplacement de câbles</a:t>
            </a:r>
            <a:endParaRPr lang="en-US" dirty="0">
              <a:solidFill>
                <a:schemeClr val="bg1"/>
              </a:solidFill>
            </a:endParaRP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DFC22F8-A04F-2AEA-C122-FAA2E781167A}"/>
              </a:ext>
            </a:extLst>
          </p:cNvPr>
          <p:cNvPicPr>
            <a:picLocks noChangeAspect="1"/>
          </p:cNvPicPr>
          <p:nvPr/>
        </p:nvPicPr>
        <p:blipFill>
          <a:blip r:embed="rId5"/>
          <a:stretch>
            <a:fillRect/>
          </a:stretch>
        </p:blipFill>
        <p:spPr>
          <a:xfrm>
            <a:off x="638387" y="643467"/>
            <a:ext cx="2464901" cy="3096304"/>
          </a:xfrm>
          <a:prstGeom prst="rect">
            <a:avLst/>
          </a:prstGeom>
        </p:spPr>
      </p:pic>
      <p:pic>
        <p:nvPicPr>
          <p:cNvPr id="15" name="Picture 14">
            <a:extLst>
              <a:ext uri="{FF2B5EF4-FFF2-40B4-BE49-F238E27FC236}">
                <a16:creationId xmlns:a16="http://schemas.microsoft.com/office/drawing/2014/main" id="{B2FFA7F3-8925-4409-2EFF-E8FD2A2C57F9}"/>
              </a:ext>
            </a:extLst>
          </p:cNvPr>
          <p:cNvPicPr>
            <a:picLocks noChangeAspect="1"/>
          </p:cNvPicPr>
          <p:nvPr/>
        </p:nvPicPr>
        <p:blipFill>
          <a:blip r:embed="rId6"/>
          <a:stretch>
            <a:fillRect/>
          </a:stretch>
        </p:blipFill>
        <p:spPr>
          <a:xfrm>
            <a:off x="3212670" y="718677"/>
            <a:ext cx="4735405" cy="1941413"/>
          </a:xfrm>
          <a:prstGeom prst="rect">
            <a:avLst/>
          </a:prstGeom>
        </p:spPr>
      </p:pic>
      <p:pic>
        <p:nvPicPr>
          <p:cNvPr id="19" name="Picture 18">
            <a:extLst>
              <a:ext uri="{FF2B5EF4-FFF2-40B4-BE49-F238E27FC236}">
                <a16:creationId xmlns:a16="http://schemas.microsoft.com/office/drawing/2014/main" id="{6075FD10-8DCE-AE95-DE7A-664D593ED90B}"/>
              </a:ext>
            </a:extLst>
          </p:cNvPr>
          <p:cNvPicPr>
            <a:picLocks noChangeAspect="1"/>
          </p:cNvPicPr>
          <p:nvPr/>
        </p:nvPicPr>
        <p:blipFill>
          <a:blip r:embed="rId7"/>
          <a:stretch>
            <a:fillRect/>
          </a:stretch>
        </p:blipFill>
        <p:spPr>
          <a:xfrm>
            <a:off x="6626048" y="2802278"/>
            <a:ext cx="4815950" cy="1911291"/>
          </a:xfrm>
          <a:prstGeom prst="rect">
            <a:avLst/>
          </a:prstGeom>
        </p:spPr>
      </p:pic>
      <p:pic>
        <p:nvPicPr>
          <p:cNvPr id="20" name="Picture 19">
            <a:extLst>
              <a:ext uri="{FF2B5EF4-FFF2-40B4-BE49-F238E27FC236}">
                <a16:creationId xmlns:a16="http://schemas.microsoft.com/office/drawing/2014/main" id="{C69CF5AD-1415-969E-88E6-F382EAC52DA5}"/>
              </a:ext>
            </a:extLst>
          </p:cNvPr>
          <p:cNvPicPr>
            <a:picLocks noChangeAspect="1"/>
          </p:cNvPicPr>
          <p:nvPr/>
        </p:nvPicPr>
        <p:blipFill>
          <a:blip r:embed="rId8"/>
          <a:stretch>
            <a:fillRect/>
          </a:stretch>
        </p:blipFill>
        <p:spPr>
          <a:xfrm>
            <a:off x="3963118" y="2802278"/>
            <a:ext cx="2629226" cy="3190808"/>
          </a:xfrm>
          <a:prstGeom prst="rect">
            <a:avLst/>
          </a:prstGeom>
        </p:spPr>
      </p:pic>
      <p:pic>
        <p:nvPicPr>
          <p:cNvPr id="21" name="Picture 20">
            <a:extLst>
              <a:ext uri="{FF2B5EF4-FFF2-40B4-BE49-F238E27FC236}">
                <a16:creationId xmlns:a16="http://schemas.microsoft.com/office/drawing/2014/main" id="{59D35392-8BAD-AF59-1242-92ECBFDC34C9}"/>
              </a:ext>
            </a:extLst>
          </p:cNvPr>
          <p:cNvPicPr>
            <a:picLocks noChangeAspect="1"/>
          </p:cNvPicPr>
          <p:nvPr/>
        </p:nvPicPr>
        <p:blipFill>
          <a:blip r:embed="rId9"/>
          <a:stretch>
            <a:fillRect/>
          </a:stretch>
        </p:blipFill>
        <p:spPr>
          <a:xfrm>
            <a:off x="7082085" y="4793430"/>
            <a:ext cx="2024688" cy="1241981"/>
          </a:xfrm>
          <a:prstGeom prst="rect">
            <a:avLst/>
          </a:prstGeom>
        </p:spPr>
      </p:pic>
      <p:sp>
        <p:nvSpPr>
          <p:cNvPr id="22" name="TextBox 21">
            <a:extLst>
              <a:ext uri="{FF2B5EF4-FFF2-40B4-BE49-F238E27FC236}">
                <a16:creationId xmlns:a16="http://schemas.microsoft.com/office/drawing/2014/main" id="{89C76DAA-035B-0388-D2FE-41C140FB587D}"/>
              </a:ext>
            </a:extLst>
          </p:cNvPr>
          <p:cNvSpPr txBox="1"/>
          <p:nvPr/>
        </p:nvSpPr>
        <p:spPr>
          <a:xfrm>
            <a:off x="9303344" y="4952755"/>
            <a:ext cx="2024688" cy="923330"/>
          </a:xfrm>
          <a:prstGeom prst="rect">
            <a:avLst/>
          </a:prstGeom>
          <a:noFill/>
        </p:spPr>
        <p:txBody>
          <a:bodyPr wrap="square" rtlCol="0">
            <a:spAutoFit/>
          </a:bodyPr>
          <a:lstStyle/>
          <a:p>
            <a:r>
              <a:rPr lang="en-US"/>
              <a:t>25041</a:t>
            </a:r>
          </a:p>
          <a:p>
            <a:r>
              <a:rPr lang="en-US"/>
              <a:t>CABLE PATCH KIT (SET OF 4)</a:t>
            </a:r>
          </a:p>
        </p:txBody>
      </p:sp>
      <p:sp>
        <p:nvSpPr>
          <p:cNvPr id="4" name="Thought Bubble: Cloud 3">
            <a:extLst>
              <a:ext uri="{FF2B5EF4-FFF2-40B4-BE49-F238E27FC236}">
                <a16:creationId xmlns:a16="http://schemas.microsoft.com/office/drawing/2014/main" id="{CC5B620D-7900-E60B-7E96-A97C39E47E42}"/>
              </a:ext>
            </a:extLst>
          </p:cNvPr>
          <p:cNvSpPr/>
          <p:nvPr/>
        </p:nvSpPr>
        <p:spPr>
          <a:xfrm>
            <a:off x="7604911" y="713077"/>
            <a:ext cx="4021670" cy="1853373"/>
          </a:xfrm>
          <a:prstGeom prst="cloudCallout">
            <a:avLst>
              <a:gd name="adj1" fmla="val -53044"/>
              <a:gd name="adj2" fmla="val -37628"/>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600" b="1" dirty="0"/>
              <a:t>Conseil de pro : </a:t>
            </a:r>
            <a:r>
              <a:rPr lang="fr-FR" sz="1600" dirty="0"/>
              <a:t>Le kit de remplacement de câble Accu-slide 22305 peut être utilisé pour le remplacement du câble extérieur sur l'Exact Slide.</a:t>
            </a:r>
            <a:endParaRPr lang="en-US" sz="1600" dirty="0"/>
          </a:p>
        </p:txBody>
      </p:sp>
      <p:sp>
        <p:nvSpPr>
          <p:cNvPr id="5" name="TextBox 4">
            <a:extLst>
              <a:ext uri="{FF2B5EF4-FFF2-40B4-BE49-F238E27FC236}">
                <a16:creationId xmlns:a16="http://schemas.microsoft.com/office/drawing/2014/main" id="{B550FDF1-42D4-D651-25C8-8FDFDE4E9E7D}"/>
              </a:ext>
            </a:extLst>
          </p:cNvPr>
          <p:cNvSpPr txBox="1"/>
          <p:nvPr/>
        </p:nvSpPr>
        <p:spPr>
          <a:xfrm>
            <a:off x="686726" y="3015646"/>
            <a:ext cx="2902947" cy="924560"/>
          </a:xfrm>
          <a:prstGeom prst="rect">
            <a:avLst/>
          </a:prstGeom>
          <a:solidFill>
            <a:schemeClr val="bg1"/>
          </a:solidFill>
        </p:spPr>
        <p:txBody>
          <a:bodyPr wrap="square" rtlCol="0">
            <a:spAutoFit/>
          </a:bodyPr>
          <a:lstStyle/>
          <a:p>
            <a:r>
              <a:rPr lang="fr-FR" dirty="0"/>
              <a:t>KIT D'ENTRETIEN POUR LE REMPLACEMENT DES CÂBLES EXTÉRIEURS</a:t>
            </a:r>
            <a:endParaRPr lang="en-US" dirty="0"/>
          </a:p>
        </p:txBody>
      </p:sp>
      <p:sp>
        <p:nvSpPr>
          <p:cNvPr id="6" name="TextBox 5">
            <a:extLst>
              <a:ext uri="{FF2B5EF4-FFF2-40B4-BE49-F238E27FC236}">
                <a16:creationId xmlns:a16="http://schemas.microsoft.com/office/drawing/2014/main" id="{3AED0FA5-2E3E-4573-F42D-861F7CA32ED2}"/>
              </a:ext>
            </a:extLst>
          </p:cNvPr>
          <p:cNvSpPr txBox="1"/>
          <p:nvPr/>
        </p:nvSpPr>
        <p:spPr>
          <a:xfrm>
            <a:off x="3836742" y="5272232"/>
            <a:ext cx="2881978" cy="923330"/>
          </a:xfrm>
          <a:prstGeom prst="rect">
            <a:avLst/>
          </a:prstGeom>
          <a:solidFill>
            <a:schemeClr val="bg1"/>
          </a:solidFill>
        </p:spPr>
        <p:txBody>
          <a:bodyPr wrap="square" rtlCol="0">
            <a:spAutoFit/>
          </a:bodyPr>
          <a:lstStyle/>
          <a:p>
            <a:r>
              <a:rPr lang="fr-FR" dirty="0"/>
              <a:t>KIT D'ENTRETIEN POUR LE REMPLACEMENT DES CÂBLES INTÉRIEURS</a:t>
            </a:r>
            <a:endParaRPr lang="en-US" dirty="0"/>
          </a:p>
        </p:txBody>
      </p:sp>
      <p:sp>
        <p:nvSpPr>
          <p:cNvPr id="8" name="TextBox 7">
            <a:extLst>
              <a:ext uri="{FF2B5EF4-FFF2-40B4-BE49-F238E27FC236}">
                <a16:creationId xmlns:a16="http://schemas.microsoft.com/office/drawing/2014/main" id="{90D01E43-325D-0FBB-AE7A-3E39623C4AAE}"/>
              </a:ext>
            </a:extLst>
          </p:cNvPr>
          <p:cNvSpPr txBox="1"/>
          <p:nvPr/>
        </p:nvSpPr>
        <p:spPr>
          <a:xfrm>
            <a:off x="9204960" y="5272232"/>
            <a:ext cx="2348653" cy="923330"/>
          </a:xfrm>
          <a:prstGeom prst="rect">
            <a:avLst/>
          </a:prstGeom>
          <a:solidFill>
            <a:schemeClr val="bg1"/>
          </a:solidFill>
        </p:spPr>
        <p:txBody>
          <a:bodyPr wrap="square" rtlCol="0">
            <a:spAutoFit/>
          </a:bodyPr>
          <a:lstStyle/>
          <a:p>
            <a:r>
              <a:rPr lang="fr-FR" dirty="0"/>
              <a:t>KITS DE RACCORDEMENT DE CÂBLESLOT DE QUATRE</a:t>
            </a:r>
            <a:endParaRPr lang="en-US" dirty="0"/>
          </a:p>
        </p:txBody>
      </p:sp>
    </p:spTree>
    <p:extLst>
      <p:ext uri="{BB962C8B-B14F-4D97-AF65-F5344CB8AC3E}">
        <p14:creationId xmlns:p14="http://schemas.microsoft.com/office/powerpoint/2010/main" val="370549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Procédure de remplacement du câble extérieur supérieur</a:t>
            </a:r>
            <a:endParaRPr lang="en-US" dirty="0">
              <a:solidFill>
                <a:schemeClr val="bg1"/>
              </a:solidFill>
            </a:endParaRP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DFC22F8-A04F-2AEA-C122-FAA2E781167A}"/>
              </a:ext>
            </a:extLst>
          </p:cNvPr>
          <p:cNvPicPr>
            <a:picLocks noChangeAspect="1"/>
          </p:cNvPicPr>
          <p:nvPr/>
        </p:nvPicPr>
        <p:blipFill>
          <a:blip r:embed="rId6"/>
          <a:stretch>
            <a:fillRect/>
          </a:stretch>
        </p:blipFill>
        <p:spPr>
          <a:xfrm>
            <a:off x="702243" y="753729"/>
            <a:ext cx="2464901" cy="3096304"/>
          </a:xfrm>
          <a:prstGeom prst="rect">
            <a:avLst/>
          </a:prstGeom>
        </p:spPr>
      </p:pic>
      <p:pic>
        <p:nvPicPr>
          <p:cNvPr id="6" name="Picture 5">
            <a:extLst>
              <a:ext uri="{FF2B5EF4-FFF2-40B4-BE49-F238E27FC236}">
                <a16:creationId xmlns:a16="http://schemas.microsoft.com/office/drawing/2014/main" id="{8B5BA530-A813-14D5-E7E5-5A47D9F8B7E7}"/>
              </a:ext>
            </a:extLst>
          </p:cNvPr>
          <p:cNvPicPr>
            <a:picLocks noChangeAspect="1"/>
          </p:cNvPicPr>
          <p:nvPr/>
        </p:nvPicPr>
        <p:blipFill>
          <a:blip r:embed="rId7"/>
          <a:stretch>
            <a:fillRect/>
          </a:stretch>
        </p:blipFill>
        <p:spPr>
          <a:xfrm>
            <a:off x="989948" y="4195952"/>
            <a:ext cx="1724079" cy="1768944"/>
          </a:xfrm>
          <a:prstGeom prst="rect">
            <a:avLst/>
          </a:prstGeom>
        </p:spPr>
      </p:pic>
      <p:sp>
        <p:nvSpPr>
          <p:cNvPr id="8" name="TextBox 7">
            <a:extLst>
              <a:ext uri="{FF2B5EF4-FFF2-40B4-BE49-F238E27FC236}">
                <a16:creationId xmlns:a16="http://schemas.microsoft.com/office/drawing/2014/main" id="{87781548-F7F4-D86C-CD40-72B60D7E0485}"/>
              </a:ext>
            </a:extLst>
          </p:cNvPr>
          <p:cNvSpPr txBox="1"/>
          <p:nvPr/>
        </p:nvSpPr>
        <p:spPr>
          <a:xfrm>
            <a:off x="4020803" y="694919"/>
            <a:ext cx="6596531" cy="646331"/>
          </a:xfrm>
          <a:prstGeom prst="rect">
            <a:avLst/>
          </a:prstGeom>
          <a:noFill/>
        </p:spPr>
        <p:txBody>
          <a:bodyPr wrap="square" rtlCol="0">
            <a:spAutoFit/>
          </a:bodyPr>
          <a:lstStyle/>
          <a:p>
            <a:pPr algn="ctr"/>
            <a:r>
              <a:rPr lang="fr-FR" b="1" dirty="0">
                <a:solidFill>
                  <a:srgbClr val="0F0F0F"/>
                </a:solidFill>
                <a:latin typeface="YouTube Sans"/>
              </a:rPr>
              <a:t>Procédure de remplacement du câble extérieur supérieur BAL EXACT-SLIDE Lien vers la vidéo</a:t>
            </a:r>
            <a:endParaRPr lang="en-US" dirty="0"/>
          </a:p>
        </p:txBody>
      </p:sp>
      <p:pic>
        <p:nvPicPr>
          <p:cNvPr id="4" name="Online Media 3" title="BAL EXACT-SLIDE Top Cable Replacement Procedure">
            <a:hlinkClick r:id="" action="ppaction://media"/>
            <a:extLst>
              <a:ext uri="{FF2B5EF4-FFF2-40B4-BE49-F238E27FC236}">
                <a16:creationId xmlns:a16="http://schemas.microsoft.com/office/drawing/2014/main" id="{3BAC736A-FA65-89FB-98C1-88F057D880D8}"/>
              </a:ext>
            </a:extLst>
          </p:cNvPr>
          <p:cNvPicPr>
            <a:picLocks noRot="1" noChangeAspect="1"/>
          </p:cNvPicPr>
          <p:nvPr>
            <a:videoFile r:link="rId1"/>
          </p:nvPr>
        </p:nvPicPr>
        <p:blipFill>
          <a:blip r:embed="rId8"/>
          <a:stretch>
            <a:fillRect/>
          </a:stretch>
        </p:blipFill>
        <p:spPr>
          <a:xfrm>
            <a:off x="3520257" y="1493703"/>
            <a:ext cx="8047260" cy="4546713"/>
          </a:xfrm>
          <a:prstGeom prst="rect">
            <a:avLst/>
          </a:prstGeom>
        </p:spPr>
      </p:pic>
      <p:sp>
        <p:nvSpPr>
          <p:cNvPr id="5" name="TextBox 4">
            <a:extLst>
              <a:ext uri="{FF2B5EF4-FFF2-40B4-BE49-F238E27FC236}">
                <a16:creationId xmlns:a16="http://schemas.microsoft.com/office/drawing/2014/main" id="{B5E8944D-816A-775E-3287-FBFE1256A760}"/>
              </a:ext>
            </a:extLst>
          </p:cNvPr>
          <p:cNvSpPr txBox="1"/>
          <p:nvPr/>
        </p:nvSpPr>
        <p:spPr>
          <a:xfrm>
            <a:off x="653814" y="3129205"/>
            <a:ext cx="2902947" cy="924560"/>
          </a:xfrm>
          <a:prstGeom prst="rect">
            <a:avLst/>
          </a:prstGeom>
          <a:solidFill>
            <a:schemeClr val="bg1"/>
          </a:solidFill>
        </p:spPr>
        <p:txBody>
          <a:bodyPr wrap="square" rtlCol="0">
            <a:spAutoFit/>
          </a:bodyPr>
          <a:lstStyle/>
          <a:p>
            <a:r>
              <a:rPr lang="fr-FR" dirty="0"/>
              <a:t>KIT D'ENTRETIEN POUR LE REMPLACEMENT DES CÂBLES EXTÉRIEURS</a:t>
            </a:r>
            <a:endParaRPr lang="en-US" dirty="0"/>
          </a:p>
        </p:txBody>
      </p:sp>
    </p:spTree>
    <p:extLst>
      <p:ext uri="{BB962C8B-B14F-4D97-AF65-F5344CB8AC3E}">
        <p14:creationId xmlns:p14="http://schemas.microsoft.com/office/powerpoint/2010/main" val="6165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Top Une procédure de remplacement de câble</a:t>
            </a:r>
            <a:endParaRPr lang="en-US" dirty="0">
              <a:solidFill>
                <a:schemeClr val="bg1"/>
              </a:solidFill>
            </a:endParaRP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7781548-F7F4-D86C-CD40-72B60D7E0485}"/>
              </a:ext>
            </a:extLst>
          </p:cNvPr>
          <p:cNvSpPr txBox="1"/>
          <p:nvPr/>
        </p:nvSpPr>
        <p:spPr>
          <a:xfrm>
            <a:off x="3569268" y="1046312"/>
            <a:ext cx="4374037" cy="923330"/>
          </a:xfrm>
          <a:prstGeom prst="rect">
            <a:avLst/>
          </a:prstGeom>
          <a:noFill/>
        </p:spPr>
        <p:txBody>
          <a:bodyPr wrap="square" rtlCol="0">
            <a:spAutoFit/>
          </a:bodyPr>
          <a:lstStyle/>
          <a:p>
            <a:pPr algn="r"/>
            <a:r>
              <a:rPr lang="fr-FR" b="1" dirty="0">
                <a:solidFill>
                  <a:srgbClr val="0F0F0F"/>
                </a:solidFill>
                <a:latin typeface="YouTube Sans"/>
              </a:rPr>
              <a:t>BAL EXACT-SLIDE Bas Procédure de remplacement du câble extérieur Lien vers PDF</a:t>
            </a:r>
            <a:endParaRPr lang="en-US" dirty="0"/>
          </a:p>
        </p:txBody>
      </p:sp>
      <p:pic>
        <p:nvPicPr>
          <p:cNvPr id="4" name="Picture 3">
            <a:hlinkClick r:id="rId5"/>
            <a:extLst>
              <a:ext uri="{FF2B5EF4-FFF2-40B4-BE49-F238E27FC236}">
                <a16:creationId xmlns:a16="http://schemas.microsoft.com/office/drawing/2014/main" id="{18144D63-7EA7-6300-5D7F-7662733AB399}"/>
              </a:ext>
            </a:extLst>
          </p:cNvPr>
          <p:cNvPicPr>
            <a:picLocks noChangeAspect="1"/>
          </p:cNvPicPr>
          <p:nvPr/>
        </p:nvPicPr>
        <p:blipFill>
          <a:blip r:embed="rId6"/>
          <a:stretch>
            <a:fillRect/>
          </a:stretch>
        </p:blipFill>
        <p:spPr>
          <a:xfrm>
            <a:off x="4733925" y="1792701"/>
            <a:ext cx="2724150" cy="2686050"/>
          </a:xfrm>
          <a:prstGeom prst="rect">
            <a:avLst/>
          </a:prstGeom>
        </p:spPr>
      </p:pic>
      <p:pic>
        <p:nvPicPr>
          <p:cNvPr id="6" name="Picture 5">
            <a:extLst>
              <a:ext uri="{FF2B5EF4-FFF2-40B4-BE49-F238E27FC236}">
                <a16:creationId xmlns:a16="http://schemas.microsoft.com/office/drawing/2014/main" id="{CCB9A8ED-EC94-E122-E307-8C3331EB51C3}"/>
              </a:ext>
            </a:extLst>
          </p:cNvPr>
          <p:cNvPicPr>
            <a:picLocks noChangeAspect="1"/>
          </p:cNvPicPr>
          <p:nvPr/>
        </p:nvPicPr>
        <p:blipFill>
          <a:blip r:embed="rId7"/>
          <a:stretch>
            <a:fillRect/>
          </a:stretch>
        </p:blipFill>
        <p:spPr>
          <a:xfrm>
            <a:off x="1021823" y="1528763"/>
            <a:ext cx="2464901" cy="3421382"/>
          </a:xfrm>
          <a:prstGeom prst="rect">
            <a:avLst/>
          </a:prstGeom>
        </p:spPr>
      </p:pic>
      <p:pic>
        <p:nvPicPr>
          <p:cNvPr id="14" name="Picture 13">
            <a:extLst>
              <a:ext uri="{FF2B5EF4-FFF2-40B4-BE49-F238E27FC236}">
                <a16:creationId xmlns:a16="http://schemas.microsoft.com/office/drawing/2014/main" id="{4E4768A4-27E6-5A55-8A33-29F4ACF59502}"/>
              </a:ext>
            </a:extLst>
          </p:cNvPr>
          <p:cNvPicPr>
            <a:picLocks noChangeAspect="1"/>
          </p:cNvPicPr>
          <p:nvPr/>
        </p:nvPicPr>
        <p:blipFill>
          <a:blip r:embed="rId8"/>
          <a:stretch>
            <a:fillRect/>
          </a:stretch>
        </p:blipFill>
        <p:spPr>
          <a:xfrm>
            <a:off x="8084121" y="960872"/>
            <a:ext cx="3243912" cy="4282931"/>
          </a:xfrm>
          <a:prstGeom prst="rect">
            <a:avLst/>
          </a:prstGeom>
        </p:spPr>
      </p:pic>
    </p:spTree>
    <p:extLst>
      <p:ext uri="{BB962C8B-B14F-4D97-AF65-F5344CB8AC3E}">
        <p14:creationId xmlns:p14="http://schemas.microsoft.com/office/powerpoint/2010/main" val="1844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Bottom Interior Cable Replacement Procedure</a:t>
            </a: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7781548-F7F4-D86C-CD40-72B60D7E0485}"/>
              </a:ext>
            </a:extLst>
          </p:cNvPr>
          <p:cNvSpPr txBox="1"/>
          <p:nvPr/>
        </p:nvSpPr>
        <p:spPr>
          <a:xfrm>
            <a:off x="3691115" y="643467"/>
            <a:ext cx="4374037" cy="923330"/>
          </a:xfrm>
          <a:prstGeom prst="rect">
            <a:avLst/>
          </a:prstGeom>
          <a:noFill/>
        </p:spPr>
        <p:txBody>
          <a:bodyPr wrap="square" rtlCol="0">
            <a:spAutoFit/>
          </a:bodyPr>
          <a:lstStyle/>
          <a:p>
            <a:pPr algn="r"/>
            <a:r>
              <a:rPr lang="fr-FR" b="1" dirty="0">
                <a:solidFill>
                  <a:srgbClr val="0F0F0F"/>
                </a:solidFill>
                <a:latin typeface="YouTube Sans"/>
              </a:rPr>
              <a:t>BAL EXACT-SLIDE Bas Procédure de remplacement du câble extérieur Lien vers PDF</a:t>
            </a:r>
            <a:endParaRPr lang="en-US" dirty="0"/>
          </a:p>
        </p:txBody>
      </p:sp>
      <p:pic>
        <p:nvPicPr>
          <p:cNvPr id="5" name="Picture 4">
            <a:hlinkClick r:id="rId5"/>
            <a:extLst>
              <a:ext uri="{FF2B5EF4-FFF2-40B4-BE49-F238E27FC236}">
                <a16:creationId xmlns:a16="http://schemas.microsoft.com/office/drawing/2014/main" id="{FCE0B403-F379-EF6D-76A6-01308D00D228}"/>
              </a:ext>
            </a:extLst>
          </p:cNvPr>
          <p:cNvPicPr>
            <a:picLocks noChangeAspect="1"/>
          </p:cNvPicPr>
          <p:nvPr/>
        </p:nvPicPr>
        <p:blipFill>
          <a:blip r:embed="rId6"/>
          <a:stretch>
            <a:fillRect/>
          </a:stretch>
        </p:blipFill>
        <p:spPr>
          <a:xfrm>
            <a:off x="4653856" y="1690531"/>
            <a:ext cx="3023482" cy="3080962"/>
          </a:xfrm>
          <a:prstGeom prst="rect">
            <a:avLst/>
          </a:prstGeom>
        </p:spPr>
      </p:pic>
      <p:pic>
        <p:nvPicPr>
          <p:cNvPr id="10" name="Picture 9">
            <a:extLst>
              <a:ext uri="{FF2B5EF4-FFF2-40B4-BE49-F238E27FC236}">
                <a16:creationId xmlns:a16="http://schemas.microsoft.com/office/drawing/2014/main" id="{0AE9A9F3-67D1-F65E-C152-0606E4160BE5}"/>
              </a:ext>
            </a:extLst>
          </p:cNvPr>
          <p:cNvPicPr>
            <a:picLocks noChangeAspect="1"/>
          </p:cNvPicPr>
          <p:nvPr/>
        </p:nvPicPr>
        <p:blipFill>
          <a:blip r:embed="rId7"/>
          <a:stretch>
            <a:fillRect/>
          </a:stretch>
        </p:blipFill>
        <p:spPr>
          <a:xfrm>
            <a:off x="1061889" y="1580685"/>
            <a:ext cx="2629226" cy="3190808"/>
          </a:xfrm>
          <a:prstGeom prst="rect">
            <a:avLst/>
          </a:prstGeom>
        </p:spPr>
      </p:pic>
      <p:pic>
        <p:nvPicPr>
          <p:cNvPr id="4" name="Picture 3">
            <a:extLst>
              <a:ext uri="{FF2B5EF4-FFF2-40B4-BE49-F238E27FC236}">
                <a16:creationId xmlns:a16="http://schemas.microsoft.com/office/drawing/2014/main" id="{1E3D7B53-3EE8-E08C-C971-0FE604694791}"/>
              </a:ext>
            </a:extLst>
          </p:cNvPr>
          <p:cNvPicPr>
            <a:picLocks noChangeAspect="1"/>
          </p:cNvPicPr>
          <p:nvPr/>
        </p:nvPicPr>
        <p:blipFill>
          <a:blip r:embed="rId8"/>
          <a:stretch>
            <a:fillRect/>
          </a:stretch>
        </p:blipFill>
        <p:spPr>
          <a:xfrm>
            <a:off x="7947214" y="1257598"/>
            <a:ext cx="3477661" cy="4576527"/>
          </a:xfrm>
          <a:prstGeom prst="rect">
            <a:avLst/>
          </a:prstGeom>
        </p:spPr>
      </p:pic>
    </p:spTree>
    <p:extLst>
      <p:ext uri="{BB962C8B-B14F-4D97-AF65-F5344CB8AC3E}">
        <p14:creationId xmlns:p14="http://schemas.microsoft.com/office/powerpoint/2010/main" val="2995348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r code on a cable&#10;&#10;Description automatically generated">
            <a:extLst>
              <a:ext uri="{FF2B5EF4-FFF2-40B4-BE49-F238E27FC236}">
                <a16:creationId xmlns:a16="http://schemas.microsoft.com/office/drawing/2014/main" id="{70CF182A-C4D0-2DE8-6FB6-7227F6DD5E1B}"/>
              </a:ext>
            </a:extLst>
          </p:cNvPr>
          <p:cNvPicPr>
            <a:picLocks noChangeAspect="1"/>
          </p:cNvPicPr>
          <p:nvPr/>
        </p:nvPicPr>
        <p:blipFill>
          <a:blip r:embed="rId2"/>
          <a:stretch>
            <a:fillRect/>
          </a:stretch>
        </p:blipFill>
        <p:spPr>
          <a:xfrm>
            <a:off x="0" y="0"/>
            <a:ext cx="12192000" cy="6846816"/>
          </a:xfrm>
          <a:prstGeom prst="rect">
            <a:avLst/>
          </a:prstGeom>
        </p:spPr>
      </p:pic>
    </p:spTree>
    <p:extLst>
      <p:ext uri="{BB962C8B-B14F-4D97-AF65-F5344CB8AC3E}">
        <p14:creationId xmlns:p14="http://schemas.microsoft.com/office/powerpoint/2010/main" val="907819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277E92-3039-C7BC-F1C4-9670F63AA33A}"/>
              </a:ext>
            </a:extLst>
          </p:cNvPr>
          <p:cNvSpPr txBox="1"/>
          <p:nvPr/>
        </p:nvSpPr>
        <p:spPr>
          <a:xfrm>
            <a:off x="3750729" y="1230127"/>
            <a:ext cx="7415409" cy="7848302"/>
          </a:xfrm>
          <a:prstGeom prst="rect">
            <a:avLst/>
          </a:prstGeom>
          <a:noFill/>
        </p:spPr>
        <p:txBody>
          <a:bodyPr wrap="square" rtlCol="0">
            <a:spAutoFit/>
          </a:bodyPr>
          <a:lstStyle/>
          <a:p>
            <a:r>
              <a:rPr lang="fr-FR" dirty="0"/>
              <a:t>Le contrôleur est conçu pour évaluer la résistance de chaque moteur et la distance de déplacement dans les tours de moteur. Le contrôleur coupera l’alimentation d’un moteur si la résistance trompe le contrôleur en pensant qu’un côté de la pièce est déjà sorti ou</a:t>
            </a:r>
            <a:r>
              <a:rPr lang="en-US" dirty="0"/>
              <a:t>in.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fr-FR" dirty="0"/>
              <a:t>La résistance peut le </a:t>
            </a:r>
            <a:r>
              <a:rPr lang="fr-FR" dirty="0" err="1"/>
              <a:t>présenterLe</a:t>
            </a:r>
            <a:r>
              <a:rPr lang="fr-FR" dirty="0"/>
              <a:t> contrôleur est conçu pour évaluer la résistance de chaque moteur et la distance de déplacement dans les tours de moteur. Le contrôleur coupera l’alimentation d’un moteur si la résistance trompe le contrôleur en pensant qu’un côté de la pièce est déjà sorti ou dans. 
La résistance peut se présenter avec les symptômes suivants :
Un côté de la pièce est plus lent
Un côté de la pièce sort
Un côté de la pièce commence et s’arrête
La pièce a du mal à se rétracter
La première étape consiste à vérifier la résistance de la surface de plané.</a:t>
            </a:r>
            <a:r>
              <a:rPr lang="en-US" dirty="0"/>
              <a:t>self with the following symptoms:</a:t>
            </a:r>
          </a:p>
          <a:p>
            <a:pPr marL="285750" indent="-285750">
              <a:buFont typeface="Arial" panose="020B0604020202020204" pitchFamily="34" charset="0"/>
              <a:buChar char="•"/>
            </a:pPr>
            <a:r>
              <a:rPr lang="en-US" dirty="0"/>
              <a:t>One side of the room is slower</a:t>
            </a:r>
          </a:p>
          <a:p>
            <a:pPr marL="285750" indent="-285750">
              <a:buFont typeface="Arial" panose="020B0604020202020204" pitchFamily="34" charset="0"/>
              <a:buChar char="•"/>
            </a:pPr>
            <a:r>
              <a:rPr lang="en-US" dirty="0"/>
              <a:t>One side of the room walks out</a:t>
            </a:r>
          </a:p>
          <a:p>
            <a:pPr marL="285750" indent="-285750">
              <a:buFont typeface="Arial" panose="020B0604020202020204" pitchFamily="34" charset="0"/>
              <a:buChar char="•"/>
            </a:pPr>
            <a:r>
              <a:rPr lang="en-US" dirty="0"/>
              <a:t>One side of the room starts and stops</a:t>
            </a:r>
          </a:p>
          <a:p>
            <a:pPr marL="285750" indent="-285750">
              <a:buFont typeface="Arial" panose="020B0604020202020204" pitchFamily="34" charset="0"/>
              <a:buChar char="•"/>
            </a:pPr>
            <a:r>
              <a:rPr lang="en-US" dirty="0"/>
              <a:t>The room struggles to retract</a:t>
            </a:r>
          </a:p>
          <a:p>
            <a:pPr marL="742950" lvl="1" indent="-285750">
              <a:buFont typeface="Arial" panose="020B0604020202020204" pitchFamily="34" charset="0"/>
              <a:buChar char="•"/>
            </a:pPr>
            <a:r>
              <a:rPr lang="en-US" dirty="0"/>
              <a:t>Checking the glide surface for resistance is the first step.</a:t>
            </a:r>
          </a:p>
        </p:txBody>
      </p:sp>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77" y="5822502"/>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Résistance</a:t>
            </a:r>
            <a:endParaRPr lang="en-US" dirty="0">
              <a:solidFill>
                <a:schemeClr val="bg1"/>
              </a:solidFill>
            </a:endParaRPr>
          </a:p>
        </p:txBody>
      </p:sp>
      <p:sp>
        <p:nvSpPr>
          <p:cNvPr id="7" name="Rectangle 6">
            <a:extLst>
              <a:ext uri="{FF2B5EF4-FFF2-40B4-BE49-F238E27FC236}">
                <a16:creationId xmlns:a16="http://schemas.microsoft.com/office/drawing/2014/main" id="{F8B8DD47-4A5B-33AE-10FE-A19554A849BD}"/>
              </a:ext>
            </a:extLst>
          </p:cNvPr>
          <p:cNvSpPr/>
          <p:nvPr/>
        </p:nvSpPr>
        <p:spPr>
          <a:xfrm>
            <a:off x="689394" y="1554247"/>
            <a:ext cx="2842260" cy="1775564"/>
          </a:xfrm>
          <a:prstGeom prst="rect">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776E4DC-A88D-96B9-1983-9B4362DD30BA}"/>
              </a:ext>
            </a:extLst>
          </p:cNvPr>
          <p:cNvCxnSpPr>
            <a:cxnSpLocks/>
          </p:cNvCxnSpPr>
          <p:nvPr/>
        </p:nvCxnSpPr>
        <p:spPr>
          <a:xfrm>
            <a:off x="908469" y="1767996"/>
            <a:ext cx="0" cy="129120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283792-CE68-BB4D-7218-3D06C13DB8DC}"/>
              </a:ext>
            </a:extLst>
          </p:cNvPr>
          <p:cNvCxnSpPr>
            <a:cxnSpLocks/>
          </p:cNvCxnSpPr>
          <p:nvPr/>
        </p:nvCxnSpPr>
        <p:spPr>
          <a:xfrm>
            <a:off x="908469" y="1767996"/>
            <a:ext cx="239024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8E1CF-EB36-643D-1F3D-1F746517C9A0}"/>
              </a:ext>
            </a:extLst>
          </p:cNvPr>
          <p:cNvCxnSpPr/>
          <p:nvPr/>
        </p:nvCxnSpPr>
        <p:spPr>
          <a:xfrm>
            <a:off x="3298709" y="1767996"/>
            <a:ext cx="0" cy="129120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481374-70F8-1848-D32E-EBD5E6369582}"/>
              </a:ext>
            </a:extLst>
          </p:cNvPr>
          <p:cNvCxnSpPr>
            <a:cxnSpLocks/>
          </p:cNvCxnSpPr>
          <p:nvPr/>
        </p:nvCxnSpPr>
        <p:spPr>
          <a:xfrm flipH="1">
            <a:off x="908469" y="3059197"/>
            <a:ext cx="239024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7BE0040-D1D0-DB00-40FE-62C9B9166484}"/>
              </a:ext>
            </a:extLst>
          </p:cNvPr>
          <p:cNvPicPr>
            <a:picLocks noChangeAspect="1"/>
          </p:cNvPicPr>
          <p:nvPr/>
        </p:nvPicPr>
        <p:blipFill>
          <a:blip r:embed="rId3"/>
          <a:stretch>
            <a:fillRect/>
          </a:stretch>
        </p:blipFill>
        <p:spPr>
          <a:xfrm rot="16200000">
            <a:off x="7033005" y="2399017"/>
            <a:ext cx="1472346" cy="1861587"/>
          </a:xfrm>
          <a:prstGeom prst="rect">
            <a:avLst/>
          </a:prstGeom>
        </p:spPr>
      </p:pic>
      <p:pic>
        <p:nvPicPr>
          <p:cNvPr id="8" name="Graphic 7" descr="Thumbs up sign outline">
            <a:extLst>
              <a:ext uri="{FF2B5EF4-FFF2-40B4-BE49-F238E27FC236}">
                <a16:creationId xmlns:a16="http://schemas.microsoft.com/office/drawing/2014/main" id="{495E3575-01A4-BCBB-A93E-1450346670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5474" y="3967679"/>
            <a:ext cx="649925" cy="649925"/>
          </a:xfrm>
          <a:prstGeom prst="rect">
            <a:avLst/>
          </a:prstGeom>
        </p:spPr>
      </p:pic>
      <p:pic>
        <p:nvPicPr>
          <p:cNvPr id="11" name="Graphic 10" descr="Thumbs up sign outline">
            <a:extLst>
              <a:ext uri="{FF2B5EF4-FFF2-40B4-BE49-F238E27FC236}">
                <a16:creationId xmlns:a16="http://schemas.microsoft.com/office/drawing/2014/main" id="{A21AC284-BAAA-6CBF-EB9E-83EB2227B5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152957" y="3967679"/>
            <a:ext cx="649925" cy="649925"/>
          </a:xfrm>
          <a:prstGeom prst="rect">
            <a:avLst/>
          </a:prstGeom>
        </p:spPr>
      </p:pic>
      <p:sp>
        <p:nvSpPr>
          <p:cNvPr id="3" name="TextBox 2">
            <a:extLst>
              <a:ext uri="{FF2B5EF4-FFF2-40B4-BE49-F238E27FC236}">
                <a16:creationId xmlns:a16="http://schemas.microsoft.com/office/drawing/2014/main" id="{120DDBF2-0A64-18D4-3F31-5E9E8E7F54E3}"/>
              </a:ext>
            </a:extLst>
          </p:cNvPr>
          <p:cNvSpPr txBox="1"/>
          <p:nvPr/>
        </p:nvSpPr>
        <p:spPr>
          <a:xfrm>
            <a:off x="777667" y="572568"/>
            <a:ext cx="10571148" cy="523220"/>
          </a:xfrm>
          <a:prstGeom prst="rect">
            <a:avLst/>
          </a:prstGeom>
          <a:noFill/>
        </p:spPr>
        <p:txBody>
          <a:bodyPr wrap="square" rtlCol="0">
            <a:spAutoFit/>
          </a:bodyPr>
          <a:lstStyle/>
          <a:p>
            <a:r>
              <a:rPr lang="fr-FR" sz="1400" dirty="0"/>
              <a:t>La résistance peut se présenter sous la forme d’une résistance physique de la surface de glissement, d’une résistance physique entre la salle de glissement et l’ouverture, de moteurs affaiblis ou d’une chute de tension (pic d’ampli) pendant le fonctionnement.</a:t>
            </a:r>
            <a:endParaRPr lang="en-US" sz="1400" dirty="0"/>
          </a:p>
        </p:txBody>
      </p:sp>
    </p:spTree>
    <p:extLst>
      <p:ext uri="{BB962C8B-B14F-4D97-AF65-F5344CB8AC3E}">
        <p14:creationId xmlns:p14="http://schemas.microsoft.com/office/powerpoint/2010/main" val="66366718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22" y="570894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3621617-0985-1A97-C5FD-056714604496}"/>
              </a:ext>
            </a:extLst>
          </p:cNvPr>
          <p:cNvPicPr>
            <a:picLocks noChangeAspect="1"/>
          </p:cNvPicPr>
          <p:nvPr/>
        </p:nvPicPr>
        <p:blipFill>
          <a:blip r:embed="rId3"/>
          <a:stretch>
            <a:fillRect/>
          </a:stretch>
        </p:blipFill>
        <p:spPr>
          <a:xfrm>
            <a:off x="7153235" y="685718"/>
            <a:ext cx="4100362" cy="20254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Identify the Glide Surface</a:t>
            </a:r>
          </a:p>
        </p:txBody>
      </p:sp>
      <p:pic>
        <p:nvPicPr>
          <p:cNvPr id="6" name="Picture 5">
            <a:extLst>
              <a:ext uri="{FF2B5EF4-FFF2-40B4-BE49-F238E27FC236}">
                <a16:creationId xmlns:a16="http://schemas.microsoft.com/office/drawing/2014/main" id="{209B62FC-B346-097F-8AF9-4E52247E4632}"/>
              </a:ext>
            </a:extLst>
          </p:cNvPr>
          <p:cNvPicPr>
            <a:picLocks noChangeAspect="1"/>
          </p:cNvPicPr>
          <p:nvPr/>
        </p:nvPicPr>
        <p:blipFill>
          <a:blip r:embed="rId4"/>
          <a:stretch>
            <a:fillRect/>
          </a:stretch>
        </p:blipFill>
        <p:spPr>
          <a:xfrm>
            <a:off x="1902860" y="685718"/>
            <a:ext cx="3001325" cy="213851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9142FD25-ABF2-B5F6-CC76-1062CF3FA3CD}"/>
              </a:ext>
            </a:extLst>
          </p:cNvPr>
          <p:cNvPicPr>
            <a:picLocks noChangeAspect="1"/>
          </p:cNvPicPr>
          <p:nvPr/>
        </p:nvPicPr>
        <p:blipFill>
          <a:blip r:embed="rId5"/>
          <a:stretch>
            <a:fillRect/>
          </a:stretch>
        </p:blipFill>
        <p:spPr>
          <a:xfrm>
            <a:off x="3095974" y="3689115"/>
            <a:ext cx="6419850" cy="13049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7C338A35-C687-31A8-6610-6D516C7AECEC}"/>
              </a:ext>
            </a:extLst>
          </p:cNvPr>
          <p:cNvSpPr txBox="1"/>
          <p:nvPr/>
        </p:nvSpPr>
        <p:spPr>
          <a:xfrm>
            <a:off x="2715207" y="3059668"/>
            <a:ext cx="2509935" cy="369332"/>
          </a:xfrm>
          <a:prstGeom prst="rect">
            <a:avLst/>
          </a:prstGeom>
          <a:noFill/>
        </p:spPr>
        <p:txBody>
          <a:bodyPr wrap="square" rtlCol="0">
            <a:spAutoFit/>
          </a:bodyPr>
          <a:lstStyle/>
          <a:p>
            <a:r>
              <a:rPr lang="en-US" dirty="0"/>
              <a:t>BARRE D’USURE</a:t>
            </a:r>
          </a:p>
        </p:txBody>
      </p:sp>
      <p:sp>
        <p:nvSpPr>
          <p:cNvPr id="4" name="TextBox 3">
            <a:extLst>
              <a:ext uri="{FF2B5EF4-FFF2-40B4-BE49-F238E27FC236}">
                <a16:creationId xmlns:a16="http://schemas.microsoft.com/office/drawing/2014/main" id="{9E0BA756-8B6B-ABEC-66DC-C69887F4AA83}"/>
              </a:ext>
            </a:extLst>
          </p:cNvPr>
          <p:cNvSpPr txBox="1"/>
          <p:nvPr/>
        </p:nvSpPr>
        <p:spPr>
          <a:xfrm>
            <a:off x="5843517" y="5339617"/>
            <a:ext cx="1309718" cy="369332"/>
          </a:xfrm>
          <a:prstGeom prst="rect">
            <a:avLst/>
          </a:prstGeom>
          <a:noFill/>
        </p:spPr>
        <p:txBody>
          <a:bodyPr wrap="square" rtlCol="0">
            <a:spAutoFit/>
          </a:bodyPr>
          <a:lstStyle/>
          <a:p>
            <a:r>
              <a:rPr lang="en-US" dirty="0"/>
              <a:t>Rouleaux</a:t>
            </a:r>
          </a:p>
        </p:txBody>
      </p:sp>
      <p:sp>
        <p:nvSpPr>
          <p:cNvPr id="8" name="TextBox 7">
            <a:extLst>
              <a:ext uri="{FF2B5EF4-FFF2-40B4-BE49-F238E27FC236}">
                <a16:creationId xmlns:a16="http://schemas.microsoft.com/office/drawing/2014/main" id="{E9052D87-CBC5-E388-FAC8-815BCA623E87}"/>
              </a:ext>
            </a:extLst>
          </p:cNvPr>
          <p:cNvSpPr txBox="1"/>
          <p:nvPr/>
        </p:nvSpPr>
        <p:spPr>
          <a:xfrm>
            <a:off x="8455181" y="3030758"/>
            <a:ext cx="2121287" cy="369332"/>
          </a:xfrm>
          <a:prstGeom prst="rect">
            <a:avLst/>
          </a:prstGeom>
          <a:noFill/>
        </p:spPr>
        <p:txBody>
          <a:bodyPr wrap="square" rtlCol="0">
            <a:spAutoFit/>
          </a:bodyPr>
          <a:lstStyle/>
          <a:p>
            <a:r>
              <a:rPr lang="en-US" dirty="0"/>
              <a:t>RINCER PLANCHER</a:t>
            </a:r>
          </a:p>
        </p:txBody>
      </p:sp>
      <p:sp>
        <p:nvSpPr>
          <p:cNvPr id="3" name="Thought Bubble: Cloud 2">
            <a:extLst>
              <a:ext uri="{FF2B5EF4-FFF2-40B4-BE49-F238E27FC236}">
                <a16:creationId xmlns:a16="http://schemas.microsoft.com/office/drawing/2014/main" id="{94F5AB3F-47EA-2B84-453F-C9F3323EC210}"/>
              </a:ext>
            </a:extLst>
          </p:cNvPr>
          <p:cNvSpPr/>
          <p:nvPr/>
        </p:nvSpPr>
        <p:spPr>
          <a:xfrm>
            <a:off x="9198956" y="4873884"/>
            <a:ext cx="2755023" cy="1875453"/>
          </a:xfrm>
          <a:prstGeom prst="cloudCallout">
            <a:avLst>
              <a:gd name="adj1" fmla="val -29638"/>
              <a:gd name="adj2" fmla="val -66356"/>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Sur quoi la salle de diapositives glisse-t-elle ?</a:t>
            </a:r>
            <a:endParaRPr lang="en-US" dirty="0">
              <a:solidFill>
                <a:schemeClr val="tx1"/>
              </a:solidFill>
            </a:endParaRPr>
          </a:p>
        </p:txBody>
      </p:sp>
    </p:spTree>
    <p:extLst>
      <p:ext uri="{BB962C8B-B14F-4D97-AF65-F5344CB8AC3E}">
        <p14:creationId xmlns:p14="http://schemas.microsoft.com/office/powerpoint/2010/main" val="34271859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eople working on blueprints">
            <a:extLst>
              <a:ext uri="{FF2B5EF4-FFF2-40B4-BE49-F238E27FC236}">
                <a16:creationId xmlns:a16="http://schemas.microsoft.com/office/drawing/2014/main" id="{85F4B598-6AF7-140C-6568-211256764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7" y="20320"/>
            <a:ext cx="9900254" cy="6858000"/>
          </a:xfrm>
          <a:prstGeom prst="rect">
            <a:avLst/>
          </a:prstGeom>
        </p:spPr>
      </p:pic>
      <p:sp>
        <p:nvSpPr>
          <p:cNvPr id="6" name="TextBox 5">
            <a:extLst>
              <a:ext uri="{FF2B5EF4-FFF2-40B4-BE49-F238E27FC236}">
                <a16:creationId xmlns:a16="http://schemas.microsoft.com/office/drawing/2014/main" id="{937090F6-EB40-EAB5-99DE-561423961F61}"/>
              </a:ext>
            </a:extLst>
          </p:cNvPr>
          <p:cNvSpPr txBox="1"/>
          <p:nvPr/>
        </p:nvSpPr>
        <p:spPr>
          <a:xfrm>
            <a:off x="9771353" y="3089692"/>
            <a:ext cx="2254324"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PLANCHER AFFICHÉ</a:t>
            </a:r>
          </a:p>
        </p:txBody>
      </p:sp>
      <p:sp>
        <p:nvSpPr>
          <p:cNvPr id="7" name="TextBox 6">
            <a:extLst>
              <a:ext uri="{FF2B5EF4-FFF2-40B4-BE49-F238E27FC236}">
                <a16:creationId xmlns:a16="http://schemas.microsoft.com/office/drawing/2014/main" id="{E0E05B45-B5F7-A14D-DF65-337F91183094}"/>
              </a:ext>
            </a:extLst>
          </p:cNvPr>
          <p:cNvSpPr txBox="1"/>
          <p:nvPr/>
        </p:nvSpPr>
        <p:spPr>
          <a:xfrm>
            <a:off x="10239740" y="3486745"/>
            <a:ext cx="1785937" cy="276999"/>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BARRE D'USURE</a:t>
            </a:r>
          </a:p>
        </p:txBody>
      </p:sp>
      <p:sp>
        <p:nvSpPr>
          <p:cNvPr id="8" name="TextBox 7">
            <a:extLst>
              <a:ext uri="{FF2B5EF4-FFF2-40B4-BE49-F238E27FC236}">
                <a16:creationId xmlns:a16="http://schemas.microsoft.com/office/drawing/2014/main" id="{6EFBA91A-43D5-5CC7-7BA1-A6BF122711FA}"/>
              </a:ext>
            </a:extLst>
          </p:cNvPr>
          <p:cNvSpPr txBox="1"/>
          <p:nvPr/>
        </p:nvSpPr>
        <p:spPr>
          <a:xfrm>
            <a:off x="10535734" y="3900821"/>
            <a:ext cx="1500188" cy="276999"/>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ROULEAUX</a:t>
            </a:r>
          </a:p>
        </p:txBody>
      </p:sp>
      <p:sp>
        <p:nvSpPr>
          <p:cNvPr id="9" name="TextBox 8">
            <a:extLst>
              <a:ext uri="{FF2B5EF4-FFF2-40B4-BE49-F238E27FC236}">
                <a16:creationId xmlns:a16="http://schemas.microsoft.com/office/drawing/2014/main" id="{F937298F-15CB-5AB1-AD22-7CBFBA4063FD}"/>
              </a:ext>
            </a:extLst>
          </p:cNvPr>
          <p:cNvSpPr txBox="1"/>
          <p:nvPr/>
        </p:nvSpPr>
        <p:spPr>
          <a:xfrm>
            <a:off x="8964110" y="2769658"/>
            <a:ext cx="3071812"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POIDS DE LA PIÈCE</a:t>
            </a:r>
          </a:p>
        </p:txBody>
      </p:sp>
      <p:sp>
        <p:nvSpPr>
          <p:cNvPr id="10" name="TextBox 9">
            <a:extLst>
              <a:ext uri="{FF2B5EF4-FFF2-40B4-BE49-F238E27FC236}">
                <a16:creationId xmlns:a16="http://schemas.microsoft.com/office/drawing/2014/main" id="{BFB0CCD2-A069-CDA0-010C-A0BE75F279C8}"/>
              </a:ext>
            </a:extLst>
          </p:cNvPr>
          <p:cNvSpPr txBox="1"/>
          <p:nvPr/>
        </p:nvSpPr>
        <p:spPr>
          <a:xfrm>
            <a:off x="9898139" y="2295586"/>
            <a:ext cx="2127537" cy="461665"/>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PROFONDEUR DE LA PIÈCE</a:t>
            </a:r>
          </a:p>
        </p:txBody>
      </p:sp>
      <p:sp>
        <p:nvSpPr>
          <p:cNvPr id="11" name="TextBox 10">
            <a:extLst>
              <a:ext uri="{FF2B5EF4-FFF2-40B4-BE49-F238E27FC236}">
                <a16:creationId xmlns:a16="http://schemas.microsoft.com/office/drawing/2014/main" id="{7C04D065-F881-FAC4-7FE7-DA0ACA75665E}"/>
              </a:ext>
            </a:extLst>
          </p:cNvPr>
          <p:cNvSpPr txBox="1"/>
          <p:nvPr/>
        </p:nvSpPr>
        <p:spPr>
          <a:xfrm>
            <a:off x="10049727" y="1713868"/>
            <a:ext cx="1975950" cy="461665"/>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LONGUEUR D'OUVERTURE DU MUR</a:t>
            </a:r>
          </a:p>
        </p:txBody>
      </p:sp>
      <p:sp>
        <p:nvSpPr>
          <p:cNvPr id="12" name="TextBox 11">
            <a:extLst>
              <a:ext uri="{FF2B5EF4-FFF2-40B4-BE49-F238E27FC236}">
                <a16:creationId xmlns:a16="http://schemas.microsoft.com/office/drawing/2014/main" id="{5835CDA9-E122-733F-3795-72690326F3A1}"/>
              </a:ext>
            </a:extLst>
          </p:cNvPr>
          <p:cNvSpPr txBox="1"/>
          <p:nvPr/>
        </p:nvSpPr>
        <p:spPr>
          <a:xfrm>
            <a:off x="10118785" y="1230197"/>
            <a:ext cx="1945052" cy="461665"/>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HAUTEUR D'OUVERTURE DU MUR</a:t>
            </a:r>
          </a:p>
        </p:txBody>
      </p:sp>
      <p:sp>
        <p:nvSpPr>
          <p:cNvPr id="13" name="TextBox 12">
            <a:extLst>
              <a:ext uri="{FF2B5EF4-FFF2-40B4-BE49-F238E27FC236}">
                <a16:creationId xmlns:a16="http://schemas.microsoft.com/office/drawing/2014/main" id="{6BE6CC87-1C62-E96F-A6FB-D33180AA9D52}"/>
              </a:ext>
            </a:extLst>
          </p:cNvPr>
          <p:cNvSpPr txBox="1"/>
          <p:nvPr/>
        </p:nvSpPr>
        <p:spPr>
          <a:xfrm>
            <a:off x="1173127" y="2912507"/>
            <a:ext cx="2764631" cy="369332"/>
          </a:xfrm>
          <a:prstGeom prst="rect">
            <a:avLst/>
          </a:prstGeom>
          <a:noFill/>
        </p:spPr>
        <p:txBody>
          <a:bodyPr wrap="square" rtlCol="0">
            <a:spAutoFit/>
          </a:bodyPr>
          <a:lstStyle/>
          <a:p>
            <a:r>
              <a:rPr lang="en-US" dirty="0"/>
              <a:t>WALL THICKNESS</a:t>
            </a:r>
          </a:p>
        </p:txBody>
      </p:sp>
      <p:sp>
        <p:nvSpPr>
          <p:cNvPr id="14" name="TextBox 13">
            <a:extLst>
              <a:ext uri="{FF2B5EF4-FFF2-40B4-BE49-F238E27FC236}">
                <a16:creationId xmlns:a16="http://schemas.microsoft.com/office/drawing/2014/main" id="{5247035D-C06F-796B-0131-7068B993C93C}"/>
              </a:ext>
            </a:extLst>
          </p:cNvPr>
          <p:cNvSpPr txBox="1"/>
          <p:nvPr/>
        </p:nvSpPr>
        <p:spPr>
          <a:xfrm>
            <a:off x="10535734" y="4677904"/>
            <a:ext cx="1489943" cy="276999"/>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FEUILLETÉ</a:t>
            </a:r>
          </a:p>
        </p:txBody>
      </p:sp>
      <p:sp>
        <p:nvSpPr>
          <p:cNvPr id="15" name="TextBox 14">
            <a:extLst>
              <a:ext uri="{FF2B5EF4-FFF2-40B4-BE49-F238E27FC236}">
                <a16:creationId xmlns:a16="http://schemas.microsoft.com/office/drawing/2014/main" id="{7CACA7A6-3512-1F15-A999-44F72B24801C}"/>
              </a:ext>
            </a:extLst>
          </p:cNvPr>
          <p:cNvSpPr txBox="1"/>
          <p:nvPr/>
        </p:nvSpPr>
        <p:spPr>
          <a:xfrm>
            <a:off x="8953865" y="4280851"/>
            <a:ext cx="3071812"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BÂTON ET ÉTAIN</a:t>
            </a:r>
          </a:p>
        </p:txBody>
      </p:sp>
      <p:sp>
        <p:nvSpPr>
          <p:cNvPr id="16" name="TextBox 15">
            <a:extLst>
              <a:ext uri="{FF2B5EF4-FFF2-40B4-BE49-F238E27FC236}">
                <a16:creationId xmlns:a16="http://schemas.microsoft.com/office/drawing/2014/main" id="{3FC9B59A-C76E-A5BC-B2B7-615090E3D069}"/>
              </a:ext>
            </a:extLst>
          </p:cNvPr>
          <p:cNvSpPr txBox="1"/>
          <p:nvPr/>
        </p:nvSpPr>
        <p:spPr>
          <a:xfrm>
            <a:off x="9589659" y="5025587"/>
            <a:ext cx="2496079" cy="461665"/>
          </a:xfrm>
          <a:prstGeom prst="rect">
            <a:avLst/>
          </a:prstGeom>
          <a:noFill/>
        </p:spPr>
        <p:txBody>
          <a:bodyPr wrap="square" rtlCol="0" anchor="b" anchorCtr="0">
            <a:spAutoFit/>
          </a:bodyPr>
          <a:lstStyle/>
          <a:p>
            <a:pPr algn="r"/>
            <a:r>
              <a:rPr lang="fr-FR" sz="1200" b="1" dirty="0">
                <a:latin typeface="Arial" panose="020B0604020202020204" pitchFamily="34" charset="0"/>
                <a:cs typeface="Arial" panose="020B0604020202020204" pitchFamily="34" charset="0"/>
              </a:rPr>
              <a:t>FIBRE DE VERRE À SUSPENSION LIBRE</a:t>
            </a:r>
            <a:endParaRPr lang="en-US" sz="1200" b="1"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E13AC870-2284-39B7-482E-047FE12B5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05" y="6121818"/>
            <a:ext cx="1007547" cy="468509"/>
          </a:xfrm>
          <a:prstGeom prst="rect">
            <a:avLst/>
          </a:prstGeom>
        </p:spPr>
      </p:pic>
      <p:pic>
        <p:nvPicPr>
          <p:cNvPr id="2" name="Picture 1">
            <a:extLst>
              <a:ext uri="{FF2B5EF4-FFF2-40B4-BE49-F238E27FC236}">
                <a16:creationId xmlns:a16="http://schemas.microsoft.com/office/drawing/2014/main" id="{0728CED5-330B-7E89-F5D9-39EC92742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40" y="5992939"/>
            <a:ext cx="2993483" cy="86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3508C22-4445-BDF2-04C8-24AE96E49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3598" y="540162"/>
            <a:ext cx="1007547" cy="468509"/>
          </a:xfrm>
          <a:prstGeom prst="rect">
            <a:avLst/>
          </a:prstGeom>
        </p:spPr>
      </p:pic>
      <p:pic>
        <p:nvPicPr>
          <p:cNvPr id="5" name="Picture 4">
            <a:extLst>
              <a:ext uri="{FF2B5EF4-FFF2-40B4-BE49-F238E27FC236}">
                <a16:creationId xmlns:a16="http://schemas.microsoft.com/office/drawing/2014/main" id="{6CBCF322-0BF7-16E9-9197-925A5BB52104}"/>
              </a:ext>
            </a:extLst>
          </p:cNvPr>
          <p:cNvPicPr>
            <a:picLocks noChangeAspect="1"/>
          </p:cNvPicPr>
          <p:nvPr/>
        </p:nvPicPr>
        <p:blipFill>
          <a:blip r:embed="rId6"/>
          <a:stretch>
            <a:fillRect/>
          </a:stretch>
        </p:blipFill>
        <p:spPr>
          <a:xfrm>
            <a:off x="4819392" y="675008"/>
            <a:ext cx="4488002" cy="44880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B7C5469E-F2E2-D2C6-04CE-809456D105B4}"/>
              </a:ext>
            </a:extLst>
          </p:cNvPr>
          <p:cNvSpPr txBox="1"/>
          <p:nvPr/>
        </p:nvSpPr>
        <p:spPr>
          <a:xfrm>
            <a:off x="149473" y="1178314"/>
            <a:ext cx="4079173" cy="923330"/>
          </a:xfrm>
          <a:prstGeom prst="rect">
            <a:avLst/>
          </a:prstGeom>
          <a:solidFill>
            <a:schemeClr val="bg1">
              <a:lumMod val="95000"/>
            </a:schemeClr>
          </a:solidFill>
        </p:spPr>
        <p:txBody>
          <a:bodyPr wrap="square" rtlCol="0">
            <a:spAutoFit/>
          </a:bodyPr>
          <a:lstStyle/>
          <a:p>
            <a:r>
              <a:rPr lang="fr-FR" dirty="0"/>
              <a:t>Chaque système coulissant à câble est conçu pour chaque fabricant de VR en fonction de spécifications uniques.</a:t>
            </a:r>
            <a:endParaRPr lang="en-US" dirty="0"/>
          </a:p>
        </p:txBody>
      </p:sp>
      <p:sp>
        <p:nvSpPr>
          <p:cNvPr id="17" name="Rectangle 1">
            <a:extLst>
              <a:ext uri="{FF2B5EF4-FFF2-40B4-BE49-F238E27FC236}">
                <a16:creationId xmlns:a16="http://schemas.microsoft.com/office/drawing/2014/main" id="{DC1F73FB-85D6-4371-66D0-D45CE3832CA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a:extLst>
              <a:ext uri="{FF2B5EF4-FFF2-40B4-BE49-F238E27FC236}">
                <a16:creationId xmlns:a16="http://schemas.microsoft.com/office/drawing/2014/main" id="{1C34F822-9B6C-3F35-2824-091B35DDF6FC}"/>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C8308C18-B965-3582-B073-6977AF7DAE43}"/>
              </a:ext>
            </a:extLst>
          </p:cNvPr>
          <p:cNvSpPr>
            <a:spLocks noChangeArrowheads="1"/>
          </p:cNvSpPr>
          <p:nvPr/>
        </p:nvSpPr>
        <p:spPr bwMode="auto">
          <a:xfrm>
            <a:off x="152400" y="152400"/>
            <a:ext cx="39751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4">
            <a:extLst>
              <a:ext uri="{FF2B5EF4-FFF2-40B4-BE49-F238E27FC236}">
                <a16:creationId xmlns:a16="http://schemas.microsoft.com/office/drawing/2014/main" id="{3A2D7358-1DDC-5F59-8FE2-997161CC2D9A}"/>
              </a:ext>
            </a:extLst>
          </p:cNvPr>
          <p:cNvSpPr>
            <a:spLocks noChangeArrowheads="1"/>
          </p:cNvSpPr>
          <p:nvPr/>
        </p:nvSpPr>
        <p:spPr bwMode="auto">
          <a:xfrm>
            <a:off x="152400" y="152400"/>
            <a:ext cx="39751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
            <a:extLst>
              <a:ext uri="{FF2B5EF4-FFF2-40B4-BE49-F238E27FC236}">
                <a16:creationId xmlns:a16="http://schemas.microsoft.com/office/drawing/2014/main" id="{FBE65199-EA1F-9D96-E79E-0310ED5616BC}"/>
              </a:ext>
            </a:extLst>
          </p:cNvPr>
          <p:cNvSpPr>
            <a:spLocks noChangeArrowheads="1"/>
          </p:cNvSpPr>
          <p:nvPr/>
        </p:nvSpPr>
        <p:spPr bwMode="auto">
          <a:xfrm>
            <a:off x="149473" y="151980"/>
            <a:ext cx="3404610" cy="602733"/>
          </a:xfrm>
          <a:prstGeom prst="rect">
            <a:avLst/>
          </a:prstGeom>
          <a:solidFill>
            <a:srgbClr val="F2F2F2">
              <a:alpha val="60000"/>
            </a:srgbClr>
          </a:solidFill>
          <a:ln>
            <a:noFill/>
          </a:ln>
          <a:effectLst/>
        </p:spPr>
        <p:txBody>
          <a:bodyPr vert="horz" wrap="square" lIns="-6348" tIns="-6348" rIns="-6348" bIns="-6348" numCol="1" anchor="ctr" anchorCtr="0" compatLnSpc="1">
            <a:prstTxWarp prst="textNoShape">
              <a:avLst/>
            </a:prstTxWarp>
            <a:spAutoFit/>
          </a:bodyPr>
          <a:lstStyle/>
          <a:p>
            <a:pPr lvl="1" eaLnBrk="0" fontAlgn="base" hangingPunct="0">
              <a:spcBef>
                <a:spcPct val="0"/>
              </a:spcBef>
              <a:spcAft>
                <a:spcPct val="0"/>
              </a:spcAft>
            </a:pPr>
            <a:endParaRPr kumimoji="0" lang="en-US" altLang="en-US" sz="2000" b="1"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000" b="1" i="0" u="none" strike="noStrike" cap="none" normalizeH="0" baseline="0" dirty="0">
                <a:ln>
                  <a:noFill/>
                </a:ln>
                <a:solidFill>
                  <a:schemeClr val="bg1"/>
                </a:solidFill>
                <a:effectLst/>
                <a:latin typeface="Arial" panose="020B0604020202020204" pitchFamily="34" charset="0"/>
              </a:rPr>
              <a:t>Processus De </a:t>
            </a:r>
            <a:r>
              <a:rPr lang="fr-FR" altLang="en-US" sz="2000" b="1" dirty="0">
                <a:solidFill>
                  <a:schemeClr val="bg1"/>
                </a:solidFill>
                <a:latin typeface="Arial" panose="020B0604020202020204" pitchFamily="34" charset="0"/>
              </a:rPr>
              <a:t>C</a:t>
            </a:r>
            <a:r>
              <a:rPr kumimoji="0" lang="fr-FR" altLang="en-US" sz="2000" b="1" i="0" u="none" strike="noStrike" cap="none" normalizeH="0" baseline="0" dirty="0">
                <a:ln>
                  <a:noFill/>
                </a:ln>
                <a:solidFill>
                  <a:schemeClr val="bg1"/>
                </a:solidFill>
                <a:effectLst/>
                <a:latin typeface="Arial" panose="020B0604020202020204" pitchFamily="34" charset="0"/>
              </a:rPr>
              <a:t>onception</a:t>
            </a:r>
          </a:p>
        </p:txBody>
      </p:sp>
      <p:sp>
        <p:nvSpPr>
          <p:cNvPr id="25" name="Rectangle 6">
            <a:extLst>
              <a:ext uri="{FF2B5EF4-FFF2-40B4-BE49-F238E27FC236}">
                <a16:creationId xmlns:a16="http://schemas.microsoft.com/office/drawing/2014/main" id="{8B6666E0-13A5-C99D-2F94-2D00A2792002}"/>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7">
            <a:extLst>
              <a:ext uri="{FF2B5EF4-FFF2-40B4-BE49-F238E27FC236}">
                <a16:creationId xmlns:a16="http://schemas.microsoft.com/office/drawing/2014/main" id="{0167E70A-FC23-C940-B41F-8569AB5306BB}"/>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8">
            <a:extLst>
              <a:ext uri="{FF2B5EF4-FFF2-40B4-BE49-F238E27FC236}">
                <a16:creationId xmlns:a16="http://schemas.microsoft.com/office/drawing/2014/main" id="{C44D9CC6-E266-6B44-B720-847E92D930FA}"/>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9">
            <a:extLst>
              <a:ext uri="{FF2B5EF4-FFF2-40B4-BE49-F238E27FC236}">
                <a16:creationId xmlns:a16="http://schemas.microsoft.com/office/drawing/2014/main" id="{6E766363-5CCB-FD2E-2889-07928DC681D3}"/>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538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79" y="587855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3621617-0985-1A97-C5FD-056714604496}"/>
              </a:ext>
            </a:extLst>
          </p:cNvPr>
          <p:cNvPicPr>
            <a:picLocks noChangeAspect="1"/>
          </p:cNvPicPr>
          <p:nvPr/>
        </p:nvPicPr>
        <p:blipFill>
          <a:blip r:embed="rId3"/>
          <a:stretch>
            <a:fillRect/>
          </a:stretch>
        </p:blipFill>
        <p:spPr>
          <a:xfrm>
            <a:off x="517847" y="842434"/>
            <a:ext cx="3342457" cy="1651093"/>
          </a:xfrm>
          <a:prstGeom prst="rect">
            <a:avLst/>
          </a:prstGeom>
        </p:spPr>
      </p:pic>
      <p:pic>
        <p:nvPicPr>
          <p:cNvPr id="9" name="Picture 8">
            <a:extLst>
              <a:ext uri="{FF2B5EF4-FFF2-40B4-BE49-F238E27FC236}">
                <a16:creationId xmlns:a16="http://schemas.microsoft.com/office/drawing/2014/main" id="{B0386672-7958-3D87-8C01-99886F6844EA}"/>
              </a:ext>
            </a:extLst>
          </p:cNvPr>
          <p:cNvPicPr>
            <a:picLocks noChangeAspect="1"/>
          </p:cNvPicPr>
          <p:nvPr/>
        </p:nvPicPr>
        <p:blipFill>
          <a:blip r:embed="rId4"/>
          <a:stretch>
            <a:fillRect/>
          </a:stretch>
        </p:blipFill>
        <p:spPr>
          <a:xfrm>
            <a:off x="2189076" y="2493527"/>
            <a:ext cx="3901740" cy="1892397"/>
          </a:xfrm>
          <a:prstGeom prst="rect">
            <a:avLst/>
          </a:prstGeom>
        </p:spPr>
      </p:pic>
      <p:pic>
        <p:nvPicPr>
          <p:cNvPr id="11" name="Picture 10">
            <a:extLst>
              <a:ext uri="{FF2B5EF4-FFF2-40B4-BE49-F238E27FC236}">
                <a16:creationId xmlns:a16="http://schemas.microsoft.com/office/drawing/2014/main" id="{432A64A4-9B5A-7A95-7A82-913910DBEC3A}"/>
              </a:ext>
            </a:extLst>
          </p:cNvPr>
          <p:cNvPicPr>
            <a:picLocks noChangeAspect="1"/>
          </p:cNvPicPr>
          <p:nvPr/>
        </p:nvPicPr>
        <p:blipFill>
          <a:blip r:embed="rId5"/>
          <a:stretch>
            <a:fillRect/>
          </a:stretch>
        </p:blipFill>
        <p:spPr>
          <a:xfrm>
            <a:off x="3921122" y="4385924"/>
            <a:ext cx="4800600" cy="1952625"/>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Conception de </a:t>
            </a:r>
            <a:r>
              <a:rPr lang="en-US" dirty="0" err="1">
                <a:solidFill>
                  <a:schemeClr val="bg1"/>
                </a:solidFill>
              </a:rPr>
              <a:t>plancher</a:t>
            </a:r>
            <a:r>
              <a:rPr lang="en-US" dirty="0">
                <a:solidFill>
                  <a:schemeClr val="bg1"/>
                </a:solidFill>
              </a:rPr>
              <a:t> </a:t>
            </a:r>
            <a:r>
              <a:rPr lang="en-US" dirty="0" err="1">
                <a:solidFill>
                  <a:schemeClr val="bg1"/>
                </a:solidFill>
              </a:rPr>
              <a:t>affleurant</a:t>
            </a:r>
            <a:endParaRPr lang="en-US" dirty="0">
              <a:solidFill>
                <a:schemeClr val="bg1"/>
              </a:solidFill>
            </a:endParaRPr>
          </a:p>
        </p:txBody>
      </p:sp>
      <p:pic>
        <p:nvPicPr>
          <p:cNvPr id="14" name="Picture 13">
            <a:extLst>
              <a:ext uri="{FF2B5EF4-FFF2-40B4-BE49-F238E27FC236}">
                <a16:creationId xmlns:a16="http://schemas.microsoft.com/office/drawing/2014/main" id="{4429C135-4FCB-E48B-1DDC-3C2BCFAB539A}"/>
              </a:ext>
            </a:extLst>
          </p:cNvPr>
          <p:cNvPicPr>
            <a:picLocks noChangeAspect="1"/>
          </p:cNvPicPr>
          <p:nvPr/>
        </p:nvPicPr>
        <p:blipFill>
          <a:blip r:embed="rId6"/>
          <a:stretch>
            <a:fillRect/>
          </a:stretch>
        </p:blipFill>
        <p:spPr>
          <a:xfrm>
            <a:off x="8028023" y="1462538"/>
            <a:ext cx="1995830" cy="1699988"/>
          </a:xfrm>
          <a:prstGeom prst="rect">
            <a:avLst/>
          </a:prstGeom>
        </p:spPr>
      </p:pic>
      <p:sp>
        <p:nvSpPr>
          <p:cNvPr id="15" name="TextBox 14">
            <a:extLst>
              <a:ext uri="{FF2B5EF4-FFF2-40B4-BE49-F238E27FC236}">
                <a16:creationId xmlns:a16="http://schemas.microsoft.com/office/drawing/2014/main" id="{B7086EC8-6B53-C32F-54CE-1D8EB82801FA}"/>
              </a:ext>
            </a:extLst>
          </p:cNvPr>
          <p:cNvSpPr txBox="1"/>
          <p:nvPr/>
        </p:nvSpPr>
        <p:spPr>
          <a:xfrm>
            <a:off x="10299883" y="1819069"/>
            <a:ext cx="1227257" cy="276999"/>
          </a:xfrm>
          <a:prstGeom prst="rect">
            <a:avLst/>
          </a:prstGeom>
          <a:noFill/>
        </p:spPr>
        <p:txBody>
          <a:bodyPr wrap="square" rtlCol="0">
            <a:spAutoFit/>
          </a:bodyPr>
          <a:lstStyle/>
          <a:p>
            <a:r>
              <a:rPr lang="en-US" sz="1200"/>
              <a:t>WEAR BAR</a:t>
            </a:r>
          </a:p>
        </p:txBody>
      </p:sp>
      <p:cxnSp>
        <p:nvCxnSpPr>
          <p:cNvPr id="17" name="Straight Arrow Connector 16">
            <a:extLst>
              <a:ext uri="{FF2B5EF4-FFF2-40B4-BE49-F238E27FC236}">
                <a16:creationId xmlns:a16="http://schemas.microsoft.com/office/drawing/2014/main" id="{7943E5B1-552D-9CDD-7587-F44DE52878B7}"/>
              </a:ext>
            </a:extLst>
          </p:cNvPr>
          <p:cNvCxnSpPr>
            <a:stCxn id="15" idx="1"/>
          </p:cNvCxnSpPr>
          <p:nvPr/>
        </p:nvCxnSpPr>
        <p:spPr>
          <a:xfrm flipH="1">
            <a:off x="9941664" y="1957569"/>
            <a:ext cx="358219" cy="59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B6814C16-5277-925B-738D-203132B7206C}"/>
              </a:ext>
            </a:extLst>
          </p:cNvPr>
          <p:cNvSpPr txBox="1"/>
          <p:nvPr/>
        </p:nvSpPr>
        <p:spPr>
          <a:xfrm>
            <a:off x="9941664" y="2843032"/>
            <a:ext cx="1351015" cy="276999"/>
          </a:xfrm>
          <a:prstGeom prst="rect">
            <a:avLst/>
          </a:prstGeom>
          <a:noFill/>
        </p:spPr>
        <p:txBody>
          <a:bodyPr wrap="square" rtlCol="0">
            <a:spAutoFit/>
          </a:bodyPr>
          <a:lstStyle/>
          <a:p>
            <a:r>
              <a:rPr lang="en-US" sz="1200"/>
              <a:t>FLUSH FLOOR PAN</a:t>
            </a:r>
          </a:p>
        </p:txBody>
      </p:sp>
      <p:cxnSp>
        <p:nvCxnSpPr>
          <p:cNvPr id="20" name="Straight Arrow Connector 19">
            <a:extLst>
              <a:ext uri="{FF2B5EF4-FFF2-40B4-BE49-F238E27FC236}">
                <a16:creationId xmlns:a16="http://schemas.microsoft.com/office/drawing/2014/main" id="{9667F27A-3044-0845-0EAB-D0E124625220}"/>
              </a:ext>
            </a:extLst>
          </p:cNvPr>
          <p:cNvCxnSpPr>
            <a:stCxn id="18" idx="1"/>
          </p:cNvCxnSpPr>
          <p:nvPr/>
        </p:nvCxnSpPr>
        <p:spPr>
          <a:xfrm flipH="1" flipV="1">
            <a:off x="9529193" y="2843032"/>
            <a:ext cx="412471" cy="138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Picture 23">
            <a:extLst>
              <a:ext uri="{FF2B5EF4-FFF2-40B4-BE49-F238E27FC236}">
                <a16:creationId xmlns:a16="http://schemas.microsoft.com/office/drawing/2014/main" id="{7BF55081-F77C-50E6-A8F1-B49CC5F7110A}"/>
              </a:ext>
            </a:extLst>
          </p:cNvPr>
          <p:cNvPicPr>
            <a:picLocks noChangeAspect="1"/>
          </p:cNvPicPr>
          <p:nvPr/>
        </p:nvPicPr>
        <p:blipFill>
          <a:blip r:embed="rId7"/>
          <a:stretch>
            <a:fillRect/>
          </a:stretch>
        </p:blipFill>
        <p:spPr>
          <a:xfrm>
            <a:off x="8846382" y="4956936"/>
            <a:ext cx="1037783" cy="767700"/>
          </a:xfrm>
          <a:prstGeom prst="rect">
            <a:avLst/>
          </a:prstGeom>
        </p:spPr>
      </p:pic>
      <p:pic>
        <p:nvPicPr>
          <p:cNvPr id="26" name="Picture 25">
            <a:extLst>
              <a:ext uri="{FF2B5EF4-FFF2-40B4-BE49-F238E27FC236}">
                <a16:creationId xmlns:a16="http://schemas.microsoft.com/office/drawing/2014/main" id="{A6042557-DAF4-A716-A33C-9EEBC0C01F72}"/>
              </a:ext>
            </a:extLst>
          </p:cNvPr>
          <p:cNvPicPr>
            <a:picLocks noChangeAspect="1"/>
          </p:cNvPicPr>
          <p:nvPr/>
        </p:nvPicPr>
        <p:blipFill>
          <a:blip r:embed="rId8"/>
          <a:stretch>
            <a:fillRect/>
          </a:stretch>
        </p:blipFill>
        <p:spPr>
          <a:xfrm>
            <a:off x="10024465" y="4967376"/>
            <a:ext cx="999290" cy="757260"/>
          </a:xfrm>
          <a:prstGeom prst="rect">
            <a:avLst/>
          </a:prstGeom>
        </p:spPr>
      </p:pic>
      <p:pic>
        <p:nvPicPr>
          <p:cNvPr id="28" name="Picture 27">
            <a:extLst>
              <a:ext uri="{FF2B5EF4-FFF2-40B4-BE49-F238E27FC236}">
                <a16:creationId xmlns:a16="http://schemas.microsoft.com/office/drawing/2014/main" id="{9C8B673D-1B23-A2F6-75F3-FCABF0F2DAB1}"/>
              </a:ext>
            </a:extLst>
          </p:cNvPr>
          <p:cNvPicPr>
            <a:picLocks noChangeAspect="1"/>
          </p:cNvPicPr>
          <p:nvPr/>
        </p:nvPicPr>
        <p:blipFill>
          <a:blip r:embed="rId9"/>
          <a:stretch>
            <a:fillRect/>
          </a:stretch>
        </p:blipFill>
        <p:spPr>
          <a:xfrm>
            <a:off x="8344921" y="5982375"/>
            <a:ext cx="590452" cy="577956"/>
          </a:xfrm>
          <a:prstGeom prst="rect">
            <a:avLst/>
          </a:prstGeom>
        </p:spPr>
      </p:pic>
      <p:cxnSp>
        <p:nvCxnSpPr>
          <p:cNvPr id="30" name="Straight Arrow Connector 29">
            <a:extLst>
              <a:ext uri="{FF2B5EF4-FFF2-40B4-BE49-F238E27FC236}">
                <a16:creationId xmlns:a16="http://schemas.microsoft.com/office/drawing/2014/main" id="{A93AEC34-E23D-8878-A9E7-CDD565795621}"/>
              </a:ext>
            </a:extLst>
          </p:cNvPr>
          <p:cNvCxnSpPr>
            <a:endCxn id="28" idx="1"/>
          </p:cNvCxnSpPr>
          <p:nvPr/>
        </p:nvCxnSpPr>
        <p:spPr>
          <a:xfrm>
            <a:off x="7711126" y="5524283"/>
            <a:ext cx="633795" cy="7470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E90167D-C65F-1B05-E672-EA0169B6A5D6}"/>
              </a:ext>
            </a:extLst>
          </p:cNvPr>
          <p:cNvSpPr txBox="1"/>
          <p:nvPr/>
        </p:nvSpPr>
        <p:spPr>
          <a:xfrm>
            <a:off x="8846382" y="4637314"/>
            <a:ext cx="2583618" cy="230832"/>
          </a:xfrm>
          <a:prstGeom prst="rect">
            <a:avLst/>
          </a:prstGeom>
          <a:noFill/>
        </p:spPr>
        <p:txBody>
          <a:bodyPr wrap="square" rtlCol="0">
            <a:spAutoFit/>
          </a:bodyPr>
          <a:lstStyle/>
          <a:p>
            <a:r>
              <a:rPr lang="en-US" sz="900"/>
              <a:t>COMPRESSION ROLLER AT EACH END OF THE PAN</a:t>
            </a:r>
          </a:p>
        </p:txBody>
      </p:sp>
      <p:pic>
        <p:nvPicPr>
          <p:cNvPr id="10" name="Picture 9">
            <a:extLst>
              <a:ext uri="{FF2B5EF4-FFF2-40B4-BE49-F238E27FC236}">
                <a16:creationId xmlns:a16="http://schemas.microsoft.com/office/drawing/2014/main" id="{9A3AF7A2-CF5F-C392-15A8-841139A2C5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747253">
            <a:off x="6865797" y="978062"/>
            <a:ext cx="6887848" cy="8768346"/>
          </a:xfrm>
          <a:prstGeom prst="rect">
            <a:avLst/>
          </a:prstGeom>
        </p:spPr>
      </p:pic>
      <p:sp>
        <p:nvSpPr>
          <p:cNvPr id="2" name="TextBox 1">
            <a:extLst>
              <a:ext uri="{FF2B5EF4-FFF2-40B4-BE49-F238E27FC236}">
                <a16:creationId xmlns:a16="http://schemas.microsoft.com/office/drawing/2014/main" id="{EF8E0D57-3245-48E0-1CE4-78A346D44E99}"/>
              </a:ext>
            </a:extLst>
          </p:cNvPr>
          <p:cNvSpPr txBox="1"/>
          <p:nvPr/>
        </p:nvSpPr>
        <p:spPr>
          <a:xfrm>
            <a:off x="3390900" y="375041"/>
            <a:ext cx="6267450" cy="646331"/>
          </a:xfrm>
          <a:prstGeom prst="rect">
            <a:avLst/>
          </a:prstGeom>
          <a:noFill/>
        </p:spPr>
        <p:txBody>
          <a:bodyPr wrap="square" rtlCol="0">
            <a:spAutoFit/>
          </a:bodyPr>
          <a:lstStyle/>
          <a:p>
            <a:r>
              <a:rPr lang="fr-FR" dirty="0"/>
              <a:t>Combinaison de barres d’usure, de casseroles et de rouleaux de compression.</a:t>
            </a:r>
            <a:endParaRPr lang="en-US" dirty="0"/>
          </a:p>
        </p:txBody>
      </p:sp>
      <p:sp>
        <p:nvSpPr>
          <p:cNvPr id="3" name="Speech Bubble: Rectangle with Corners Rounded 2">
            <a:extLst>
              <a:ext uri="{FF2B5EF4-FFF2-40B4-BE49-F238E27FC236}">
                <a16:creationId xmlns:a16="http://schemas.microsoft.com/office/drawing/2014/main" id="{2A9007BD-076A-4BC3-9E01-EFFA4A5EF10A}"/>
              </a:ext>
            </a:extLst>
          </p:cNvPr>
          <p:cNvSpPr/>
          <p:nvPr/>
        </p:nvSpPr>
        <p:spPr>
          <a:xfrm>
            <a:off x="9321282" y="5878551"/>
            <a:ext cx="1971397" cy="747171"/>
          </a:xfrm>
          <a:prstGeom prst="wedgeRoundRectCallout">
            <a:avLst>
              <a:gd name="adj1" fmla="val -67217"/>
              <a:gd name="adj2" fmla="val -1117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t>Le bloc de caoutchouc est-il endommagé ?</a:t>
            </a:r>
            <a:endParaRPr lang="en-US" dirty="0"/>
          </a:p>
        </p:txBody>
      </p:sp>
    </p:spTree>
    <p:extLst>
      <p:ext uri="{BB962C8B-B14F-4D97-AF65-F5344CB8AC3E}">
        <p14:creationId xmlns:p14="http://schemas.microsoft.com/office/powerpoint/2010/main" val="290429201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0AE0F-7E8C-7774-0929-5529110D8D03}"/>
              </a:ext>
            </a:extLst>
          </p:cNvPr>
          <p:cNvPicPr>
            <a:picLocks noChangeAspect="1"/>
          </p:cNvPicPr>
          <p:nvPr/>
        </p:nvPicPr>
        <p:blipFill>
          <a:blip r:embed="rId2"/>
          <a:stretch>
            <a:fillRect/>
          </a:stretch>
        </p:blipFill>
        <p:spPr>
          <a:xfrm>
            <a:off x="6096000" y="3582401"/>
            <a:ext cx="5602444" cy="3203265"/>
          </a:xfrm>
          <a:prstGeom prst="rect">
            <a:avLst/>
          </a:prstGeom>
        </p:spPr>
      </p:pic>
      <p:pic>
        <p:nvPicPr>
          <p:cNvPr id="5" name="Picture 4">
            <a:extLst>
              <a:ext uri="{FF2B5EF4-FFF2-40B4-BE49-F238E27FC236}">
                <a16:creationId xmlns:a16="http://schemas.microsoft.com/office/drawing/2014/main" id="{8AF8D208-8F28-7C07-037B-521C9CFB89EE}"/>
              </a:ext>
            </a:extLst>
          </p:cNvPr>
          <p:cNvPicPr>
            <a:picLocks noChangeAspect="1"/>
          </p:cNvPicPr>
          <p:nvPr/>
        </p:nvPicPr>
        <p:blipFill>
          <a:blip r:embed="rId3"/>
          <a:stretch>
            <a:fillRect/>
          </a:stretch>
        </p:blipFill>
        <p:spPr>
          <a:xfrm>
            <a:off x="432994" y="491863"/>
            <a:ext cx="5915025" cy="1047750"/>
          </a:xfrm>
          <a:prstGeom prst="rect">
            <a:avLst/>
          </a:prstGeom>
        </p:spPr>
      </p:pic>
      <p:pic>
        <p:nvPicPr>
          <p:cNvPr id="7" name="Picture 6">
            <a:extLst>
              <a:ext uri="{FF2B5EF4-FFF2-40B4-BE49-F238E27FC236}">
                <a16:creationId xmlns:a16="http://schemas.microsoft.com/office/drawing/2014/main" id="{0414A93C-A621-0510-D133-E4EFCE59470E}"/>
              </a:ext>
            </a:extLst>
          </p:cNvPr>
          <p:cNvPicPr>
            <a:picLocks noChangeAspect="1"/>
          </p:cNvPicPr>
          <p:nvPr/>
        </p:nvPicPr>
        <p:blipFill>
          <a:blip r:embed="rId4"/>
          <a:stretch>
            <a:fillRect/>
          </a:stretch>
        </p:blipFill>
        <p:spPr>
          <a:xfrm>
            <a:off x="339415" y="1539613"/>
            <a:ext cx="7139684" cy="2363084"/>
          </a:xfrm>
          <a:prstGeom prst="rect">
            <a:avLst/>
          </a:prstGeom>
        </p:spPr>
      </p:pic>
      <p:sp>
        <p:nvSpPr>
          <p:cNvPr id="8" name="TextBox 7">
            <a:extLst>
              <a:ext uri="{FF2B5EF4-FFF2-40B4-BE49-F238E27FC236}">
                <a16:creationId xmlns:a16="http://schemas.microsoft.com/office/drawing/2014/main" id="{F39C7C98-E2E8-2211-E046-294B7307AFE9}"/>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Conception de plancher affleurant - Remplacement du bloc en caoutchouc</a:t>
            </a:r>
            <a:endParaRPr lang="en-US" dirty="0">
              <a:solidFill>
                <a:schemeClr val="bg1"/>
              </a:solidFill>
            </a:endParaRPr>
          </a:p>
        </p:txBody>
      </p:sp>
    </p:spTree>
    <p:extLst>
      <p:ext uri="{BB962C8B-B14F-4D97-AF65-F5344CB8AC3E}">
        <p14:creationId xmlns:p14="http://schemas.microsoft.com/office/powerpoint/2010/main" val="213072164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71" y="568130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Conception alternative de plancher affleurant</a:t>
            </a:r>
            <a:endParaRPr lang="en-US" dirty="0">
              <a:solidFill>
                <a:schemeClr val="bg1"/>
              </a:solidFill>
            </a:endParaRPr>
          </a:p>
        </p:txBody>
      </p:sp>
      <p:pic>
        <p:nvPicPr>
          <p:cNvPr id="6" name="Picture 5">
            <a:extLst>
              <a:ext uri="{FF2B5EF4-FFF2-40B4-BE49-F238E27FC236}">
                <a16:creationId xmlns:a16="http://schemas.microsoft.com/office/drawing/2014/main" id="{6540E137-F03A-5CCD-3A7D-27B4BCE0E3B5}"/>
              </a:ext>
            </a:extLst>
          </p:cNvPr>
          <p:cNvPicPr>
            <a:picLocks noChangeAspect="1"/>
          </p:cNvPicPr>
          <p:nvPr/>
        </p:nvPicPr>
        <p:blipFill>
          <a:blip r:embed="rId4"/>
          <a:stretch>
            <a:fillRect/>
          </a:stretch>
        </p:blipFill>
        <p:spPr>
          <a:xfrm>
            <a:off x="199671" y="2417982"/>
            <a:ext cx="11253521" cy="1655779"/>
          </a:xfrm>
          <a:prstGeom prst="rect">
            <a:avLst/>
          </a:prstGeom>
        </p:spPr>
      </p:pic>
      <p:sp>
        <p:nvSpPr>
          <p:cNvPr id="2" name="Speech Bubble: Rectangle with Corners Rounded 1">
            <a:extLst>
              <a:ext uri="{FF2B5EF4-FFF2-40B4-BE49-F238E27FC236}">
                <a16:creationId xmlns:a16="http://schemas.microsoft.com/office/drawing/2014/main" id="{061DEA4E-3535-6DF3-C8A0-B2B2AAC8DAB7}"/>
              </a:ext>
            </a:extLst>
          </p:cNvPr>
          <p:cNvSpPr/>
          <p:nvPr/>
        </p:nvSpPr>
        <p:spPr>
          <a:xfrm>
            <a:off x="8691327" y="4454305"/>
            <a:ext cx="3159658" cy="1204925"/>
          </a:xfrm>
          <a:prstGeom prst="wedgeRoundRectCallout">
            <a:avLst>
              <a:gd name="adj1" fmla="val -79688"/>
              <a:gd name="adj2" fmla="val -10427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600" dirty="0"/>
              <a:t>Vérifier que la surface extérieure exposée du plancher n’est pas desserrée et qu’elle ne s’accroche pas lors de la rétraction de la glissière.</a:t>
            </a:r>
            <a:endParaRPr lang="en-US" sz="1600" dirty="0"/>
          </a:p>
        </p:txBody>
      </p:sp>
    </p:spTree>
    <p:extLst>
      <p:ext uri="{BB962C8B-B14F-4D97-AF65-F5344CB8AC3E}">
        <p14:creationId xmlns:p14="http://schemas.microsoft.com/office/powerpoint/2010/main" val="259234662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71" y="568130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Autre conception de plancher affleurant</a:t>
            </a:r>
            <a:endParaRPr lang="en-US" dirty="0">
              <a:solidFill>
                <a:schemeClr val="bg1"/>
              </a:solidFill>
            </a:endParaRPr>
          </a:p>
        </p:txBody>
      </p:sp>
      <p:pic>
        <p:nvPicPr>
          <p:cNvPr id="4" name="Picture 3">
            <a:extLst>
              <a:ext uri="{FF2B5EF4-FFF2-40B4-BE49-F238E27FC236}">
                <a16:creationId xmlns:a16="http://schemas.microsoft.com/office/drawing/2014/main" id="{263D9FA0-78F8-8EFE-55CB-CBF3941695CC}"/>
              </a:ext>
            </a:extLst>
          </p:cNvPr>
          <p:cNvPicPr>
            <a:picLocks noChangeAspect="1"/>
          </p:cNvPicPr>
          <p:nvPr/>
        </p:nvPicPr>
        <p:blipFill>
          <a:blip r:embed="rId4"/>
          <a:stretch>
            <a:fillRect/>
          </a:stretch>
        </p:blipFill>
        <p:spPr>
          <a:xfrm>
            <a:off x="2719754" y="720690"/>
            <a:ext cx="3376246" cy="4746661"/>
          </a:xfrm>
          <a:prstGeom prst="rect">
            <a:avLst/>
          </a:prstGeom>
        </p:spPr>
      </p:pic>
      <p:sp>
        <p:nvSpPr>
          <p:cNvPr id="7" name="TextBox 6">
            <a:extLst>
              <a:ext uri="{FF2B5EF4-FFF2-40B4-BE49-F238E27FC236}">
                <a16:creationId xmlns:a16="http://schemas.microsoft.com/office/drawing/2014/main" id="{F3A7B769-7EDD-3A10-8D21-30141D095E75}"/>
              </a:ext>
            </a:extLst>
          </p:cNvPr>
          <p:cNvSpPr txBox="1"/>
          <p:nvPr/>
        </p:nvSpPr>
        <p:spPr>
          <a:xfrm>
            <a:off x="6096000" y="1452880"/>
            <a:ext cx="5510543" cy="2031325"/>
          </a:xfrm>
          <a:prstGeom prst="rect">
            <a:avLst/>
          </a:prstGeom>
          <a:noFill/>
        </p:spPr>
        <p:txBody>
          <a:bodyPr wrap="square" rtlCol="0">
            <a:spAutoFit/>
          </a:bodyPr>
          <a:lstStyle/>
          <a:p>
            <a:r>
              <a:rPr lang="fr-FR" dirty="0"/>
              <a:t>MORCEAUX DE BANDE DE GLISSEMENT EN PLASTIQUE LE LONG DU BORD INTÉRIEUR DE LA CASSEROLE EN MÉTAL
NOUVELLE CONCEPTION DE PLANCHER FAUX FLUSH POUR L’INDUSTRIE POUR 2024
LE BAS DU PLANCHER COULISSANT A UN NEZ BISEAUTÉ QUI GLISSE À TRAVERS LE PLATEAU DU REZ-DE-CHAUSSÉE EN PENTE MÉTALLIQUE</a:t>
            </a:r>
            <a:endParaRPr lang="en-US" dirty="0"/>
          </a:p>
        </p:txBody>
      </p:sp>
    </p:spTree>
    <p:extLst>
      <p:ext uri="{BB962C8B-B14F-4D97-AF65-F5344CB8AC3E}">
        <p14:creationId xmlns:p14="http://schemas.microsoft.com/office/powerpoint/2010/main" val="326636317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90" y="581174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Vérification d’une barre d’usure ou de rouleaux</a:t>
            </a:r>
            <a:endParaRPr lang="en-US" dirty="0">
              <a:solidFill>
                <a:schemeClr val="bg1"/>
              </a:solidFill>
            </a:endParaRPr>
          </a:p>
        </p:txBody>
      </p:sp>
      <p:pic>
        <p:nvPicPr>
          <p:cNvPr id="4" name="Picture 3">
            <a:extLst>
              <a:ext uri="{FF2B5EF4-FFF2-40B4-BE49-F238E27FC236}">
                <a16:creationId xmlns:a16="http://schemas.microsoft.com/office/drawing/2014/main" id="{508AF7CC-65EC-4C17-16BE-525D5A3C2281}"/>
              </a:ext>
            </a:extLst>
          </p:cNvPr>
          <p:cNvPicPr>
            <a:picLocks noChangeAspect="1"/>
          </p:cNvPicPr>
          <p:nvPr/>
        </p:nvPicPr>
        <p:blipFill>
          <a:blip r:embed="rId3"/>
          <a:stretch>
            <a:fillRect/>
          </a:stretch>
        </p:blipFill>
        <p:spPr>
          <a:xfrm>
            <a:off x="856168" y="1413503"/>
            <a:ext cx="1952956" cy="13915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1D5DD1A8-5829-0DA5-DB62-6633B0E3E02F}"/>
              </a:ext>
            </a:extLst>
          </p:cNvPr>
          <p:cNvSpPr txBox="1"/>
          <p:nvPr/>
        </p:nvSpPr>
        <p:spPr>
          <a:xfrm>
            <a:off x="520732" y="3099315"/>
            <a:ext cx="4135243" cy="2031325"/>
          </a:xfrm>
          <a:prstGeom prst="rect">
            <a:avLst/>
          </a:prstGeom>
          <a:noFill/>
        </p:spPr>
        <p:txBody>
          <a:bodyPr wrap="square" rtlCol="0">
            <a:spAutoFit/>
          </a:bodyPr>
          <a:lstStyle/>
          <a:p>
            <a:pPr marL="285750" indent="-285750">
              <a:buFont typeface="Arial" panose="020B0604020202020204" pitchFamily="34" charset="0"/>
              <a:buChar char="•"/>
            </a:pPr>
            <a:r>
              <a:rPr lang="fr-FR" dirty="0"/>
              <a:t>Vérifiez que les attaches de la barre d’usure ne sont pas plus hautes que la barre d’usure. 
Vérifiez que la barre d’usure n’est pas ondulée.
Vérifiez que la barre d’usure n’est pas rainurée ou endommagée.</a:t>
            </a:r>
            <a:endParaRPr lang="en-US" dirty="0"/>
          </a:p>
        </p:txBody>
      </p:sp>
      <p:pic>
        <p:nvPicPr>
          <p:cNvPr id="8" name="Picture 7">
            <a:extLst>
              <a:ext uri="{FF2B5EF4-FFF2-40B4-BE49-F238E27FC236}">
                <a16:creationId xmlns:a16="http://schemas.microsoft.com/office/drawing/2014/main" id="{16312D76-EC97-06DA-EE37-60D5DC06DC0B}"/>
              </a:ext>
            </a:extLst>
          </p:cNvPr>
          <p:cNvPicPr>
            <a:picLocks noChangeAspect="1"/>
          </p:cNvPicPr>
          <p:nvPr/>
        </p:nvPicPr>
        <p:blipFill>
          <a:blip r:embed="rId4"/>
          <a:stretch>
            <a:fillRect/>
          </a:stretch>
        </p:blipFill>
        <p:spPr>
          <a:xfrm>
            <a:off x="5641986" y="1400375"/>
            <a:ext cx="5400104" cy="1097647"/>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6" name="Straight Arrow Connector 15">
            <a:extLst>
              <a:ext uri="{FF2B5EF4-FFF2-40B4-BE49-F238E27FC236}">
                <a16:creationId xmlns:a16="http://schemas.microsoft.com/office/drawing/2014/main" id="{A4D03F63-2B8C-8F59-96BB-158E2A8C8378}"/>
              </a:ext>
            </a:extLst>
          </p:cNvPr>
          <p:cNvCxnSpPr>
            <a:cxnSpLocks/>
          </p:cNvCxnSpPr>
          <p:nvPr/>
        </p:nvCxnSpPr>
        <p:spPr>
          <a:xfrm flipH="1">
            <a:off x="2564222" y="2038616"/>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667C50-9C26-5132-2C71-6FDAD8C012AA}"/>
              </a:ext>
            </a:extLst>
          </p:cNvPr>
          <p:cNvCxnSpPr>
            <a:cxnSpLocks/>
          </p:cNvCxnSpPr>
          <p:nvPr/>
        </p:nvCxnSpPr>
        <p:spPr>
          <a:xfrm flipH="1">
            <a:off x="10020371" y="1652710"/>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09EA658-B0C8-2F4A-684E-5F83B18A8D11}"/>
              </a:ext>
            </a:extLst>
          </p:cNvPr>
          <p:cNvSpPr txBox="1"/>
          <p:nvPr/>
        </p:nvSpPr>
        <p:spPr>
          <a:xfrm>
            <a:off x="5293994" y="2892728"/>
            <a:ext cx="6412899" cy="2031325"/>
          </a:xfrm>
          <a:prstGeom prst="rect">
            <a:avLst/>
          </a:prstGeom>
          <a:noFill/>
        </p:spPr>
        <p:txBody>
          <a:bodyPr wrap="square" rtlCol="0">
            <a:spAutoFit/>
          </a:bodyPr>
          <a:lstStyle/>
          <a:p>
            <a:pPr marL="285750" indent="-285750">
              <a:buFont typeface="Arial" panose="020B0604020202020204" pitchFamily="34" charset="0"/>
              <a:buChar char="•"/>
            </a:pPr>
            <a:r>
              <a:rPr lang="fr-FR" dirty="0"/>
              <a:t>Lorsque le poids il sur les rouleaux, sont-ils facilement tourner à la main ?
Est-ce que tous les rouleaux touchent le fond de la pièce pendant le fonctionnement ?
Combien de rouleaux sont installés sous la pièce ? La plupart des rouleaux sont évalués pour 150 </a:t>
            </a:r>
            <a:r>
              <a:rPr lang="fr-FR" dirty="0" err="1"/>
              <a:t>lbs</a:t>
            </a:r>
            <a:r>
              <a:rPr lang="fr-FR" dirty="0"/>
              <a:t> - 200 </a:t>
            </a:r>
            <a:r>
              <a:rPr lang="fr-FR" dirty="0" err="1"/>
              <a:t>lbs</a:t>
            </a:r>
            <a:r>
              <a:rPr lang="fr-FR" dirty="0"/>
              <a:t>, selon le fournisseur.</a:t>
            </a:r>
            <a:endParaRPr lang="en-US" dirty="0"/>
          </a:p>
        </p:txBody>
      </p:sp>
      <p:sp>
        <p:nvSpPr>
          <p:cNvPr id="9" name="TextBox 8">
            <a:extLst>
              <a:ext uri="{FF2B5EF4-FFF2-40B4-BE49-F238E27FC236}">
                <a16:creationId xmlns:a16="http://schemas.microsoft.com/office/drawing/2014/main" id="{0691B6B4-A061-2F8D-F151-1FC4851AA72F}"/>
              </a:ext>
            </a:extLst>
          </p:cNvPr>
          <p:cNvSpPr txBox="1"/>
          <p:nvPr/>
        </p:nvSpPr>
        <p:spPr>
          <a:xfrm>
            <a:off x="2712995" y="4935386"/>
            <a:ext cx="6412899" cy="923330"/>
          </a:xfrm>
          <a:prstGeom prst="rect">
            <a:avLst/>
          </a:prstGeom>
          <a:noFill/>
        </p:spPr>
        <p:txBody>
          <a:bodyPr wrap="square" rtlCol="0">
            <a:spAutoFit/>
          </a:bodyPr>
          <a:lstStyle/>
          <a:p>
            <a:r>
              <a:rPr lang="fr-FR" dirty="0"/>
              <a:t>Quelle est la longueur de la pièce et quels appareils électroménagers / meubles sont installés ?
Remarque : Les réfrigérateurs coûtent environ 12 lb par pied cube.</a:t>
            </a:r>
            <a:endParaRPr lang="en-US" dirty="0"/>
          </a:p>
        </p:txBody>
      </p:sp>
    </p:spTree>
    <p:extLst>
      <p:ext uri="{BB962C8B-B14F-4D97-AF65-F5344CB8AC3E}">
        <p14:creationId xmlns:p14="http://schemas.microsoft.com/office/powerpoint/2010/main" val="325144194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90" y="5917577"/>
            <a:ext cx="2219297" cy="64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Ajout</a:t>
            </a:r>
            <a:r>
              <a:rPr lang="en-US" dirty="0">
                <a:solidFill>
                  <a:schemeClr val="bg1"/>
                </a:solidFill>
              </a:rPr>
              <a:t> de rouleaux </a:t>
            </a:r>
            <a:r>
              <a:rPr lang="en-US" dirty="0" err="1">
                <a:solidFill>
                  <a:schemeClr val="bg1"/>
                </a:solidFill>
              </a:rPr>
              <a:t>supplémentaires</a:t>
            </a:r>
            <a:endParaRPr lang="en-US" dirty="0">
              <a:solidFill>
                <a:schemeClr val="bg1"/>
              </a:solidFill>
            </a:endParaRPr>
          </a:p>
        </p:txBody>
      </p:sp>
      <p:pic>
        <p:nvPicPr>
          <p:cNvPr id="7" name="Picture 6">
            <a:extLst>
              <a:ext uri="{FF2B5EF4-FFF2-40B4-BE49-F238E27FC236}">
                <a16:creationId xmlns:a16="http://schemas.microsoft.com/office/drawing/2014/main" id="{9A35F5AF-2FF7-D775-8FDF-F8586B0FA89D}"/>
              </a:ext>
            </a:extLst>
          </p:cNvPr>
          <p:cNvPicPr>
            <a:picLocks noChangeAspect="1"/>
          </p:cNvPicPr>
          <p:nvPr/>
        </p:nvPicPr>
        <p:blipFill>
          <a:blip r:embed="rId3"/>
          <a:stretch>
            <a:fillRect/>
          </a:stretch>
        </p:blipFill>
        <p:spPr>
          <a:xfrm>
            <a:off x="1845527" y="776579"/>
            <a:ext cx="3741673" cy="1622894"/>
          </a:xfrm>
          <a:prstGeom prst="rect">
            <a:avLst/>
          </a:prstGeom>
        </p:spPr>
      </p:pic>
      <p:pic>
        <p:nvPicPr>
          <p:cNvPr id="11" name="Picture 10">
            <a:extLst>
              <a:ext uri="{FF2B5EF4-FFF2-40B4-BE49-F238E27FC236}">
                <a16:creationId xmlns:a16="http://schemas.microsoft.com/office/drawing/2014/main" id="{16D0E418-7B1D-1AFC-EBD7-BC8974220B5B}"/>
              </a:ext>
            </a:extLst>
          </p:cNvPr>
          <p:cNvPicPr>
            <a:picLocks noChangeAspect="1"/>
          </p:cNvPicPr>
          <p:nvPr/>
        </p:nvPicPr>
        <p:blipFill>
          <a:blip r:embed="rId4"/>
          <a:stretch>
            <a:fillRect/>
          </a:stretch>
        </p:blipFill>
        <p:spPr>
          <a:xfrm>
            <a:off x="7745985" y="605537"/>
            <a:ext cx="2471225" cy="1622894"/>
          </a:xfrm>
          <a:prstGeom prst="rect">
            <a:avLst/>
          </a:prstGeom>
        </p:spPr>
      </p:pic>
      <p:pic>
        <p:nvPicPr>
          <p:cNvPr id="13" name="Picture 12">
            <a:extLst>
              <a:ext uri="{FF2B5EF4-FFF2-40B4-BE49-F238E27FC236}">
                <a16:creationId xmlns:a16="http://schemas.microsoft.com/office/drawing/2014/main" id="{DBB096B9-4F78-7497-3F69-55542F9C570E}"/>
              </a:ext>
            </a:extLst>
          </p:cNvPr>
          <p:cNvPicPr>
            <a:picLocks noChangeAspect="1"/>
          </p:cNvPicPr>
          <p:nvPr/>
        </p:nvPicPr>
        <p:blipFill>
          <a:blip r:embed="rId5"/>
          <a:stretch>
            <a:fillRect/>
          </a:stretch>
        </p:blipFill>
        <p:spPr>
          <a:xfrm>
            <a:off x="2336800" y="3913184"/>
            <a:ext cx="2219297" cy="1888471"/>
          </a:xfrm>
          <a:prstGeom prst="rect">
            <a:avLst/>
          </a:prstGeom>
        </p:spPr>
      </p:pic>
      <p:sp>
        <p:nvSpPr>
          <p:cNvPr id="10" name="TextBox 9">
            <a:extLst>
              <a:ext uri="{FF2B5EF4-FFF2-40B4-BE49-F238E27FC236}">
                <a16:creationId xmlns:a16="http://schemas.microsoft.com/office/drawing/2014/main" id="{57D66411-4A49-8D44-EE49-C6B90EAA1EAA}"/>
              </a:ext>
            </a:extLst>
          </p:cNvPr>
          <p:cNvSpPr txBox="1"/>
          <p:nvPr/>
        </p:nvSpPr>
        <p:spPr>
          <a:xfrm>
            <a:off x="304800" y="2305872"/>
            <a:ext cx="11829143" cy="646331"/>
          </a:xfrm>
          <a:prstGeom prst="rect">
            <a:avLst/>
          </a:prstGeom>
          <a:noFill/>
        </p:spPr>
        <p:txBody>
          <a:bodyPr wrap="square" rtlCol="0">
            <a:spAutoFit/>
          </a:bodyPr>
          <a:lstStyle/>
          <a:p>
            <a:r>
              <a:rPr lang="fr-FR" dirty="0"/>
              <a:t>DES ROULEAUX DE SERVICE À LA MÊME HAUTEUR QUE LES ROULEAUX D’ORIGINE DE 1,00 PO PEUVENT ÊTRE AJOUTÉS SANS RETIRER LA GLISSIÈRE.</a:t>
            </a:r>
            <a:endParaRPr lang="en-US" dirty="0"/>
          </a:p>
        </p:txBody>
      </p:sp>
      <p:pic>
        <p:nvPicPr>
          <p:cNvPr id="15" name="Picture 14">
            <a:hlinkClick r:id="rId6"/>
            <a:extLst>
              <a:ext uri="{FF2B5EF4-FFF2-40B4-BE49-F238E27FC236}">
                <a16:creationId xmlns:a16="http://schemas.microsoft.com/office/drawing/2014/main" id="{EAA5A1D4-761C-8E6F-1F27-F2588EAFFCE0}"/>
              </a:ext>
            </a:extLst>
          </p:cNvPr>
          <p:cNvPicPr>
            <a:picLocks noChangeAspect="1"/>
          </p:cNvPicPr>
          <p:nvPr/>
        </p:nvPicPr>
        <p:blipFill>
          <a:blip r:embed="rId7"/>
          <a:stretch>
            <a:fillRect/>
          </a:stretch>
        </p:blipFill>
        <p:spPr>
          <a:xfrm>
            <a:off x="9403329" y="3987752"/>
            <a:ext cx="2647950" cy="2686050"/>
          </a:xfrm>
          <a:prstGeom prst="rect">
            <a:avLst/>
          </a:prstGeom>
        </p:spPr>
      </p:pic>
      <p:sp>
        <p:nvSpPr>
          <p:cNvPr id="17" name="TextBox 16">
            <a:extLst>
              <a:ext uri="{FF2B5EF4-FFF2-40B4-BE49-F238E27FC236}">
                <a16:creationId xmlns:a16="http://schemas.microsoft.com/office/drawing/2014/main" id="{6E977A82-9B83-71A7-563C-942B661755CB}"/>
              </a:ext>
            </a:extLst>
          </p:cNvPr>
          <p:cNvSpPr txBox="1"/>
          <p:nvPr/>
        </p:nvSpPr>
        <p:spPr>
          <a:xfrm>
            <a:off x="7528357" y="3849252"/>
            <a:ext cx="4349051" cy="276999"/>
          </a:xfrm>
          <a:prstGeom prst="rect">
            <a:avLst/>
          </a:prstGeom>
          <a:noFill/>
        </p:spPr>
        <p:txBody>
          <a:bodyPr wrap="square" rtlCol="0">
            <a:spAutoFit/>
          </a:bodyPr>
          <a:lstStyle/>
          <a:p>
            <a:pPr algn="r"/>
            <a:r>
              <a:rPr lang="en-US" sz="1200"/>
              <a:t>Link to roller installation instructions</a:t>
            </a:r>
          </a:p>
        </p:txBody>
      </p:sp>
      <p:sp>
        <p:nvSpPr>
          <p:cNvPr id="3" name="TextBox 2">
            <a:extLst>
              <a:ext uri="{FF2B5EF4-FFF2-40B4-BE49-F238E27FC236}">
                <a16:creationId xmlns:a16="http://schemas.microsoft.com/office/drawing/2014/main" id="{20F4C510-FABD-9E3A-0D2D-353850D66A54}"/>
              </a:ext>
            </a:extLst>
          </p:cNvPr>
          <p:cNvSpPr txBox="1"/>
          <p:nvPr/>
        </p:nvSpPr>
        <p:spPr>
          <a:xfrm>
            <a:off x="4812898" y="4339469"/>
            <a:ext cx="4189773" cy="1200329"/>
          </a:xfrm>
          <a:prstGeom prst="rect">
            <a:avLst/>
          </a:prstGeom>
          <a:noFill/>
        </p:spPr>
        <p:txBody>
          <a:bodyPr wrap="square" rtlCol="0">
            <a:spAutoFit/>
          </a:bodyPr>
          <a:lstStyle/>
          <a:p>
            <a:r>
              <a:rPr lang="fr-FR" dirty="0"/>
              <a:t>1/2" DE HAUTEUR a – NUMÉRO DE PIÈCE 854304
ROULEAU DE 3/4" DE HAUTEUR – NUMÉRO DE PIÈCE 854303</a:t>
            </a:r>
            <a:endParaRPr lang="en-US" dirty="0"/>
          </a:p>
        </p:txBody>
      </p:sp>
      <p:sp>
        <p:nvSpPr>
          <p:cNvPr id="4" name="TextBox 3">
            <a:extLst>
              <a:ext uri="{FF2B5EF4-FFF2-40B4-BE49-F238E27FC236}">
                <a16:creationId xmlns:a16="http://schemas.microsoft.com/office/drawing/2014/main" id="{EFBD9F6F-DB4D-FC29-B746-3E30BB3013F2}"/>
              </a:ext>
            </a:extLst>
          </p:cNvPr>
          <p:cNvSpPr txBox="1"/>
          <p:nvPr/>
        </p:nvSpPr>
        <p:spPr>
          <a:xfrm>
            <a:off x="6069585" y="975960"/>
            <a:ext cx="1676400" cy="830997"/>
          </a:xfrm>
          <a:prstGeom prst="rect">
            <a:avLst/>
          </a:prstGeom>
          <a:noFill/>
        </p:spPr>
        <p:txBody>
          <a:bodyPr wrap="square" rtlCol="0">
            <a:spAutoFit/>
          </a:bodyPr>
          <a:lstStyle/>
          <a:p>
            <a:r>
              <a:rPr lang="en-US" sz="4800" b="1" dirty="0"/>
              <a:t>=</a:t>
            </a:r>
          </a:p>
        </p:txBody>
      </p:sp>
      <p:sp>
        <p:nvSpPr>
          <p:cNvPr id="6" name="Rectangle 5">
            <a:extLst>
              <a:ext uri="{FF2B5EF4-FFF2-40B4-BE49-F238E27FC236}">
                <a16:creationId xmlns:a16="http://schemas.microsoft.com/office/drawing/2014/main" id="{F50528C6-227B-B2A4-C50A-78FE5180A5E0}"/>
              </a:ext>
            </a:extLst>
          </p:cNvPr>
          <p:cNvSpPr/>
          <p:nvPr/>
        </p:nvSpPr>
        <p:spPr>
          <a:xfrm>
            <a:off x="137886" y="457200"/>
            <a:ext cx="11913393" cy="2551548"/>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80980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90" y="581174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Limites de poids pour la diapositive exacte</a:t>
            </a:r>
            <a:endParaRPr lang="en-US" dirty="0">
              <a:solidFill>
                <a:schemeClr val="bg1"/>
              </a:solidFill>
            </a:endParaRPr>
          </a:p>
        </p:txBody>
      </p:sp>
      <p:sp>
        <p:nvSpPr>
          <p:cNvPr id="13" name="TextBox 12">
            <a:extLst>
              <a:ext uri="{FF2B5EF4-FFF2-40B4-BE49-F238E27FC236}">
                <a16:creationId xmlns:a16="http://schemas.microsoft.com/office/drawing/2014/main" id="{CAA08DF6-AAEE-DF94-F719-5EAC834297F3}"/>
              </a:ext>
            </a:extLst>
          </p:cNvPr>
          <p:cNvSpPr txBox="1"/>
          <p:nvPr/>
        </p:nvSpPr>
        <p:spPr>
          <a:xfrm>
            <a:off x="9144001" y="3703334"/>
            <a:ext cx="2611966" cy="1754326"/>
          </a:xfrm>
          <a:prstGeom prst="rect">
            <a:avLst/>
          </a:prstGeom>
          <a:noFill/>
        </p:spPr>
        <p:txBody>
          <a:bodyPr wrap="square" rtlCol="0">
            <a:spAutoFit/>
          </a:bodyPr>
          <a:lstStyle/>
          <a:p>
            <a:r>
              <a:rPr lang="fr-FR" dirty="0"/>
              <a:t>Bal Rouleaux sont évalués pour 200 </a:t>
            </a:r>
            <a:r>
              <a:rPr lang="fr-FR" dirty="0" err="1"/>
              <a:t>lbs</a:t>
            </a:r>
            <a:r>
              <a:rPr lang="fr-FR" dirty="0"/>
              <a:t>. Des rouleaux supplémentaires peuvent être nécessaires en fonction de l’application.</a:t>
            </a:r>
            <a:endParaRPr lang="en-US" dirty="0"/>
          </a:p>
        </p:txBody>
      </p:sp>
      <p:pic>
        <p:nvPicPr>
          <p:cNvPr id="6" name="Picture 5">
            <a:extLst>
              <a:ext uri="{FF2B5EF4-FFF2-40B4-BE49-F238E27FC236}">
                <a16:creationId xmlns:a16="http://schemas.microsoft.com/office/drawing/2014/main" id="{932EC614-99E4-AE24-0146-58521F1B6D63}"/>
              </a:ext>
            </a:extLst>
          </p:cNvPr>
          <p:cNvPicPr>
            <a:picLocks noChangeAspect="1"/>
          </p:cNvPicPr>
          <p:nvPr/>
        </p:nvPicPr>
        <p:blipFill>
          <a:blip r:embed="rId4"/>
          <a:stretch>
            <a:fillRect/>
          </a:stretch>
        </p:blipFill>
        <p:spPr>
          <a:xfrm>
            <a:off x="2970763" y="4054384"/>
            <a:ext cx="5943600" cy="2066925"/>
          </a:xfrm>
          <a:prstGeom prst="rect">
            <a:avLst/>
          </a:prstGeom>
        </p:spPr>
      </p:pic>
      <p:pic>
        <p:nvPicPr>
          <p:cNvPr id="8" name="Picture 7">
            <a:extLst>
              <a:ext uri="{FF2B5EF4-FFF2-40B4-BE49-F238E27FC236}">
                <a16:creationId xmlns:a16="http://schemas.microsoft.com/office/drawing/2014/main" id="{50075FA9-AA70-4F3C-F968-53010AFBAB23}"/>
              </a:ext>
            </a:extLst>
          </p:cNvPr>
          <p:cNvPicPr>
            <a:picLocks noChangeAspect="1"/>
          </p:cNvPicPr>
          <p:nvPr/>
        </p:nvPicPr>
        <p:blipFill>
          <a:blip r:embed="rId5"/>
          <a:stretch>
            <a:fillRect/>
          </a:stretch>
        </p:blipFill>
        <p:spPr>
          <a:xfrm>
            <a:off x="2961238" y="3778610"/>
            <a:ext cx="5962650" cy="219075"/>
          </a:xfrm>
          <a:prstGeom prst="rect">
            <a:avLst/>
          </a:prstGeom>
        </p:spPr>
      </p:pic>
      <p:graphicFrame>
        <p:nvGraphicFramePr>
          <p:cNvPr id="3" name="Table 2">
            <a:extLst>
              <a:ext uri="{FF2B5EF4-FFF2-40B4-BE49-F238E27FC236}">
                <a16:creationId xmlns:a16="http://schemas.microsoft.com/office/drawing/2014/main" id="{290927CF-877B-F36D-31FE-14DBB96948E1}"/>
              </a:ext>
            </a:extLst>
          </p:cNvPr>
          <p:cNvGraphicFramePr>
            <a:graphicFrameLocks noGrp="1"/>
          </p:cNvGraphicFramePr>
          <p:nvPr>
            <p:extLst>
              <p:ext uri="{D42A27DB-BD31-4B8C-83A1-F6EECF244321}">
                <p14:modId xmlns:p14="http://schemas.microsoft.com/office/powerpoint/2010/main" val="3806901421"/>
              </p:ext>
            </p:extLst>
          </p:nvPr>
        </p:nvGraphicFramePr>
        <p:xfrm>
          <a:off x="410896" y="825024"/>
          <a:ext cx="11063334" cy="2603976"/>
        </p:xfrm>
        <a:graphic>
          <a:graphicData uri="http://schemas.openxmlformats.org/drawingml/2006/table">
            <a:tbl>
              <a:tblPr firstRow="1" firstCol="1" bandRow="1">
                <a:tableStyleId>{69012ECD-51FC-41F1-AA8D-1B2483CD663E}</a:tableStyleId>
              </a:tblPr>
              <a:tblGrid>
                <a:gridCol w="3167924">
                  <a:extLst>
                    <a:ext uri="{9D8B030D-6E8A-4147-A177-3AD203B41FA5}">
                      <a16:colId xmlns:a16="http://schemas.microsoft.com/office/drawing/2014/main" val="1430022451"/>
                    </a:ext>
                  </a:extLst>
                </a:gridCol>
                <a:gridCol w="4967419">
                  <a:extLst>
                    <a:ext uri="{9D8B030D-6E8A-4147-A177-3AD203B41FA5}">
                      <a16:colId xmlns:a16="http://schemas.microsoft.com/office/drawing/2014/main" val="3562827987"/>
                    </a:ext>
                  </a:extLst>
                </a:gridCol>
                <a:gridCol w="2927991">
                  <a:extLst>
                    <a:ext uri="{9D8B030D-6E8A-4147-A177-3AD203B41FA5}">
                      <a16:colId xmlns:a16="http://schemas.microsoft.com/office/drawing/2014/main" val="3764905556"/>
                    </a:ext>
                  </a:extLst>
                </a:gridCol>
              </a:tblGrid>
              <a:tr h="433996">
                <a:tc>
                  <a:txBody>
                    <a:bodyPr/>
                    <a:lstStyle/>
                    <a:p>
                      <a:pPr marL="0" marR="0">
                        <a:spcBef>
                          <a:spcPts val="0"/>
                        </a:spcBef>
                        <a:spcAft>
                          <a:spcPts val="0"/>
                        </a:spcAft>
                      </a:pPr>
                      <a:r>
                        <a:rPr lang="en-US" sz="1600" dirty="0">
                          <a:effectLst/>
                        </a:rPr>
                        <a:t>BAL SLIDE TYPE</a:t>
                      </a:r>
                      <a:endParaRPr lang="en-US" sz="1600" dirty="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effectLst/>
                        </a:rPr>
                        <a:t>GLIDE SURFACE</a:t>
                      </a:r>
                      <a:endParaRPr lang="en-US" sz="1600" dirty="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effectLst/>
                        </a:rPr>
                        <a:t>MAX ROOM WEIGHT</a:t>
                      </a:r>
                      <a:endParaRPr lang="en-US" sz="16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449593649"/>
                  </a:ext>
                </a:extLst>
              </a:tr>
              <a:tr h="433996">
                <a:tc>
                  <a:txBody>
                    <a:bodyPr/>
                    <a:lstStyle/>
                    <a:p>
                      <a:pPr marL="0" marR="0">
                        <a:spcBef>
                          <a:spcPts val="0"/>
                        </a:spcBef>
                        <a:spcAft>
                          <a:spcPts val="0"/>
                        </a:spcAft>
                      </a:pPr>
                      <a:r>
                        <a:rPr lang="en-US" sz="1600">
                          <a:effectLst/>
                        </a:rPr>
                        <a:t>EXACT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BAL ABOVE FLOOR ROLLERS</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effectLst/>
                        </a:rPr>
                        <a:t>1700</a:t>
                      </a:r>
                      <a:endParaRPr lang="en-US" sz="16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496770090"/>
                  </a:ext>
                </a:extLst>
              </a:tr>
              <a:tr h="433996">
                <a:tc>
                  <a:txBody>
                    <a:bodyPr/>
                    <a:lstStyle/>
                    <a:p>
                      <a:pPr marL="0" marR="0">
                        <a:spcBef>
                          <a:spcPts val="0"/>
                        </a:spcBef>
                        <a:spcAft>
                          <a:spcPts val="0"/>
                        </a:spcAft>
                      </a:pPr>
                      <a:r>
                        <a:rPr lang="en-US" sz="1600">
                          <a:effectLst/>
                        </a:rPr>
                        <a:t>EXACT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ABOVE FLOOR SOLID CORE WEAR BAR</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effectLst/>
                        </a:rPr>
                        <a:t>1500</a:t>
                      </a:r>
                      <a:endParaRPr lang="en-US" sz="16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366275167"/>
                  </a:ext>
                </a:extLst>
              </a:tr>
              <a:tr h="433996">
                <a:tc>
                  <a:txBody>
                    <a:bodyPr/>
                    <a:lstStyle/>
                    <a:p>
                      <a:pPr marL="0" marR="0">
                        <a:spcBef>
                          <a:spcPts val="0"/>
                        </a:spcBef>
                        <a:spcAft>
                          <a:spcPts val="0"/>
                        </a:spcAft>
                      </a:pPr>
                      <a:r>
                        <a:rPr lang="en-US" sz="1600" dirty="0">
                          <a:effectLst/>
                        </a:rPr>
                        <a:t>EXACT SLIDE</a:t>
                      </a:r>
                      <a:endParaRPr lang="en-US" sz="1600" dirty="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BAL FLUSH FLOOR PAN</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effectLst/>
                        </a:rPr>
                        <a:t>1100</a:t>
                      </a:r>
                      <a:endParaRPr lang="en-US" sz="16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3165230238"/>
                  </a:ext>
                </a:extLst>
              </a:tr>
              <a:tr h="433996">
                <a:tc>
                  <a:txBody>
                    <a:bodyPr/>
                    <a:lstStyle/>
                    <a:p>
                      <a:pPr marL="0" marR="0">
                        <a:spcBef>
                          <a:spcPts val="0"/>
                        </a:spcBef>
                        <a:spcAft>
                          <a:spcPts val="0"/>
                        </a:spcAft>
                      </a:pPr>
                      <a:r>
                        <a:rPr lang="en-US" sz="1600">
                          <a:effectLst/>
                        </a:rPr>
                        <a:t>EXACT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METAL FAUX FLOOR WITH 12 DEGREE RAMP</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effectLst/>
                        </a:rPr>
                        <a:t>NOT TESTED</a:t>
                      </a:r>
                      <a:endParaRPr lang="en-US" sz="16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471247650"/>
                  </a:ext>
                </a:extLst>
              </a:tr>
              <a:tr h="433996">
                <a:tc>
                  <a:txBody>
                    <a:bodyPr/>
                    <a:lstStyle/>
                    <a:p>
                      <a:pPr marL="0" marR="0">
                        <a:spcBef>
                          <a:spcPts val="0"/>
                        </a:spcBef>
                        <a:spcAft>
                          <a:spcPts val="0"/>
                        </a:spcAft>
                      </a:pPr>
                      <a:r>
                        <a:rPr lang="en-US" sz="1600" dirty="0">
                          <a:effectLst/>
                        </a:rPr>
                        <a:t>EXACT SLIDE</a:t>
                      </a:r>
                      <a:endParaRPr lang="en-US" sz="1600" dirty="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FOREST RIVER GIGGY FLOOR</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effectLst/>
                        </a:rPr>
                        <a:t>860</a:t>
                      </a:r>
                      <a:endParaRPr lang="en-US" sz="16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663683578"/>
                  </a:ext>
                </a:extLst>
              </a:tr>
            </a:tbl>
          </a:graphicData>
        </a:graphic>
      </p:graphicFrame>
    </p:spTree>
    <p:extLst>
      <p:ext uri="{BB962C8B-B14F-4D97-AF65-F5344CB8AC3E}">
        <p14:creationId xmlns:p14="http://schemas.microsoft.com/office/powerpoint/2010/main" val="188103382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277E92-3039-C7BC-F1C4-9670F63AA33A}"/>
              </a:ext>
            </a:extLst>
          </p:cNvPr>
          <p:cNvSpPr txBox="1"/>
          <p:nvPr/>
        </p:nvSpPr>
        <p:spPr>
          <a:xfrm>
            <a:off x="4388278" y="1177369"/>
            <a:ext cx="7415409" cy="3600986"/>
          </a:xfrm>
          <a:prstGeom prst="rect">
            <a:avLst/>
          </a:prstGeom>
          <a:noFill/>
        </p:spPr>
        <p:txBody>
          <a:bodyPr wrap="square" rtlCol="0">
            <a:spAutoFit/>
          </a:bodyPr>
          <a:lstStyle/>
          <a:p>
            <a:r>
              <a:rPr lang="fr-FR" sz="1400" dirty="0">
                <a:solidFill>
                  <a:srgbClr val="111111"/>
                </a:solidFill>
                <a:latin typeface="Open Sans" panose="020B0606030504020204" pitchFamily="34" charset="0"/>
              </a:rPr>
              <a:t>Vous devriez avoir un écart de 5/8 « de haut en bas de chaque côté de la pièce entre le mur d’extrémité coulissant et la partie métallique du montant, lors du retrait du joint de lingette, car la largeur totale de l’ouverture rugueuse, avant que les jambages ne soient fixés de chaque côté, doit être 5,25 " plus large que la boîte à glissière (bord fini de fibre de verre au bord fini de la fibre de verre).
S’il n’y a pas de dégagement de 5/8 "de haut en bas des deux côtés, vous voudrez vérifier ce qui suit, puis contacter l’OEM RV avec vos conclusions sur le NIV pour obtenir des conseils. 
	Confirmez que l’ensemble de bâche est complètement assis contre l’ouverture rugueuse.
	Confirmez que les jambages ne se tordent pas pendant le fonctionnement de la pièce. 
	Mesurez en croix la pièce à glissière pour l’</a:t>
            </a:r>
            <a:r>
              <a:rPr lang="fr-FR" sz="1400" dirty="0" err="1">
                <a:solidFill>
                  <a:srgbClr val="111111"/>
                </a:solidFill>
                <a:latin typeface="Open Sans" panose="020B0606030504020204" pitchFamily="34" charset="0"/>
              </a:rPr>
              <a:t>équerrêtement</a:t>
            </a:r>
            <a:r>
              <a:rPr lang="fr-FR" sz="1400" dirty="0">
                <a:solidFill>
                  <a:srgbClr val="111111"/>
                </a:solidFill>
                <a:latin typeface="Open Sans" panose="020B0606030504020204" pitchFamily="34" charset="0"/>
              </a:rPr>
              <a:t>.
	Si vous constatez que l’espace de chaque côté de la pièce change, lors de l’extension / rétraction, mesurez la largeur intérieure de la glissière à l’arrière de la salle de diapositives et la largeur intérieure de la glissière à l’avant de la salle de diapositives.</a:t>
            </a:r>
            <a:endParaRPr lang="en-US" dirty="0"/>
          </a:p>
        </p:txBody>
      </p:sp>
      <p:pic>
        <p:nvPicPr>
          <p:cNvPr id="4" name="Picture 3">
            <a:extLst>
              <a:ext uri="{FF2B5EF4-FFF2-40B4-BE49-F238E27FC236}">
                <a16:creationId xmlns:a16="http://schemas.microsoft.com/office/drawing/2014/main" id="{56023DF5-CDFE-2AC4-D8C9-817555F28557}"/>
              </a:ext>
            </a:extLst>
          </p:cNvPr>
          <p:cNvPicPr>
            <a:picLocks noChangeAspect="1"/>
          </p:cNvPicPr>
          <p:nvPr/>
        </p:nvPicPr>
        <p:blipFill>
          <a:blip r:embed="rId2"/>
          <a:stretch>
            <a:fillRect/>
          </a:stretch>
        </p:blipFill>
        <p:spPr>
          <a:xfrm>
            <a:off x="167534" y="2605021"/>
            <a:ext cx="2026605" cy="3122410"/>
          </a:xfrm>
          <a:prstGeom prst="rect">
            <a:avLst/>
          </a:prstGeom>
        </p:spPr>
      </p:pic>
      <p:pic>
        <p:nvPicPr>
          <p:cNvPr id="3" name="Picture 2">
            <a:extLst>
              <a:ext uri="{FF2B5EF4-FFF2-40B4-BE49-F238E27FC236}">
                <a16:creationId xmlns:a16="http://schemas.microsoft.com/office/drawing/2014/main" id="{935A01A4-6555-8C62-7190-153F73BB553B}"/>
              </a:ext>
            </a:extLst>
          </p:cNvPr>
          <p:cNvPicPr>
            <a:picLocks noChangeAspect="1"/>
          </p:cNvPicPr>
          <p:nvPr/>
        </p:nvPicPr>
        <p:blipFill>
          <a:blip r:embed="rId3"/>
          <a:stretch>
            <a:fillRect/>
          </a:stretch>
        </p:blipFill>
        <p:spPr>
          <a:xfrm>
            <a:off x="2194139" y="365876"/>
            <a:ext cx="2026605" cy="3362629"/>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Résistance</a:t>
            </a:r>
            <a:endParaRPr lang="en-US" dirty="0">
              <a:solidFill>
                <a:schemeClr val="bg1"/>
              </a:solidFill>
            </a:endParaRPr>
          </a:p>
        </p:txBody>
      </p:sp>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77" y="5822502"/>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57245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057D40-262C-1AE7-4B1B-E4FE35ED49A9}"/>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Vidéo de la reliure de chaîne dans </a:t>
            </a:r>
            <a:r>
              <a:rPr lang="fr-FR" dirty="0" err="1">
                <a:solidFill>
                  <a:schemeClr val="bg1"/>
                </a:solidFill>
              </a:rPr>
              <a:t>Jamb</a:t>
            </a:r>
            <a:endParaRPr lang="en-US" dirty="0">
              <a:solidFill>
                <a:schemeClr val="bg1"/>
              </a:solidFill>
            </a:endParaRPr>
          </a:p>
        </p:txBody>
      </p:sp>
      <p:pic>
        <p:nvPicPr>
          <p:cNvPr id="6" name="Picture 5">
            <a:extLst>
              <a:ext uri="{FF2B5EF4-FFF2-40B4-BE49-F238E27FC236}">
                <a16:creationId xmlns:a16="http://schemas.microsoft.com/office/drawing/2014/main" id="{081CF6D6-98FA-73CC-3F12-2D59FFC23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172" y="6191592"/>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C4881D3-C77C-35D3-DFBB-1FA5D25CC188}"/>
              </a:ext>
            </a:extLst>
          </p:cNvPr>
          <p:cNvPicPr>
            <a:picLocks noChangeAspect="1"/>
          </p:cNvPicPr>
          <p:nvPr/>
        </p:nvPicPr>
        <p:blipFill>
          <a:blip r:embed="rId4"/>
          <a:stretch>
            <a:fillRect/>
          </a:stretch>
        </p:blipFill>
        <p:spPr>
          <a:xfrm>
            <a:off x="8631836" y="1156764"/>
            <a:ext cx="2842672" cy="4544472"/>
          </a:xfrm>
          <a:prstGeom prst="rect">
            <a:avLst/>
          </a:prstGeom>
        </p:spPr>
      </p:pic>
      <p:sp>
        <p:nvSpPr>
          <p:cNvPr id="8" name="Freeform: Shape 7">
            <a:extLst>
              <a:ext uri="{FF2B5EF4-FFF2-40B4-BE49-F238E27FC236}">
                <a16:creationId xmlns:a16="http://schemas.microsoft.com/office/drawing/2014/main" id="{6B838ED1-5DD6-626C-7BDD-B1EB5D10D0AA}"/>
              </a:ext>
            </a:extLst>
          </p:cNvPr>
          <p:cNvSpPr/>
          <p:nvPr/>
        </p:nvSpPr>
        <p:spPr>
          <a:xfrm>
            <a:off x="9905158" y="1440474"/>
            <a:ext cx="296029" cy="482671"/>
          </a:xfrm>
          <a:custGeom>
            <a:avLst/>
            <a:gdLst>
              <a:gd name="connsiteX0" fmla="*/ 275786 w 296029"/>
              <a:gd name="connsiteY0" fmla="*/ 471851 h 482671"/>
              <a:gd name="connsiteX1" fmla="*/ 288486 w 296029"/>
              <a:gd name="connsiteY1" fmla="*/ 186101 h 482671"/>
              <a:gd name="connsiteX2" fmla="*/ 174186 w 296029"/>
              <a:gd name="connsiteY2" fmla="*/ 27351 h 482671"/>
              <a:gd name="connsiteX3" fmla="*/ 47186 w 296029"/>
              <a:gd name="connsiteY3" fmla="*/ 8301 h 482671"/>
              <a:gd name="connsiteX4" fmla="*/ 2736 w 296029"/>
              <a:gd name="connsiteY4" fmla="*/ 116251 h 482671"/>
              <a:gd name="connsiteX5" fmla="*/ 117036 w 296029"/>
              <a:gd name="connsiteY5" fmla="*/ 446451 h 482671"/>
              <a:gd name="connsiteX6" fmla="*/ 110686 w 296029"/>
              <a:gd name="connsiteY6" fmla="*/ 459151 h 48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29" h="482671">
                <a:moveTo>
                  <a:pt x="275786" y="471851"/>
                </a:moveTo>
                <a:cubicBezTo>
                  <a:pt x="290602" y="366017"/>
                  <a:pt x="305419" y="260184"/>
                  <a:pt x="288486" y="186101"/>
                </a:cubicBezTo>
                <a:cubicBezTo>
                  <a:pt x="271553" y="112018"/>
                  <a:pt x="214402" y="56984"/>
                  <a:pt x="174186" y="27351"/>
                </a:cubicBezTo>
                <a:cubicBezTo>
                  <a:pt x="133970" y="-2282"/>
                  <a:pt x="75761" y="-6516"/>
                  <a:pt x="47186" y="8301"/>
                </a:cubicBezTo>
                <a:cubicBezTo>
                  <a:pt x="18611" y="23118"/>
                  <a:pt x="-8906" y="43226"/>
                  <a:pt x="2736" y="116251"/>
                </a:cubicBezTo>
                <a:cubicBezTo>
                  <a:pt x="14378" y="189276"/>
                  <a:pt x="99044" y="389301"/>
                  <a:pt x="117036" y="446451"/>
                </a:cubicBezTo>
                <a:cubicBezTo>
                  <a:pt x="135028" y="503601"/>
                  <a:pt x="122857" y="481376"/>
                  <a:pt x="110686" y="459151"/>
                </a:cubicBezTo>
              </a:path>
            </a:pathLst>
          </a:custGeom>
          <a:no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7B86D66-ECB3-C4DD-C62C-614387C424D9}"/>
              </a:ext>
            </a:extLst>
          </p:cNvPr>
          <p:cNvCxnSpPr>
            <a:cxnSpLocks/>
          </p:cNvCxnSpPr>
          <p:nvPr/>
        </p:nvCxnSpPr>
        <p:spPr>
          <a:xfrm flipV="1">
            <a:off x="10356204" y="2065995"/>
            <a:ext cx="0" cy="13182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4B86ED8-F82D-DEDF-0AFB-EE732CBDAAF5}"/>
              </a:ext>
            </a:extLst>
          </p:cNvPr>
          <p:cNvCxnSpPr/>
          <p:nvPr/>
        </p:nvCxnSpPr>
        <p:spPr>
          <a:xfrm flipH="1">
            <a:off x="10239287" y="1829775"/>
            <a:ext cx="2653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C822B5A-2C9C-C145-7C1C-550F76D155E1}"/>
              </a:ext>
            </a:extLst>
          </p:cNvPr>
          <p:cNvSpPr txBox="1"/>
          <p:nvPr/>
        </p:nvSpPr>
        <p:spPr>
          <a:xfrm>
            <a:off x="8700047" y="1289561"/>
            <a:ext cx="1248302" cy="415498"/>
          </a:xfrm>
          <a:prstGeom prst="rect">
            <a:avLst/>
          </a:prstGeom>
          <a:noFill/>
        </p:spPr>
        <p:txBody>
          <a:bodyPr wrap="square" rtlCol="0">
            <a:spAutoFit/>
          </a:bodyPr>
          <a:lstStyle/>
          <a:p>
            <a:r>
              <a:rPr lang="en-US" sz="1050" dirty="0"/>
              <a:t>PIGNON DE MOTEUR</a:t>
            </a:r>
          </a:p>
        </p:txBody>
      </p:sp>
      <p:cxnSp>
        <p:nvCxnSpPr>
          <p:cNvPr id="14" name="Straight Arrow Connector 13">
            <a:extLst>
              <a:ext uri="{FF2B5EF4-FFF2-40B4-BE49-F238E27FC236}">
                <a16:creationId xmlns:a16="http://schemas.microsoft.com/office/drawing/2014/main" id="{66CF68FD-2556-31E3-068F-BF956B0E6356}"/>
              </a:ext>
            </a:extLst>
          </p:cNvPr>
          <p:cNvCxnSpPr>
            <a:cxnSpLocks/>
          </p:cNvCxnSpPr>
          <p:nvPr/>
        </p:nvCxnSpPr>
        <p:spPr>
          <a:xfrm>
            <a:off x="9605783" y="1543477"/>
            <a:ext cx="26127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hlinkClick r:id="rId5"/>
            <a:extLst>
              <a:ext uri="{FF2B5EF4-FFF2-40B4-BE49-F238E27FC236}">
                <a16:creationId xmlns:a16="http://schemas.microsoft.com/office/drawing/2014/main" id="{D992B047-821C-6168-44E3-7B6804BBFFEA}"/>
              </a:ext>
            </a:extLst>
          </p:cNvPr>
          <p:cNvPicPr>
            <a:picLocks noChangeAspect="1"/>
          </p:cNvPicPr>
          <p:nvPr/>
        </p:nvPicPr>
        <p:blipFill>
          <a:blip r:embed="rId6"/>
          <a:stretch>
            <a:fillRect/>
          </a:stretch>
        </p:blipFill>
        <p:spPr>
          <a:xfrm>
            <a:off x="1131274" y="1289561"/>
            <a:ext cx="1765426" cy="1765426"/>
          </a:xfrm>
          <a:prstGeom prst="rect">
            <a:avLst/>
          </a:prstGeom>
        </p:spPr>
      </p:pic>
      <p:pic>
        <p:nvPicPr>
          <p:cNvPr id="3" name="Online Media 2" title="EXACT SLIDE POPPING CHAIN VIDEO">
            <a:hlinkClick r:id="" action="ppaction://media"/>
            <a:extLst>
              <a:ext uri="{FF2B5EF4-FFF2-40B4-BE49-F238E27FC236}">
                <a16:creationId xmlns:a16="http://schemas.microsoft.com/office/drawing/2014/main" id="{31424FA0-8DCE-5791-B1D2-69CD2BCB05C7}"/>
              </a:ext>
            </a:extLst>
          </p:cNvPr>
          <p:cNvPicPr>
            <a:picLocks noRot="1" noChangeAspect="1"/>
          </p:cNvPicPr>
          <p:nvPr>
            <a:videoFile r:link="rId1"/>
          </p:nvPr>
        </p:nvPicPr>
        <p:blipFill>
          <a:blip r:embed="rId7"/>
          <a:stretch>
            <a:fillRect/>
          </a:stretch>
        </p:blipFill>
        <p:spPr>
          <a:xfrm>
            <a:off x="4416074" y="457328"/>
            <a:ext cx="3616676" cy="6400672"/>
          </a:xfrm>
          <a:prstGeom prst="rect">
            <a:avLst/>
          </a:prstGeom>
        </p:spPr>
      </p:pic>
    </p:spTree>
    <p:extLst>
      <p:ext uri="{BB962C8B-B14F-4D97-AF65-F5344CB8AC3E}">
        <p14:creationId xmlns:p14="http://schemas.microsoft.com/office/powerpoint/2010/main" val="28414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A3D5887-E334-8B59-EFF6-68A94BC592F5}"/>
              </a:ext>
            </a:extLst>
          </p:cNvPr>
          <p:cNvPicPr>
            <a:picLocks noChangeAspect="1"/>
          </p:cNvPicPr>
          <p:nvPr/>
        </p:nvPicPr>
        <p:blipFill>
          <a:blip r:embed="rId2"/>
          <a:stretch>
            <a:fillRect/>
          </a:stretch>
        </p:blipFill>
        <p:spPr>
          <a:xfrm>
            <a:off x="2044695" y="983744"/>
            <a:ext cx="7864763" cy="4656717"/>
          </a:xfrm>
          <a:prstGeom prst="rect">
            <a:avLst/>
          </a:prstGeom>
        </p:spPr>
      </p:pic>
      <p:sp>
        <p:nvSpPr>
          <p:cNvPr id="29" name="TextBox 28">
            <a:extLst>
              <a:ext uri="{FF2B5EF4-FFF2-40B4-BE49-F238E27FC236}">
                <a16:creationId xmlns:a16="http://schemas.microsoft.com/office/drawing/2014/main" id="{4F27AB9E-DCDA-1673-B622-8607F520318E}"/>
              </a:ext>
            </a:extLst>
          </p:cNvPr>
          <p:cNvSpPr txBox="1"/>
          <p:nvPr/>
        </p:nvSpPr>
        <p:spPr>
          <a:xfrm>
            <a:off x="646745" y="614412"/>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Qu’est-ce qui cause le bruit de </a:t>
            </a:r>
            <a:r>
              <a:rPr lang="fr-FR" dirty="0" err="1">
                <a:solidFill>
                  <a:schemeClr val="bg1"/>
                </a:solidFill>
              </a:rPr>
              <a:t>popping</a:t>
            </a:r>
            <a:r>
              <a:rPr lang="fr-FR" dirty="0">
                <a:solidFill>
                  <a:schemeClr val="bg1"/>
                </a:solidFill>
              </a:rPr>
              <a:t> et de meulage dans le système ?</a:t>
            </a:r>
            <a:endParaRPr lang="en-US" dirty="0">
              <a:solidFill>
                <a:schemeClr val="bg1"/>
              </a:solidFill>
            </a:endParaRPr>
          </a:p>
        </p:txBody>
      </p:sp>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675" y="5752314"/>
            <a:ext cx="1572580" cy="45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0DF207-2661-0884-0C7F-52BDE0256649}"/>
              </a:ext>
            </a:extLst>
          </p:cNvPr>
          <p:cNvSpPr txBox="1"/>
          <p:nvPr/>
        </p:nvSpPr>
        <p:spPr>
          <a:xfrm>
            <a:off x="4704203" y="1488450"/>
            <a:ext cx="2455776" cy="923330"/>
          </a:xfrm>
          <a:prstGeom prst="rect">
            <a:avLst/>
          </a:prstGeom>
          <a:noFill/>
        </p:spPr>
        <p:txBody>
          <a:bodyPr wrap="square" rtlCol="0">
            <a:spAutoFit/>
          </a:bodyPr>
          <a:lstStyle/>
          <a:p>
            <a:pPr algn="ctr"/>
            <a:r>
              <a:rPr lang="fr-FR" dirty="0"/>
              <a:t>#1 PLAINTE D’UN CLIENT MAL DIAGNOSTIQUÉE</a:t>
            </a:r>
            <a:endParaRPr lang="en-US" dirty="0"/>
          </a:p>
        </p:txBody>
      </p:sp>
      <p:sp>
        <p:nvSpPr>
          <p:cNvPr id="3" name="TextBox 2">
            <a:extLst>
              <a:ext uri="{FF2B5EF4-FFF2-40B4-BE49-F238E27FC236}">
                <a16:creationId xmlns:a16="http://schemas.microsoft.com/office/drawing/2014/main" id="{53A2C144-29A7-F95B-F6BE-840F7A797E93}"/>
              </a:ext>
            </a:extLst>
          </p:cNvPr>
          <p:cNvSpPr txBox="1"/>
          <p:nvPr/>
        </p:nvSpPr>
        <p:spPr>
          <a:xfrm>
            <a:off x="4479970" y="3083301"/>
            <a:ext cx="2839502" cy="646331"/>
          </a:xfrm>
          <a:prstGeom prst="rect">
            <a:avLst/>
          </a:prstGeom>
          <a:noFill/>
        </p:spPr>
        <p:txBody>
          <a:bodyPr wrap="square" rtlCol="0">
            <a:spAutoFit/>
          </a:bodyPr>
          <a:lstStyle/>
          <a:p>
            <a:pPr algn="ctr"/>
            <a:r>
              <a:rPr lang="fr-FR" dirty="0"/>
              <a:t>#1 APPEL TÉLÉPHONIQUE À BAL SUPPORT TECHNIQUE</a:t>
            </a:r>
            <a:endParaRPr lang="en-US" dirty="0"/>
          </a:p>
        </p:txBody>
      </p:sp>
    </p:spTree>
    <p:extLst>
      <p:ext uri="{BB962C8B-B14F-4D97-AF65-F5344CB8AC3E}">
        <p14:creationId xmlns:p14="http://schemas.microsoft.com/office/powerpoint/2010/main" val="42019016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lled blueprint designs">
            <a:extLst>
              <a:ext uri="{FF2B5EF4-FFF2-40B4-BE49-F238E27FC236}">
                <a16:creationId xmlns:a16="http://schemas.microsoft.com/office/drawing/2014/main" id="{FFD994BD-D79B-7791-2502-702A3D33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1">
            <a:extLst>
              <a:ext uri="{FF2B5EF4-FFF2-40B4-BE49-F238E27FC236}">
                <a16:creationId xmlns:a16="http://schemas.microsoft.com/office/drawing/2014/main" id="{B6465522-2147-11AE-F387-4755C8196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541" y="5336381"/>
            <a:ext cx="5265459" cy="15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8305" y="4811415"/>
            <a:ext cx="1007547" cy="468509"/>
          </a:xfrm>
          <a:prstGeom prst="rect">
            <a:avLst/>
          </a:prstGeom>
        </p:spPr>
      </p:pic>
      <p:pic>
        <p:nvPicPr>
          <p:cNvPr id="4" name="Picture 3">
            <a:extLst>
              <a:ext uri="{FF2B5EF4-FFF2-40B4-BE49-F238E27FC236}">
                <a16:creationId xmlns:a16="http://schemas.microsoft.com/office/drawing/2014/main" id="{6AD0F31E-8899-8948-8D44-AE17EE108DB1}"/>
              </a:ext>
            </a:extLst>
          </p:cNvPr>
          <p:cNvPicPr>
            <a:picLocks noChangeAspect="1"/>
          </p:cNvPicPr>
          <p:nvPr/>
        </p:nvPicPr>
        <p:blipFill>
          <a:blip r:embed="rId6"/>
          <a:stretch>
            <a:fillRect/>
          </a:stretch>
        </p:blipFill>
        <p:spPr>
          <a:xfrm>
            <a:off x="1724552" y="2867486"/>
            <a:ext cx="1726859" cy="21238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9" name="Picture 8">
            <a:extLst>
              <a:ext uri="{FF2B5EF4-FFF2-40B4-BE49-F238E27FC236}">
                <a16:creationId xmlns:a16="http://schemas.microsoft.com/office/drawing/2014/main" id="{5AA61EAD-CF1B-0AE9-A44E-5147D4A6597A}"/>
              </a:ext>
            </a:extLst>
          </p:cNvPr>
          <p:cNvPicPr>
            <a:picLocks noChangeAspect="1"/>
          </p:cNvPicPr>
          <p:nvPr/>
        </p:nvPicPr>
        <p:blipFill>
          <a:blip r:embed="rId7"/>
          <a:stretch>
            <a:fillRect/>
          </a:stretch>
        </p:blipFill>
        <p:spPr>
          <a:xfrm>
            <a:off x="5657378" y="2189744"/>
            <a:ext cx="1269161" cy="173964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1" name="Picture 10">
            <a:extLst>
              <a:ext uri="{FF2B5EF4-FFF2-40B4-BE49-F238E27FC236}">
                <a16:creationId xmlns:a16="http://schemas.microsoft.com/office/drawing/2014/main" id="{989BC22F-0AD0-D576-61CD-CA6ACB77AF5D}"/>
              </a:ext>
            </a:extLst>
          </p:cNvPr>
          <p:cNvPicPr>
            <a:picLocks noChangeAspect="1"/>
          </p:cNvPicPr>
          <p:nvPr/>
        </p:nvPicPr>
        <p:blipFill>
          <a:blip r:embed="rId8"/>
          <a:stretch>
            <a:fillRect/>
          </a:stretch>
        </p:blipFill>
        <p:spPr>
          <a:xfrm>
            <a:off x="8842945" y="928545"/>
            <a:ext cx="1432649" cy="173964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a:extLst>
              <a:ext uri="{FF2B5EF4-FFF2-40B4-BE49-F238E27FC236}">
                <a16:creationId xmlns:a16="http://schemas.microsoft.com/office/drawing/2014/main" id="{CC57E8C6-03D9-2B3F-2CCC-D24291F489F1}"/>
              </a:ext>
            </a:extLst>
          </p:cNvPr>
          <p:cNvSpPr txBox="1"/>
          <p:nvPr/>
        </p:nvSpPr>
        <p:spPr>
          <a:xfrm>
            <a:off x="400305" y="198408"/>
            <a:ext cx="4930820" cy="1477328"/>
          </a:xfrm>
          <a:prstGeom prst="rect">
            <a:avLst/>
          </a:prstGeom>
          <a:solidFill>
            <a:srgbClr val="F2F2F2"/>
          </a:solidFill>
        </p:spPr>
        <p:txBody>
          <a:bodyPr wrap="square" rtlCol="0">
            <a:spAutoFit/>
          </a:bodyPr>
          <a:lstStyle/>
          <a:p>
            <a:r>
              <a:rPr lang="fr-FR" dirty="0"/>
              <a:t>Chaque système coulissant nécessite une installation de prototype avec une représentation BAL de l'ingénierie, du support technique et des ventes pour garantir que le système a été conçu correctement.</a:t>
            </a:r>
            <a:endParaRPr lang="en-US" dirty="0"/>
          </a:p>
        </p:txBody>
      </p:sp>
      <p:sp>
        <p:nvSpPr>
          <p:cNvPr id="6" name="TextBox 5">
            <a:extLst>
              <a:ext uri="{FF2B5EF4-FFF2-40B4-BE49-F238E27FC236}">
                <a16:creationId xmlns:a16="http://schemas.microsoft.com/office/drawing/2014/main" id="{AAE0BE94-2556-7971-4B01-7D7C89C8DDEE}"/>
              </a:ext>
            </a:extLst>
          </p:cNvPr>
          <p:cNvSpPr txBox="1"/>
          <p:nvPr/>
        </p:nvSpPr>
        <p:spPr>
          <a:xfrm>
            <a:off x="-11859" y="5444382"/>
            <a:ext cx="6926539" cy="1477328"/>
          </a:xfrm>
          <a:prstGeom prst="rect">
            <a:avLst/>
          </a:prstGeom>
          <a:solidFill>
            <a:srgbClr val="F2F2F2"/>
          </a:solidFill>
        </p:spPr>
        <p:txBody>
          <a:bodyPr wrap="square" rtlCol="0">
            <a:spAutoFit/>
          </a:bodyPr>
          <a:lstStyle/>
          <a:p>
            <a:r>
              <a:rPr lang="fr-FR" dirty="0"/>
              <a:t>Notre équipe technique sera présente dès la première utilisation du produit pour former et assister les personnes chargées de l'installation et du réglage des glissières. Une fois qu'elles seront à l'aise avec l'installation, nous procéderons à un audit périodique du processus d'installation.</a:t>
            </a:r>
            <a:endParaRPr lang="en-US" dirty="0"/>
          </a:p>
        </p:txBody>
      </p:sp>
    </p:spTree>
    <p:extLst>
      <p:ext uri="{BB962C8B-B14F-4D97-AF65-F5344CB8AC3E}">
        <p14:creationId xmlns:p14="http://schemas.microsoft.com/office/powerpoint/2010/main" val="798859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991" y="5484259"/>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F1C3AA9-E4A3-512E-8DA8-186B67BF3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69" y="5405405"/>
            <a:ext cx="1007547" cy="468509"/>
          </a:xfrm>
          <a:prstGeom prst="rect">
            <a:avLst/>
          </a:prstGeom>
        </p:spPr>
      </p:pic>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38554"/>
          </a:xfrm>
          <a:prstGeom prst="rect">
            <a:avLst/>
          </a:prstGeom>
          <a:solidFill>
            <a:schemeClr val="accent1">
              <a:lumMod val="50000"/>
            </a:schemeClr>
          </a:solidFill>
        </p:spPr>
        <p:txBody>
          <a:bodyPr wrap="square" rtlCol="0">
            <a:spAutoFit/>
          </a:bodyPr>
          <a:lstStyle/>
          <a:p>
            <a:pPr algn="ctr"/>
            <a:r>
              <a:rPr lang="fr-FR" sz="1600" dirty="0">
                <a:solidFill>
                  <a:schemeClr val="bg1"/>
                </a:solidFill>
              </a:rPr>
              <a:t>Mou Piégé Dans La Chaîne Entre La Poulie Supérieure Et Le Pignon Moteur / Boîte De </a:t>
            </a:r>
            <a:r>
              <a:rPr lang="fr-FR" sz="1600" dirty="0" err="1">
                <a:solidFill>
                  <a:schemeClr val="bg1"/>
                </a:solidFill>
              </a:rPr>
              <a:t>VitesseS</a:t>
            </a:r>
            <a:endParaRPr lang="en-US" sz="1600" dirty="0">
              <a:solidFill>
                <a:schemeClr val="bg1"/>
              </a:solidFill>
            </a:endParaRPr>
          </a:p>
        </p:txBody>
      </p:sp>
      <p:pic>
        <p:nvPicPr>
          <p:cNvPr id="18" name="Picture 17">
            <a:extLst>
              <a:ext uri="{FF2B5EF4-FFF2-40B4-BE49-F238E27FC236}">
                <a16:creationId xmlns:a16="http://schemas.microsoft.com/office/drawing/2014/main" id="{8AEAD533-25C0-2165-BDA6-41A8054C6CB0}"/>
              </a:ext>
            </a:extLst>
          </p:cNvPr>
          <p:cNvPicPr>
            <a:picLocks noChangeAspect="1"/>
          </p:cNvPicPr>
          <p:nvPr/>
        </p:nvPicPr>
        <p:blipFill>
          <a:blip r:embed="rId4"/>
          <a:stretch>
            <a:fillRect/>
          </a:stretch>
        </p:blipFill>
        <p:spPr>
          <a:xfrm>
            <a:off x="4318670" y="1191064"/>
            <a:ext cx="2842672" cy="4544472"/>
          </a:xfrm>
          <a:prstGeom prst="rect">
            <a:avLst/>
          </a:prstGeom>
        </p:spPr>
      </p:pic>
      <p:sp>
        <p:nvSpPr>
          <p:cNvPr id="19" name="Freeform: Shape 18">
            <a:extLst>
              <a:ext uri="{FF2B5EF4-FFF2-40B4-BE49-F238E27FC236}">
                <a16:creationId xmlns:a16="http://schemas.microsoft.com/office/drawing/2014/main" id="{E4887331-C3CE-5F09-4441-30C200E752BA}"/>
              </a:ext>
            </a:extLst>
          </p:cNvPr>
          <p:cNvSpPr/>
          <p:nvPr/>
        </p:nvSpPr>
        <p:spPr>
          <a:xfrm>
            <a:off x="5616954" y="1491621"/>
            <a:ext cx="296029" cy="482671"/>
          </a:xfrm>
          <a:custGeom>
            <a:avLst/>
            <a:gdLst>
              <a:gd name="connsiteX0" fmla="*/ 275786 w 296029"/>
              <a:gd name="connsiteY0" fmla="*/ 471851 h 482671"/>
              <a:gd name="connsiteX1" fmla="*/ 288486 w 296029"/>
              <a:gd name="connsiteY1" fmla="*/ 186101 h 482671"/>
              <a:gd name="connsiteX2" fmla="*/ 174186 w 296029"/>
              <a:gd name="connsiteY2" fmla="*/ 27351 h 482671"/>
              <a:gd name="connsiteX3" fmla="*/ 47186 w 296029"/>
              <a:gd name="connsiteY3" fmla="*/ 8301 h 482671"/>
              <a:gd name="connsiteX4" fmla="*/ 2736 w 296029"/>
              <a:gd name="connsiteY4" fmla="*/ 116251 h 482671"/>
              <a:gd name="connsiteX5" fmla="*/ 117036 w 296029"/>
              <a:gd name="connsiteY5" fmla="*/ 446451 h 482671"/>
              <a:gd name="connsiteX6" fmla="*/ 110686 w 296029"/>
              <a:gd name="connsiteY6" fmla="*/ 459151 h 48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29" h="482671">
                <a:moveTo>
                  <a:pt x="275786" y="471851"/>
                </a:moveTo>
                <a:cubicBezTo>
                  <a:pt x="290602" y="366017"/>
                  <a:pt x="305419" y="260184"/>
                  <a:pt x="288486" y="186101"/>
                </a:cubicBezTo>
                <a:cubicBezTo>
                  <a:pt x="271553" y="112018"/>
                  <a:pt x="214402" y="56984"/>
                  <a:pt x="174186" y="27351"/>
                </a:cubicBezTo>
                <a:cubicBezTo>
                  <a:pt x="133970" y="-2282"/>
                  <a:pt x="75761" y="-6516"/>
                  <a:pt x="47186" y="8301"/>
                </a:cubicBezTo>
                <a:cubicBezTo>
                  <a:pt x="18611" y="23118"/>
                  <a:pt x="-8906" y="43226"/>
                  <a:pt x="2736" y="116251"/>
                </a:cubicBezTo>
                <a:cubicBezTo>
                  <a:pt x="14378" y="189276"/>
                  <a:pt x="99044" y="389301"/>
                  <a:pt x="117036" y="446451"/>
                </a:cubicBezTo>
                <a:cubicBezTo>
                  <a:pt x="135028" y="503601"/>
                  <a:pt x="122857" y="481376"/>
                  <a:pt x="110686" y="459151"/>
                </a:cubicBezTo>
              </a:path>
            </a:pathLst>
          </a:custGeom>
          <a:no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ought Bubble: Cloud 3">
            <a:extLst>
              <a:ext uri="{FF2B5EF4-FFF2-40B4-BE49-F238E27FC236}">
                <a16:creationId xmlns:a16="http://schemas.microsoft.com/office/drawing/2014/main" id="{12FB7C61-6219-260A-E0B3-2543C3DA948A}"/>
              </a:ext>
            </a:extLst>
          </p:cNvPr>
          <p:cNvSpPr/>
          <p:nvPr/>
        </p:nvSpPr>
        <p:spPr>
          <a:xfrm>
            <a:off x="6963205" y="3435402"/>
            <a:ext cx="3631345" cy="1782585"/>
          </a:xfrm>
          <a:prstGeom prst="cloudCallout">
            <a:avLst>
              <a:gd name="adj1" fmla="val -51304"/>
              <a:gd name="adj2" fmla="val -3703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La chaîne se repliera sur elle-même sous le pignon de la boîte de vitesses, faisant un bruit fort que le pignon glisse au-delà des maillons.</a:t>
            </a:r>
            <a:endParaRPr lang="en-US" sz="1400" dirty="0">
              <a:solidFill>
                <a:schemeClr val="tx1"/>
              </a:solidFill>
            </a:endParaRPr>
          </a:p>
        </p:txBody>
      </p:sp>
      <p:sp>
        <p:nvSpPr>
          <p:cNvPr id="3" name="Thought Bubble: Cloud 2">
            <a:extLst>
              <a:ext uri="{FF2B5EF4-FFF2-40B4-BE49-F238E27FC236}">
                <a16:creationId xmlns:a16="http://schemas.microsoft.com/office/drawing/2014/main" id="{972A1AC5-8489-123E-6886-D39B9100AFEC}"/>
              </a:ext>
            </a:extLst>
          </p:cNvPr>
          <p:cNvSpPr/>
          <p:nvPr/>
        </p:nvSpPr>
        <p:spPr>
          <a:xfrm>
            <a:off x="8102540" y="1191063"/>
            <a:ext cx="3383280" cy="2154208"/>
          </a:xfrm>
          <a:prstGeom prst="cloudCallout">
            <a:avLst>
              <a:gd name="adj1" fmla="val -77043"/>
              <a:gd name="adj2" fmla="val -1621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Lorsque le câble intérieur supérieur est tendu avant le câble intérieur inférieur, il tire la chaîne vers le haut et emprisonne le mou entre le pignon de la boîte de vitesses et la poulie supérieure.</a:t>
            </a:r>
            <a:endParaRPr lang="en-US" sz="1400" dirty="0">
              <a:solidFill>
                <a:schemeClr val="tx1"/>
              </a:solidFill>
            </a:endParaRPr>
          </a:p>
        </p:txBody>
      </p:sp>
      <p:cxnSp>
        <p:nvCxnSpPr>
          <p:cNvPr id="21" name="Straight Arrow Connector 20">
            <a:extLst>
              <a:ext uri="{FF2B5EF4-FFF2-40B4-BE49-F238E27FC236}">
                <a16:creationId xmlns:a16="http://schemas.microsoft.com/office/drawing/2014/main" id="{6B573595-BB1B-AF16-B10E-03DC612A6AC1}"/>
              </a:ext>
            </a:extLst>
          </p:cNvPr>
          <p:cNvCxnSpPr>
            <a:cxnSpLocks/>
          </p:cNvCxnSpPr>
          <p:nvPr/>
        </p:nvCxnSpPr>
        <p:spPr>
          <a:xfrm flipV="1">
            <a:off x="6068000" y="2117142"/>
            <a:ext cx="0" cy="13182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DE07B65-1CBB-8B6E-CF35-7C60E068FF23}"/>
              </a:ext>
            </a:extLst>
          </p:cNvPr>
          <p:cNvCxnSpPr/>
          <p:nvPr/>
        </p:nvCxnSpPr>
        <p:spPr>
          <a:xfrm flipH="1">
            <a:off x="5951083" y="1880922"/>
            <a:ext cx="2653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C87F052-B491-CAD9-D2F1-C60C6F3DF768}"/>
              </a:ext>
            </a:extLst>
          </p:cNvPr>
          <p:cNvSpPr txBox="1"/>
          <p:nvPr/>
        </p:nvSpPr>
        <p:spPr>
          <a:xfrm>
            <a:off x="4411843" y="1340708"/>
            <a:ext cx="1248302" cy="415498"/>
          </a:xfrm>
          <a:prstGeom prst="rect">
            <a:avLst/>
          </a:prstGeom>
          <a:noFill/>
        </p:spPr>
        <p:txBody>
          <a:bodyPr wrap="square" rtlCol="0">
            <a:spAutoFit/>
          </a:bodyPr>
          <a:lstStyle/>
          <a:p>
            <a:r>
              <a:rPr lang="en-US" sz="1050" dirty="0"/>
              <a:t>PIGNON DE MOTEUR</a:t>
            </a:r>
          </a:p>
        </p:txBody>
      </p:sp>
      <p:cxnSp>
        <p:nvCxnSpPr>
          <p:cNvPr id="28" name="Straight Arrow Connector 27">
            <a:extLst>
              <a:ext uri="{FF2B5EF4-FFF2-40B4-BE49-F238E27FC236}">
                <a16:creationId xmlns:a16="http://schemas.microsoft.com/office/drawing/2014/main" id="{B0BC29A2-FECE-4311-AE55-3A698C37BBC4}"/>
              </a:ext>
            </a:extLst>
          </p:cNvPr>
          <p:cNvCxnSpPr>
            <a:cxnSpLocks/>
          </p:cNvCxnSpPr>
          <p:nvPr/>
        </p:nvCxnSpPr>
        <p:spPr>
          <a:xfrm>
            <a:off x="5317579" y="1594624"/>
            <a:ext cx="26127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 Box 16">
            <a:extLst>
              <a:ext uri="{FF2B5EF4-FFF2-40B4-BE49-F238E27FC236}">
                <a16:creationId xmlns:a16="http://schemas.microsoft.com/office/drawing/2014/main" id="{B71A2CA6-171C-A600-0327-CC397D4B9AAF}"/>
              </a:ext>
            </a:extLst>
          </p:cNvPr>
          <p:cNvSpPr txBox="1">
            <a:spLocks noChangeArrowheads="1"/>
          </p:cNvSpPr>
          <p:nvPr/>
        </p:nvSpPr>
        <p:spPr bwMode="auto">
          <a:xfrm>
            <a:off x="6067999" y="1041147"/>
            <a:ext cx="3688197" cy="663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fr-FR" altLang="en-US" sz="1600" dirty="0">
                <a:solidFill>
                  <a:srgbClr val="000000"/>
                </a:solidFill>
                <a:latin typeface="Calibri" panose="020F0502020204030204" pitchFamily="34" charset="0"/>
              </a:rPr>
              <a:t>EXEMPLE D’ASSEMBLAGE DE BÂCHEMENT DE LA MAIN GAUCHE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1" name="Picture 3">
            <a:extLst>
              <a:ext uri="{FF2B5EF4-FFF2-40B4-BE49-F238E27FC236}">
                <a16:creationId xmlns:a16="http://schemas.microsoft.com/office/drawing/2014/main" id="{9BE7AA26-2223-7CDD-8EDF-4B36F488B5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760" y="1109356"/>
            <a:ext cx="1605786" cy="46392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3" name="Oval 8">
            <a:extLst>
              <a:ext uri="{FF2B5EF4-FFF2-40B4-BE49-F238E27FC236}">
                <a16:creationId xmlns:a16="http://schemas.microsoft.com/office/drawing/2014/main" id="{FA34C80E-F855-416A-C039-C145C29C152E}"/>
              </a:ext>
            </a:extLst>
          </p:cNvPr>
          <p:cNvSpPr>
            <a:spLocks noChangeArrowheads="1"/>
          </p:cNvSpPr>
          <p:nvPr/>
        </p:nvSpPr>
        <p:spPr bwMode="auto">
          <a:xfrm>
            <a:off x="2751792" y="2716823"/>
            <a:ext cx="912550" cy="1389186"/>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22CE05AE-3B9C-867A-5D72-92AA97387D1C}"/>
              </a:ext>
            </a:extLst>
          </p:cNvPr>
          <p:cNvSpPr/>
          <p:nvPr/>
        </p:nvSpPr>
        <p:spPr>
          <a:xfrm>
            <a:off x="1058470" y="2180492"/>
            <a:ext cx="1369949" cy="1784839"/>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N’AJUSTEZ JAMAIS LA CHAÎNE À L’INTÉRIEUR DU MONTANT</a:t>
            </a:r>
            <a:endParaRPr lang="en-US" sz="1400" dirty="0">
              <a:solidFill>
                <a:srgbClr val="FF0000"/>
              </a:solidFill>
            </a:endParaRPr>
          </a:p>
        </p:txBody>
      </p:sp>
      <p:cxnSp>
        <p:nvCxnSpPr>
          <p:cNvPr id="63" name="Straight Connector 62">
            <a:extLst>
              <a:ext uri="{FF2B5EF4-FFF2-40B4-BE49-F238E27FC236}">
                <a16:creationId xmlns:a16="http://schemas.microsoft.com/office/drawing/2014/main" id="{C0AE794B-99AB-6780-AED0-BF083AE329D3}"/>
              </a:ext>
            </a:extLst>
          </p:cNvPr>
          <p:cNvCxnSpPr>
            <a:cxnSpLocks/>
            <a:stCxn id="58" idx="7"/>
            <a:endCxn id="53" idx="0"/>
          </p:cNvCxnSpPr>
          <p:nvPr/>
        </p:nvCxnSpPr>
        <p:spPr>
          <a:xfrm>
            <a:off x="2227795" y="2441876"/>
            <a:ext cx="980272" cy="2749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084E57-980E-22E7-6CB1-91B5DD5C5A9E}"/>
              </a:ext>
            </a:extLst>
          </p:cNvPr>
          <p:cNvCxnSpPr>
            <a:cxnSpLocks/>
            <a:stCxn id="58" idx="5"/>
            <a:endCxn id="53" idx="4"/>
          </p:cNvCxnSpPr>
          <p:nvPr/>
        </p:nvCxnSpPr>
        <p:spPr>
          <a:xfrm>
            <a:off x="2227795" y="3703947"/>
            <a:ext cx="980272" cy="4020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72289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969" y="5487357"/>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F1C3AA9-E4A3-512E-8DA8-186B67BF3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69" y="5405405"/>
            <a:ext cx="1007547" cy="468509"/>
          </a:xfrm>
          <a:prstGeom prst="rect">
            <a:avLst/>
          </a:prstGeom>
        </p:spPr>
      </p:pic>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38554"/>
          </a:xfrm>
          <a:prstGeom prst="rect">
            <a:avLst/>
          </a:prstGeom>
          <a:solidFill>
            <a:schemeClr val="accent1">
              <a:lumMod val="50000"/>
            </a:schemeClr>
          </a:solidFill>
        </p:spPr>
        <p:txBody>
          <a:bodyPr wrap="square" rtlCol="0">
            <a:spAutoFit/>
          </a:bodyPr>
          <a:lstStyle/>
          <a:p>
            <a:pPr algn="ctr"/>
            <a:r>
              <a:rPr lang="fr-FR" sz="1600" dirty="0">
                <a:solidFill>
                  <a:schemeClr val="bg1"/>
                </a:solidFill>
              </a:rPr>
              <a:t>Mou Piégé Dans La Chaîne Entre La Poulie Supérieure Et Le Pignon Moteur / Boîte De </a:t>
            </a:r>
            <a:r>
              <a:rPr lang="fr-FR" sz="1600" dirty="0" err="1">
                <a:solidFill>
                  <a:schemeClr val="bg1"/>
                </a:solidFill>
              </a:rPr>
              <a:t>VitesseS</a:t>
            </a:r>
            <a:endParaRPr lang="en-US" sz="1600" dirty="0">
              <a:solidFill>
                <a:schemeClr val="bg1"/>
              </a:solidFill>
            </a:endParaRPr>
          </a:p>
        </p:txBody>
      </p:sp>
      <p:sp>
        <p:nvSpPr>
          <p:cNvPr id="50" name="Text Box 16">
            <a:extLst>
              <a:ext uri="{FF2B5EF4-FFF2-40B4-BE49-F238E27FC236}">
                <a16:creationId xmlns:a16="http://schemas.microsoft.com/office/drawing/2014/main" id="{B71A2CA6-171C-A600-0327-CC397D4B9AAF}"/>
              </a:ext>
            </a:extLst>
          </p:cNvPr>
          <p:cNvSpPr txBox="1">
            <a:spLocks noChangeArrowheads="1"/>
          </p:cNvSpPr>
          <p:nvPr/>
        </p:nvSpPr>
        <p:spPr bwMode="auto">
          <a:xfrm>
            <a:off x="5847771" y="1041147"/>
            <a:ext cx="3908426" cy="663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fr-FR" altLang="en-US" sz="1600" dirty="0">
                <a:solidFill>
                  <a:srgbClr val="000000"/>
                </a:solidFill>
                <a:latin typeface="Calibri" panose="020F0502020204030204" pitchFamily="34" charset="0"/>
              </a:rPr>
              <a:t>EXEMPLE D’ASSEMBLAGE DE BÂCHEMENT DE LA MAIN GAUCHE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5AD7CA81-9497-B465-D0AB-286BEC77897A}"/>
              </a:ext>
            </a:extLst>
          </p:cNvPr>
          <p:cNvPicPr>
            <a:picLocks noChangeAspect="1"/>
          </p:cNvPicPr>
          <p:nvPr/>
        </p:nvPicPr>
        <p:blipFill>
          <a:blip r:embed="rId4"/>
          <a:stretch>
            <a:fillRect/>
          </a:stretch>
        </p:blipFill>
        <p:spPr>
          <a:xfrm>
            <a:off x="4520138" y="1530444"/>
            <a:ext cx="3631433" cy="4367425"/>
          </a:xfrm>
          <a:prstGeom prst="rect">
            <a:avLst/>
          </a:prstGeom>
        </p:spPr>
      </p:pic>
      <p:pic>
        <p:nvPicPr>
          <p:cNvPr id="8" name="Picture 7">
            <a:extLst>
              <a:ext uri="{FF2B5EF4-FFF2-40B4-BE49-F238E27FC236}">
                <a16:creationId xmlns:a16="http://schemas.microsoft.com/office/drawing/2014/main" id="{F3FF41EC-FB1C-A0E3-83E8-0B973A795292}"/>
              </a:ext>
            </a:extLst>
          </p:cNvPr>
          <p:cNvPicPr>
            <a:picLocks noChangeAspect="1"/>
          </p:cNvPicPr>
          <p:nvPr/>
        </p:nvPicPr>
        <p:blipFill>
          <a:blip r:embed="rId5"/>
          <a:stretch>
            <a:fillRect/>
          </a:stretch>
        </p:blipFill>
        <p:spPr>
          <a:xfrm>
            <a:off x="968023" y="1061440"/>
            <a:ext cx="3482153" cy="4298283"/>
          </a:xfrm>
          <a:prstGeom prst="rect">
            <a:avLst/>
          </a:prstGeom>
        </p:spPr>
      </p:pic>
      <p:sp>
        <p:nvSpPr>
          <p:cNvPr id="4" name="Rectangle: Rounded Corners 3">
            <a:extLst>
              <a:ext uri="{FF2B5EF4-FFF2-40B4-BE49-F238E27FC236}">
                <a16:creationId xmlns:a16="http://schemas.microsoft.com/office/drawing/2014/main" id="{12FB7C61-6219-260A-E0B3-2543C3DA948A}"/>
              </a:ext>
            </a:extLst>
          </p:cNvPr>
          <p:cNvSpPr/>
          <p:nvPr/>
        </p:nvSpPr>
        <p:spPr>
          <a:xfrm>
            <a:off x="7732986" y="3652909"/>
            <a:ext cx="3472368" cy="95052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La chaîne se repliera sur elle-même sous le pignon de la boîte de vitesses, faisant un bruit fort que le pignon glisse au-delà des maillons.</a:t>
            </a:r>
            <a:endParaRPr lang="en-US" sz="1400" dirty="0">
              <a:solidFill>
                <a:schemeClr val="tx1"/>
              </a:solidFill>
            </a:endParaRPr>
          </a:p>
        </p:txBody>
      </p:sp>
      <p:sp>
        <p:nvSpPr>
          <p:cNvPr id="3" name="Rectangle: Rounded Corners 2">
            <a:extLst>
              <a:ext uri="{FF2B5EF4-FFF2-40B4-BE49-F238E27FC236}">
                <a16:creationId xmlns:a16="http://schemas.microsoft.com/office/drawing/2014/main" id="{972A1AC5-8489-123E-6886-D39B9100AFEC}"/>
              </a:ext>
            </a:extLst>
          </p:cNvPr>
          <p:cNvSpPr/>
          <p:nvPr/>
        </p:nvSpPr>
        <p:spPr>
          <a:xfrm>
            <a:off x="7732986" y="2399082"/>
            <a:ext cx="3538057" cy="95052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Lorsque le câble intérieur supérieur est tendu avant le câble intérieur inférieur, il tire la chaîne vers le haut et emprisonne le mou entre le pignon de la boîte de vitesses et la poulie supérieure.</a:t>
            </a:r>
            <a:endParaRPr lang="en-US" sz="1400" dirty="0">
              <a:solidFill>
                <a:schemeClr val="tx1"/>
              </a:solidFill>
            </a:endParaRPr>
          </a:p>
        </p:txBody>
      </p:sp>
      <p:sp>
        <p:nvSpPr>
          <p:cNvPr id="9" name="TextBox 8">
            <a:extLst>
              <a:ext uri="{FF2B5EF4-FFF2-40B4-BE49-F238E27FC236}">
                <a16:creationId xmlns:a16="http://schemas.microsoft.com/office/drawing/2014/main" id="{810552B0-BB75-D5CE-CDAC-CFE347ED0640}"/>
              </a:ext>
            </a:extLst>
          </p:cNvPr>
          <p:cNvSpPr txBox="1"/>
          <p:nvPr/>
        </p:nvSpPr>
        <p:spPr>
          <a:xfrm>
            <a:off x="1128738" y="1075310"/>
            <a:ext cx="1126162" cy="923330"/>
          </a:xfrm>
          <a:prstGeom prst="rect">
            <a:avLst/>
          </a:prstGeom>
          <a:noFill/>
        </p:spPr>
        <p:txBody>
          <a:bodyPr wrap="square" rtlCol="0">
            <a:spAutoFit/>
          </a:bodyPr>
          <a:lstStyle/>
          <a:p>
            <a:r>
              <a:rPr lang="en-US" b="1">
                <a:solidFill>
                  <a:schemeClr val="accent4">
                    <a:lumMod val="60000"/>
                    <a:lumOff val="40000"/>
                  </a:schemeClr>
                </a:solidFill>
              </a:rPr>
              <a:t>GEARBOX ON MOTOR</a:t>
            </a:r>
          </a:p>
        </p:txBody>
      </p:sp>
      <p:sp>
        <p:nvSpPr>
          <p:cNvPr id="10" name="TextBox 9">
            <a:extLst>
              <a:ext uri="{FF2B5EF4-FFF2-40B4-BE49-F238E27FC236}">
                <a16:creationId xmlns:a16="http://schemas.microsoft.com/office/drawing/2014/main" id="{16D37DF7-A12A-D297-1D52-FFB6252ED147}"/>
              </a:ext>
            </a:extLst>
          </p:cNvPr>
          <p:cNvSpPr txBox="1"/>
          <p:nvPr/>
        </p:nvSpPr>
        <p:spPr>
          <a:xfrm>
            <a:off x="4887108" y="2240370"/>
            <a:ext cx="1581767" cy="954107"/>
          </a:xfrm>
          <a:prstGeom prst="rect">
            <a:avLst/>
          </a:prstGeom>
          <a:noFill/>
        </p:spPr>
        <p:txBody>
          <a:bodyPr wrap="square" rtlCol="0">
            <a:spAutoFit/>
          </a:bodyPr>
          <a:lstStyle/>
          <a:p>
            <a:r>
              <a:rPr lang="en-US" sz="2800" b="1">
                <a:solidFill>
                  <a:schemeClr val="accent4">
                    <a:lumMod val="60000"/>
                    <a:lumOff val="40000"/>
                  </a:schemeClr>
                </a:solidFill>
              </a:rPr>
              <a:t>CHAIN SLACK</a:t>
            </a:r>
          </a:p>
        </p:txBody>
      </p:sp>
      <p:sp>
        <p:nvSpPr>
          <p:cNvPr id="11" name="TextBox 10">
            <a:extLst>
              <a:ext uri="{FF2B5EF4-FFF2-40B4-BE49-F238E27FC236}">
                <a16:creationId xmlns:a16="http://schemas.microsoft.com/office/drawing/2014/main" id="{3C3BAB35-1DDE-6E59-546D-73FFB0FC7CD3}"/>
              </a:ext>
            </a:extLst>
          </p:cNvPr>
          <p:cNvSpPr txBox="1"/>
          <p:nvPr/>
        </p:nvSpPr>
        <p:spPr>
          <a:xfrm>
            <a:off x="961603" y="4694391"/>
            <a:ext cx="1080310" cy="646331"/>
          </a:xfrm>
          <a:prstGeom prst="rect">
            <a:avLst/>
          </a:prstGeom>
          <a:noFill/>
        </p:spPr>
        <p:txBody>
          <a:bodyPr wrap="square" rtlCol="0">
            <a:spAutoFit/>
          </a:bodyPr>
          <a:lstStyle/>
          <a:p>
            <a:r>
              <a:rPr lang="en-US" b="1">
                <a:solidFill>
                  <a:schemeClr val="accent4">
                    <a:lumMod val="60000"/>
                    <a:lumOff val="40000"/>
                  </a:schemeClr>
                </a:solidFill>
              </a:rPr>
              <a:t>TOP PULLEY</a:t>
            </a:r>
          </a:p>
        </p:txBody>
      </p:sp>
      <p:cxnSp>
        <p:nvCxnSpPr>
          <p:cNvPr id="13" name="Straight Connector 12">
            <a:extLst>
              <a:ext uri="{FF2B5EF4-FFF2-40B4-BE49-F238E27FC236}">
                <a16:creationId xmlns:a16="http://schemas.microsoft.com/office/drawing/2014/main" id="{3B7046C2-8EF8-A201-A4F5-B009F83CA029}"/>
              </a:ext>
            </a:extLst>
          </p:cNvPr>
          <p:cNvCxnSpPr>
            <a:cxnSpLocks/>
          </p:cNvCxnSpPr>
          <p:nvPr/>
        </p:nvCxnSpPr>
        <p:spPr>
          <a:xfrm flipH="1">
            <a:off x="1794617" y="2459282"/>
            <a:ext cx="823805" cy="198166"/>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31D946EC-D626-B4F6-8546-48D99269A1CC}"/>
              </a:ext>
            </a:extLst>
          </p:cNvPr>
          <p:cNvCxnSpPr/>
          <p:nvPr/>
        </p:nvCxnSpPr>
        <p:spPr>
          <a:xfrm flipH="1">
            <a:off x="1488142" y="2657448"/>
            <a:ext cx="306475" cy="231031"/>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82B3C567-67AD-336F-7BD7-3BFA98985DA3}"/>
              </a:ext>
            </a:extLst>
          </p:cNvPr>
          <p:cNvCxnSpPr>
            <a:cxnSpLocks/>
          </p:cNvCxnSpPr>
          <p:nvPr/>
        </p:nvCxnSpPr>
        <p:spPr>
          <a:xfrm flipH="1" flipV="1">
            <a:off x="2597301" y="1075311"/>
            <a:ext cx="21121" cy="1383971"/>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8C93DDD2-68E0-0113-818A-C08DBF53290A}"/>
              </a:ext>
            </a:extLst>
          </p:cNvPr>
          <p:cNvCxnSpPr/>
          <p:nvPr/>
        </p:nvCxnSpPr>
        <p:spPr>
          <a:xfrm flipH="1">
            <a:off x="984369" y="2888479"/>
            <a:ext cx="503773"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2" name="Freeform: Shape 31">
            <a:extLst>
              <a:ext uri="{FF2B5EF4-FFF2-40B4-BE49-F238E27FC236}">
                <a16:creationId xmlns:a16="http://schemas.microsoft.com/office/drawing/2014/main" id="{00D3D3E3-B038-BD28-F592-5AC5F75B4DF4}"/>
              </a:ext>
            </a:extLst>
          </p:cNvPr>
          <p:cNvSpPr/>
          <p:nvPr/>
        </p:nvSpPr>
        <p:spPr>
          <a:xfrm>
            <a:off x="1399132" y="3602421"/>
            <a:ext cx="823805" cy="1726324"/>
          </a:xfrm>
          <a:custGeom>
            <a:avLst/>
            <a:gdLst>
              <a:gd name="connsiteX0" fmla="*/ 0 w 827690"/>
              <a:gd name="connsiteY0" fmla="*/ 0 h 1726324"/>
              <a:gd name="connsiteX1" fmla="*/ 599090 w 827690"/>
              <a:gd name="connsiteY1" fmla="*/ 827689 h 1726324"/>
              <a:gd name="connsiteX2" fmla="*/ 827690 w 827690"/>
              <a:gd name="connsiteY2" fmla="*/ 1726324 h 1726324"/>
              <a:gd name="connsiteX3" fmla="*/ 827690 w 827690"/>
              <a:gd name="connsiteY3" fmla="*/ 1726324 h 1726324"/>
            </a:gdLst>
            <a:ahLst/>
            <a:cxnLst>
              <a:cxn ang="0">
                <a:pos x="connsiteX0" y="connsiteY0"/>
              </a:cxn>
              <a:cxn ang="0">
                <a:pos x="connsiteX1" y="connsiteY1"/>
              </a:cxn>
              <a:cxn ang="0">
                <a:pos x="connsiteX2" y="connsiteY2"/>
              </a:cxn>
              <a:cxn ang="0">
                <a:pos x="connsiteX3" y="connsiteY3"/>
              </a:cxn>
            </a:cxnLst>
            <a:rect l="l" t="t" r="r" b="b"/>
            <a:pathLst>
              <a:path w="827690" h="1726324">
                <a:moveTo>
                  <a:pt x="0" y="0"/>
                </a:moveTo>
                <a:cubicBezTo>
                  <a:pt x="230571" y="269984"/>
                  <a:pt x="461142" y="539968"/>
                  <a:pt x="599090" y="827689"/>
                </a:cubicBezTo>
                <a:cubicBezTo>
                  <a:pt x="737038" y="1115410"/>
                  <a:pt x="827690" y="1726324"/>
                  <a:pt x="827690" y="1726324"/>
                </a:cubicBezTo>
                <a:lnTo>
                  <a:pt x="827690" y="1726324"/>
                </a:ln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40" name="Freeform: Shape 39">
            <a:extLst>
              <a:ext uri="{FF2B5EF4-FFF2-40B4-BE49-F238E27FC236}">
                <a16:creationId xmlns:a16="http://schemas.microsoft.com/office/drawing/2014/main" id="{8F9C5EEC-2DE3-E9D8-D805-F4EF1239D742}"/>
              </a:ext>
            </a:extLst>
          </p:cNvPr>
          <p:cNvSpPr/>
          <p:nvPr/>
        </p:nvSpPr>
        <p:spPr>
          <a:xfrm>
            <a:off x="4881284" y="3652909"/>
            <a:ext cx="709690" cy="388110"/>
          </a:xfrm>
          <a:custGeom>
            <a:avLst/>
            <a:gdLst>
              <a:gd name="connsiteX0" fmla="*/ 0 w 709690"/>
              <a:gd name="connsiteY0" fmla="*/ 0 h 646387"/>
              <a:gd name="connsiteX1" fmla="*/ 709448 w 709690"/>
              <a:gd name="connsiteY1" fmla="*/ 228600 h 646387"/>
              <a:gd name="connsiteX2" fmla="*/ 86710 w 709690"/>
              <a:gd name="connsiteY2" fmla="*/ 646387 h 646387"/>
              <a:gd name="connsiteX3" fmla="*/ 86710 w 709690"/>
              <a:gd name="connsiteY3" fmla="*/ 646387 h 646387"/>
            </a:gdLst>
            <a:ahLst/>
            <a:cxnLst>
              <a:cxn ang="0">
                <a:pos x="connsiteX0" y="connsiteY0"/>
              </a:cxn>
              <a:cxn ang="0">
                <a:pos x="connsiteX1" y="connsiteY1"/>
              </a:cxn>
              <a:cxn ang="0">
                <a:pos x="connsiteX2" y="connsiteY2"/>
              </a:cxn>
              <a:cxn ang="0">
                <a:pos x="connsiteX3" y="connsiteY3"/>
              </a:cxn>
            </a:cxnLst>
            <a:rect l="l" t="t" r="r" b="b"/>
            <a:pathLst>
              <a:path w="709690" h="646387">
                <a:moveTo>
                  <a:pt x="0" y="0"/>
                </a:moveTo>
                <a:cubicBezTo>
                  <a:pt x="347498" y="60434"/>
                  <a:pt x="694996" y="120869"/>
                  <a:pt x="709448" y="228600"/>
                </a:cubicBezTo>
                <a:cubicBezTo>
                  <a:pt x="723900" y="336331"/>
                  <a:pt x="86710" y="646387"/>
                  <a:pt x="86710" y="646387"/>
                </a:cubicBezTo>
                <a:lnTo>
                  <a:pt x="86710" y="646387"/>
                </a:ln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7697273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35">
            <a:extLst>
              <a:ext uri="{FF2B5EF4-FFF2-40B4-BE49-F238E27FC236}">
                <a16:creationId xmlns:a16="http://schemas.microsoft.com/office/drawing/2014/main" id="{2330AF90-35C1-DECF-EB23-60C79FD74D15}"/>
              </a:ext>
            </a:extLst>
          </p:cNvPr>
          <p:cNvSpPr txBox="1"/>
          <p:nvPr/>
        </p:nvSpPr>
        <p:spPr>
          <a:xfrm>
            <a:off x="0" y="-25692"/>
            <a:ext cx="12192000" cy="338554"/>
          </a:xfrm>
          <a:prstGeom prst="rect">
            <a:avLst/>
          </a:prstGeom>
          <a:solidFill>
            <a:schemeClr val="accent1">
              <a:lumMod val="50000"/>
            </a:schemeClr>
          </a:solidFill>
        </p:spPr>
        <p:txBody>
          <a:bodyPr wrap="square" rtlCol="0">
            <a:spAutoFit/>
          </a:bodyPr>
          <a:lstStyle/>
          <a:p>
            <a:pPr algn="ctr"/>
            <a:r>
              <a:rPr lang="fr-FR" sz="1600" dirty="0">
                <a:solidFill>
                  <a:schemeClr val="bg1"/>
                </a:solidFill>
              </a:rPr>
              <a:t>Les 4 câbles du </a:t>
            </a:r>
            <a:r>
              <a:rPr lang="fr-FR" sz="1600" dirty="0" err="1">
                <a:solidFill>
                  <a:schemeClr val="bg1"/>
                </a:solidFill>
              </a:rPr>
              <a:t>Jamb</a:t>
            </a:r>
            <a:r>
              <a:rPr lang="fr-FR" sz="1600" dirty="0">
                <a:solidFill>
                  <a:schemeClr val="bg1"/>
                </a:solidFill>
              </a:rPr>
              <a:t> se connectent à une chaîne</a:t>
            </a:r>
            <a:endParaRPr lang="en-US" sz="1600" dirty="0">
              <a:solidFill>
                <a:schemeClr val="bg1"/>
              </a:solidFill>
            </a:endParaRPr>
          </a:p>
        </p:txBody>
      </p:sp>
      <p:pic>
        <p:nvPicPr>
          <p:cNvPr id="2" name="Picture 1">
            <a:extLst>
              <a:ext uri="{FF2B5EF4-FFF2-40B4-BE49-F238E27FC236}">
                <a16:creationId xmlns:a16="http://schemas.microsoft.com/office/drawing/2014/main" id="{F32214F5-30BF-EF15-96B2-19E0B91C2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602" y="5676394"/>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1FE6C4C-9DDA-4D45-A832-C9ECD6BB06C7}"/>
              </a:ext>
            </a:extLst>
          </p:cNvPr>
          <p:cNvPicPr>
            <a:picLocks noChangeAspect="1"/>
          </p:cNvPicPr>
          <p:nvPr/>
        </p:nvPicPr>
        <p:blipFill>
          <a:blip r:embed="rId3"/>
          <a:stretch>
            <a:fillRect/>
          </a:stretch>
        </p:blipFill>
        <p:spPr>
          <a:xfrm>
            <a:off x="2535022" y="1148017"/>
            <a:ext cx="2664255" cy="5551692"/>
          </a:xfrm>
          <a:prstGeom prst="rect">
            <a:avLst/>
          </a:prstGeom>
        </p:spPr>
      </p:pic>
      <p:pic>
        <p:nvPicPr>
          <p:cNvPr id="13" name="Picture 12">
            <a:extLst>
              <a:ext uri="{FF2B5EF4-FFF2-40B4-BE49-F238E27FC236}">
                <a16:creationId xmlns:a16="http://schemas.microsoft.com/office/drawing/2014/main" id="{73762BAF-0A49-4621-3D88-FFB5723EF7E7}"/>
              </a:ext>
            </a:extLst>
          </p:cNvPr>
          <p:cNvPicPr>
            <a:picLocks noChangeAspect="1"/>
          </p:cNvPicPr>
          <p:nvPr/>
        </p:nvPicPr>
        <p:blipFill>
          <a:blip r:embed="rId4"/>
          <a:stretch>
            <a:fillRect/>
          </a:stretch>
        </p:blipFill>
        <p:spPr>
          <a:xfrm>
            <a:off x="3336294" y="451460"/>
            <a:ext cx="383357" cy="1035878"/>
          </a:xfrm>
          <a:prstGeom prst="rect">
            <a:avLst/>
          </a:prstGeom>
        </p:spPr>
      </p:pic>
      <p:pic>
        <p:nvPicPr>
          <p:cNvPr id="17" name="Picture 16">
            <a:extLst>
              <a:ext uri="{FF2B5EF4-FFF2-40B4-BE49-F238E27FC236}">
                <a16:creationId xmlns:a16="http://schemas.microsoft.com/office/drawing/2014/main" id="{0404136A-1FBB-89CB-CDED-0CCE4647494A}"/>
              </a:ext>
            </a:extLst>
          </p:cNvPr>
          <p:cNvPicPr>
            <a:picLocks noChangeAspect="1"/>
          </p:cNvPicPr>
          <p:nvPr/>
        </p:nvPicPr>
        <p:blipFill>
          <a:blip r:embed="rId3"/>
          <a:stretch>
            <a:fillRect/>
          </a:stretch>
        </p:blipFill>
        <p:spPr>
          <a:xfrm flipH="1">
            <a:off x="6234881" y="1148017"/>
            <a:ext cx="2664255" cy="5551692"/>
          </a:xfrm>
          <a:prstGeom prst="rect">
            <a:avLst/>
          </a:prstGeom>
        </p:spPr>
      </p:pic>
      <p:pic>
        <p:nvPicPr>
          <p:cNvPr id="18" name="Picture 17">
            <a:extLst>
              <a:ext uri="{FF2B5EF4-FFF2-40B4-BE49-F238E27FC236}">
                <a16:creationId xmlns:a16="http://schemas.microsoft.com/office/drawing/2014/main" id="{E8939176-63BF-91BA-9A91-8894B948736F}"/>
              </a:ext>
            </a:extLst>
          </p:cNvPr>
          <p:cNvPicPr>
            <a:picLocks noChangeAspect="1"/>
          </p:cNvPicPr>
          <p:nvPr/>
        </p:nvPicPr>
        <p:blipFill>
          <a:blip r:embed="rId4"/>
          <a:stretch>
            <a:fillRect/>
          </a:stretch>
        </p:blipFill>
        <p:spPr>
          <a:xfrm flipH="1">
            <a:off x="7716328" y="451460"/>
            <a:ext cx="383357" cy="1035878"/>
          </a:xfrm>
          <a:prstGeom prst="rect">
            <a:avLst/>
          </a:prstGeom>
        </p:spPr>
      </p:pic>
      <p:sp>
        <p:nvSpPr>
          <p:cNvPr id="23" name="Double Wave 22">
            <a:extLst>
              <a:ext uri="{FF2B5EF4-FFF2-40B4-BE49-F238E27FC236}">
                <a16:creationId xmlns:a16="http://schemas.microsoft.com/office/drawing/2014/main" id="{462CB75B-8D17-925D-67B4-29099AFBC4E4}"/>
              </a:ext>
            </a:extLst>
          </p:cNvPr>
          <p:cNvSpPr/>
          <p:nvPr/>
        </p:nvSpPr>
        <p:spPr>
          <a:xfrm>
            <a:off x="212849" y="2224552"/>
            <a:ext cx="3182385" cy="1823459"/>
          </a:xfrm>
          <a:prstGeom prst="doubleWave">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rPr>
              <a:t>Avec les 4 câbles connectés à la même chaîne, comme le mou est ajusté hors du câble intérieur inférieur avec la pièce complètement rétractée, il tire le mou de tous les câbles.</a:t>
            </a:r>
            <a:endParaRPr lang="en-US" sz="1200" dirty="0">
              <a:solidFill>
                <a:schemeClr val="bg1"/>
              </a:solidFill>
            </a:endParaRPr>
          </a:p>
        </p:txBody>
      </p:sp>
      <p:cxnSp>
        <p:nvCxnSpPr>
          <p:cNvPr id="40" name="Straight Connector 39">
            <a:extLst>
              <a:ext uri="{FF2B5EF4-FFF2-40B4-BE49-F238E27FC236}">
                <a16:creationId xmlns:a16="http://schemas.microsoft.com/office/drawing/2014/main" id="{B3A1FE54-3569-3DBB-FFCE-408EB2485B7A}"/>
              </a:ext>
            </a:extLst>
          </p:cNvPr>
          <p:cNvCxnSpPr>
            <a:cxnSpLocks/>
          </p:cNvCxnSpPr>
          <p:nvPr/>
        </p:nvCxnSpPr>
        <p:spPr>
          <a:xfrm>
            <a:off x="3962400" y="1774479"/>
            <a:ext cx="0" cy="185596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454942DD-0F32-AAFB-6CAE-8C4E1772C788}"/>
              </a:ext>
            </a:extLst>
          </p:cNvPr>
          <p:cNvSpPr/>
          <p:nvPr/>
        </p:nvSpPr>
        <p:spPr>
          <a:xfrm>
            <a:off x="3814664" y="1198943"/>
            <a:ext cx="147735" cy="528257"/>
          </a:xfrm>
          <a:custGeom>
            <a:avLst/>
            <a:gdLst>
              <a:gd name="connsiteX0" fmla="*/ 190500 w 190500"/>
              <a:gd name="connsiteY0" fmla="*/ 535057 h 535057"/>
              <a:gd name="connsiteX1" fmla="*/ 171450 w 190500"/>
              <a:gd name="connsiteY1" fmla="*/ 236607 h 535057"/>
              <a:gd name="connsiteX2" fmla="*/ 120650 w 190500"/>
              <a:gd name="connsiteY2" fmla="*/ 27057 h 535057"/>
              <a:gd name="connsiteX3" fmla="*/ 31750 w 190500"/>
              <a:gd name="connsiteY3" fmla="*/ 14357 h 535057"/>
              <a:gd name="connsiteX4" fmla="*/ 6350 w 190500"/>
              <a:gd name="connsiteY4" fmla="*/ 135007 h 535057"/>
              <a:gd name="connsiteX5" fmla="*/ 6350 w 190500"/>
              <a:gd name="connsiteY5" fmla="*/ 268357 h 535057"/>
              <a:gd name="connsiteX6" fmla="*/ 6350 w 190500"/>
              <a:gd name="connsiteY6" fmla="*/ 268357 h 535057"/>
              <a:gd name="connsiteX7" fmla="*/ 0 w 190500"/>
              <a:gd name="connsiteY7" fmla="*/ 281057 h 53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35057">
                <a:moveTo>
                  <a:pt x="190500" y="535057"/>
                </a:moveTo>
                <a:cubicBezTo>
                  <a:pt x="186796" y="428165"/>
                  <a:pt x="183092" y="321274"/>
                  <a:pt x="171450" y="236607"/>
                </a:cubicBezTo>
                <a:cubicBezTo>
                  <a:pt x="159808" y="151940"/>
                  <a:pt x="143933" y="64099"/>
                  <a:pt x="120650" y="27057"/>
                </a:cubicBezTo>
                <a:cubicBezTo>
                  <a:pt x="97367" y="-9985"/>
                  <a:pt x="50800" y="-3635"/>
                  <a:pt x="31750" y="14357"/>
                </a:cubicBezTo>
                <a:cubicBezTo>
                  <a:pt x="12700" y="32349"/>
                  <a:pt x="10583" y="92674"/>
                  <a:pt x="6350" y="135007"/>
                </a:cubicBezTo>
                <a:cubicBezTo>
                  <a:pt x="2117" y="177340"/>
                  <a:pt x="6350" y="268357"/>
                  <a:pt x="6350" y="268357"/>
                </a:cubicBezTo>
                <a:lnTo>
                  <a:pt x="6350" y="268357"/>
                </a:lnTo>
                <a:lnTo>
                  <a:pt x="0" y="281057"/>
                </a:lnTo>
              </a:path>
            </a:pathLst>
          </a:custGeom>
          <a:noFill/>
          <a:ln w="5715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F742B5F-3254-5151-D242-FEDA7B3D99B6}"/>
              </a:ext>
            </a:extLst>
          </p:cNvPr>
          <p:cNvCxnSpPr>
            <a:cxnSpLocks/>
          </p:cNvCxnSpPr>
          <p:nvPr/>
        </p:nvCxnSpPr>
        <p:spPr>
          <a:xfrm flipH="1">
            <a:off x="3814664" y="1998686"/>
            <a:ext cx="56296" cy="1430314"/>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4919A1-1F1F-5C2A-265A-E5CDC97C3721}"/>
              </a:ext>
            </a:extLst>
          </p:cNvPr>
          <p:cNvCxnSpPr>
            <a:cxnSpLocks/>
          </p:cNvCxnSpPr>
          <p:nvPr/>
        </p:nvCxnSpPr>
        <p:spPr>
          <a:xfrm>
            <a:off x="3814664" y="1516844"/>
            <a:ext cx="0" cy="257635"/>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D5910B-C718-A43C-3F00-23EBD9DFE38A}"/>
              </a:ext>
            </a:extLst>
          </p:cNvPr>
          <p:cNvCxnSpPr>
            <a:cxnSpLocks/>
          </p:cNvCxnSpPr>
          <p:nvPr/>
        </p:nvCxnSpPr>
        <p:spPr>
          <a:xfrm>
            <a:off x="3747194" y="3630440"/>
            <a:ext cx="0" cy="563390"/>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700499D-91E0-DEBE-FB1F-484376936CAF}"/>
              </a:ext>
            </a:extLst>
          </p:cNvPr>
          <p:cNvCxnSpPr>
            <a:cxnSpLocks/>
          </p:cNvCxnSpPr>
          <p:nvPr/>
        </p:nvCxnSpPr>
        <p:spPr>
          <a:xfrm>
            <a:off x="3962400" y="3914661"/>
            <a:ext cx="0" cy="290340"/>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1F94DC-E73B-2C2B-3950-8337849FDBF8}"/>
              </a:ext>
            </a:extLst>
          </p:cNvPr>
          <p:cNvCxnSpPr>
            <a:cxnSpLocks/>
          </p:cNvCxnSpPr>
          <p:nvPr/>
        </p:nvCxnSpPr>
        <p:spPr>
          <a:xfrm>
            <a:off x="7435850" y="1774479"/>
            <a:ext cx="0" cy="192122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E7886EB-B93B-093E-0EB6-EBAC94AD6FE6}"/>
              </a:ext>
            </a:extLst>
          </p:cNvPr>
          <p:cNvCxnSpPr>
            <a:cxnSpLocks/>
          </p:cNvCxnSpPr>
          <p:nvPr/>
        </p:nvCxnSpPr>
        <p:spPr>
          <a:xfrm>
            <a:off x="7588250" y="1926879"/>
            <a:ext cx="0" cy="150212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26C2954-E420-5E46-44C7-7AC6F707930A}"/>
              </a:ext>
            </a:extLst>
          </p:cNvPr>
          <p:cNvCxnSpPr>
            <a:cxnSpLocks/>
          </p:cNvCxnSpPr>
          <p:nvPr/>
        </p:nvCxnSpPr>
        <p:spPr>
          <a:xfrm>
            <a:off x="7600950" y="3630440"/>
            <a:ext cx="57150" cy="57456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0BA0BE-0EDE-D356-FA46-F336A483219B}"/>
              </a:ext>
            </a:extLst>
          </p:cNvPr>
          <p:cNvCxnSpPr>
            <a:cxnSpLocks/>
          </p:cNvCxnSpPr>
          <p:nvPr/>
        </p:nvCxnSpPr>
        <p:spPr>
          <a:xfrm>
            <a:off x="7435850" y="3854450"/>
            <a:ext cx="0" cy="35055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56C38D5-D09E-6C73-B105-E3D925C9BBE1}"/>
              </a:ext>
            </a:extLst>
          </p:cNvPr>
          <p:cNvCxnSpPr>
            <a:cxnSpLocks/>
          </p:cNvCxnSpPr>
          <p:nvPr/>
        </p:nvCxnSpPr>
        <p:spPr>
          <a:xfrm flipV="1">
            <a:off x="7442200" y="1459671"/>
            <a:ext cx="0" cy="267529"/>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0EB6306-7909-46F1-B01A-25E93DD9EE77}"/>
              </a:ext>
            </a:extLst>
          </p:cNvPr>
          <p:cNvCxnSpPr>
            <a:cxnSpLocks/>
          </p:cNvCxnSpPr>
          <p:nvPr/>
        </p:nvCxnSpPr>
        <p:spPr>
          <a:xfrm>
            <a:off x="7594600" y="1518530"/>
            <a:ext cx="0" cy="255949"/>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1" name="Freeform: Shape 120">
            <a:extLst>
              <a:ext uri="{FF2B5EF4-FFF2-40B4-BE49-F238E27FC236}">
                <a16:creationId xmlns:a16="http://schemas.microsoft.com/office/drawing/2014/main" id="{159A47F0-3BBC-7446-4632-88E6EDFC24E8}"/>
              </a:ext>
            </a:extLst>
          </p:cNvPr>
          <p:cNvSpPr/>
          <p:nvPr/>
        </p:nvSpPr>
        <p:spPr>
          <a:xfrm>
            <a:off x="7428950" y="1198943"/>
            <a:ext cx="180907" cy="317901"/>
          </a:xfrm>
          <a:custGeom>
            <a:avLst/>
            <a:gdLst>
              <a:gd name="connsiteX0" fmla="*/ 165650 w 180907"/>
              <a:gd name="connsiteY0" fmla="*/ 255207 h 317901"/>
              <a:gd name="connsiteX1" fmla="*/ 178350 w 180907"/>
              <a:gd name="connsiteY1" fmla="*/ 102807 h 317901"/>
              <a:gd name="connsiteX2" fmla="*/ 121200 w 180907"/>
              <a:gd name="connsiteY2" fmla="*/ 1207 h 317901"/>
              <a:gd name="connsiteX3" fmla="*/ 51350 w 180907"/>
              <a:gd name="connsiteY3" fmla="*/ 52007 h 317901"/>
              <a:gd name="connsiteX4" fmla="*/ 38650 w 180907"/>
              <a:gd name="connsiteY4" fmla="*/ 128207 h 317901"/>
              <a:gd name="connsiteX5" fmla="*/ 550 w 180907"/>
              <a:gd name="connsiteY5" fmla="*/ 306007 h 317901"/>
              <a:gd name="connsiteX6" fmla="*/ 19600 w 180907"/>
              <a:gd name="connsiteY6" fmla="*/ 286957 h 31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07" h="317901">
                <a:moveTo>
                  <a:pt x="165650" y="255207"/>
                </a:moveTo>
                <a:cubicBezTo>
                  <a:pt x="175704" y="200173"/>
                  <a:pt x="185758" y="145140"/>
                  <a:pt x="178350" y="102807"/>
                </a:cubicBezTo>
                <a:cubicBezTo>
                  <a:pt x="170942" y="60474"/>
                  <a:pt x="142367" y="9674"/>
                  <a:pt x="121200" y="1207"/>
                </a:cubicBezTo>
                <a:cubicBezTo>
                  <a:pt x="100033" y="-7260"/>
                  <a:pt x="65108" y="30840"/>
                  <a:pt x="51350" y="52007"/>
                </a:cubicBezTo>
                <a:cubicBezTo>
                  <a:pt x="37592" y="73174"/>
                  <a:pt x="47117" y="85874"/>
                  <a:pt x="38650" y="128207"/>
                </a:cubicBezTo>
                <a:cubicBezTo>
                  <a:pt x="30183" y="170540"/>
                  <a:pt x="3725" y="279549"/>
                  <a:pt x="550" y="306007"/>
                </a:cubicBezTo>
                <a:cubicBezTo>
                  <a:pt x="-2625" y="332465"/>
                  <a:pt x="8487" y="309711"/>
                  <a:pt x="19600" y="286957"/>
                </a:cubicBezTo>
              </a:path>
            </a:pathLst>
          </a:custGeom>
          <a:noFill/>
          <a:ln w="5715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8654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38554"/>
          </a:xfrm>
          <a:prstGeom prst="rect">
            <a:avLst/>
          </a:prstGeom>
          <a:solidFill>
            <a:schemeClr val="accent1">
              <a:lumMod val="50000"/>
            </a:schemeClr>
          </a:solidFill>
        </p:spPr>
        <p:txBody>
          <a:bodyPr wrap="square" rtlCol="0">
            <a:spAutoFit/>
          </a:bodyPr>
          <a:lstStyle/>
          <a:p>
            <a:pPr algn="ctr"/>
            <a:r>
              <a:rPr lang="fr-FR" sz="1600" dirty="0">
                <a:solidFill>
                  <a:schemeClr val="bg1"/>
                </a:solidFill>
              </a:rPr>
              <a:t>Avant de tendre les câbles</a:t>
            </a:r>
            <a:endParaRPr lang="en-US" sz="1600" dirty="0">
              <a:solidFill>
                <a:schemeClr val="bg1"/>
              </a:solidFill>
            </a:endParaRPr>
          </a:p>
        </p:txBody>
      </p:sp>
      <p:pic>
        <p:nvPicPr>
          <p:cNvPr id="1026" name="Picture 2">
            <a:extLst>
              <a:ext uri="{FF2B5EF4-FFF2-40B4-BE49-F238E27FC236}">
                <a16:creationId xmlns:a16="http://schemas.microsoft.com/office/drawing/2014/main" id="{6AD5C04C-96BF-2D34-EAF3-6FC285D14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085" y="1031770"/>
            <a:ext cx="2838450" cy="40973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8772B1F1-21EE-6215-A986-1E8C19C74B0F}"/>
              </a:ext>
            </a:extLst>
          </p:cNvPr>
          <p:cNvSpPr txBox="1"/>
          <p:nvPr/>
        </p:nvSpPr>
        <p:spPr>
          <a:xfrm>
            <a:off x="3836280" y="1132907"/>
            <a:ext cx="716437" cy="400110"/>
          </a:xfrm>
          <a:prstGeom prst="rect">
            <a:avLst/>
          </a:prstGeom>
          <a:noFill/>
        </p:spPr>
        <p:txBody>
          <a:bodyPr wrap="square" rtlCol="0">
            <a:spAutoFit/>
          </a:bodyPr>
          <a:lstStyle/>
          <a:p>
            <a:r>
              <a:rPr lang="en-US" sz="1000"/>
              <a:t>EXTERIOR T-MOLD</a:t>
            </a:r>
          </a:p>
        </p:txBody>
      </p:sp>
      <p:sp>
        <p:nvSpPr>
          <p:cNvPr id="6" name="TextBox 5">
            <a:extLst>
              <a:ext uri="{FF2B5EF4-FFF2-40B4-BE49-F238E27FC236}">
                <a16:creationId xmlns:a16="http://schemas.microsoft.com/office/drawing/2014/main" id="{C3EC48C4-A190-B46C-F4BF-EFAAF0B7410B}"/>
              </a:ext>
            </a:extLst>
          </p:cNvPr>
          <p:cNvSpPr txBox="1"/>
          <p:nvPr/>
        </p:nvSpPr>
        <p:spPr>
          <a:xfrm>
            <a:off x="2390250" y="1132907"/>
            <a:ext cx="716437" cy="400110"/>
          </a:xfrm>
          <a:prstGeom prst="rect">
            <a:avLst/>
          </a:prstGeom>
          <a:noFill/>
        </p:spPr>
        <p:txBody>
          <a:bodyPr wrap="square" rtlCol="0">
            <a:spAutoFit/>
          </a:bodyPr>
          <a:lstStyle/>
          <a:p>
            <a:r>
              <a:rPr lang="en-US" sz="1000"/>
              <a:t>INTERIOR FASCIA</a:t>
            </a:r>
          </a:p>
        </p:txBody>
      </p:sp>
      <p:sp>
        <p:nvSpPr>
          <p:cNvPr id="7" name="Rectangle 6">
            <a:extLst>
              <a:ext uri="{FF2B5EF4-FFF2-40B4-BE49-F238E27FC236}">
                <a16:creationId xmlns:a16="http://schemas.microsoft.com/office/drawing/2014/main" id="{2E00CFF3-3D66-1528-1AC5-8E1AEA997112}"/>
              </a:ext>
            </a:extLst>
          </p:cNvPr>
          <p:cNvSpPr/>
          <p:nvPr/>
        </p:nvSpPr>
        <p:spPr>
          <a:xfrm>
            <a:off x="1990335" y="5040236"/>
            <a:ext cx="2838450" cy="998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111111"/>
                </a:solidFill>
                <a:latin typeface="Open Sans" panose="020B0606030504020204" pitchFamily="34" charset="0"/>
              </a:rPr>
              <a:t>Les supports intérieurs et extérieurs à l’écart se trouvent-ils à moins de 1/8 »-1/4 » du moule en T extérieur et du carénage intérieur ?</a:t>
            </a:r>
            <a:endParaRPr lang="en-US" sz="1100" dirty="0"/>
          </a:p>
        </p:txBody>
      </p:sp>
      <p:sp>
        <p:nvSpPr>
          <p:cNvPr id="8" name="Arrow: Up 7">
            <a:extLst>
              <a:ext uri="{FF2B5EF4-FFF2-40B4-BE49-F238E27FC236}">
                <a16:creationId xmlns:a16="http://schemas.microsoft.com/office/drawing/2014/main" id="{721478ED-92DC-BB8E-1D56-0DAF54668AB7}"/>
              </a:ext>
            </a:extLst>
          </p:cNvPr>
          <p:cNvSpPr/>
          <p:nvPr/>
        </p:nvSpPr>
        <p:spPr>
          <a:xfrm>
            <a:off x="3998384" y="4606996"/>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E75C9770-AA7C-8CA3-389B-1E9DBEB43ABE}"/>
              </a:ext>
            </a:extLst>
          </p:cNvPr>
          <p:cNvSpPr/>
          <p:nvPr/>
        </p:nvSpPr>
        <p:spPr>
          <a:xfrm>
            <a:off x="2632973" y="4636913"/>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8C8255-B15C-BC35-B0F6-7592618470AF}"/>
              </a:ext>
            </a:extLst>
          </p:cNvPr>
          <p:cNvSpPr/>
          <p:nvPr/>
        </p:nvSpPr>
        <p:spPr>
          <a:xfrm>
            <a:off x="2985922" y="4679023"/>
            <a:ext cx="1012461" cy="4353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4B7EBF7D-272B-4F27-371B-EEE8E984C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530" y="1014864"/>
            <a:ext cx="2908788" cy="40973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a:extLst>
              <a:ext uri="{FF2B5EF4-FFF2-40B4-BE49-F238E27FC236}">
                <a16:creationId xmlns:a16="http://schemas.microsoft.com/office/drawing/2014/main" id="{8D4EC128-72C2-A4F1-E5EA-73CEF3F9B6A8}"/>
              </a:ext>
            </a:extLst>
          </p:cNvPr>
          <p:cNvSpPr txBox="1"/>
          <p:nvPr/>
        </p:nvSpPr>
        <p:spPr>
          <a:xfrm>
            <a:off x="6685063" y="1116001"/>
            <a:ext cx="716437" cy="400110"/>
          </a:xfrm>
          <a:prstGeom prst="rect">
            <a:avLst/>
          </a:prstGeom>
          <a:noFill/>
        </p:spPr>
        <p:txBody>
          <a:bodyPr wrap="square" rtlCol="0">
            <a:spAutoFit/>
          </a:bodyPr>
          <a:lstStyle/>
          <a:p>
            <a:r>
              <a:rPr lang="en-US" sz="1000"/>
              <a:t>EXTERIOR T-MOLD</a:t>
            </a:r>
          </a:p>
        </p:txBody>
      </p:sp>
      <p:sp>
        <p:nvSpPr>
          <p:cNvPr id="13" name="TextBox 12">
            <a:extLst>
              <a:ext uri="{FF2B5EF4-FFF2-40B4-BE49-F238E27FC236}">
                <a16:creationId xmlns:a16="http://schemas.microsoft.com/office/drawing/2014/main" id="{38CA47EF-9BCA-2860-4F62-807CE7A336BA}"/>
              </a:ext>
            </a:extLst>
          </p:cNvPr>
          <p:cNvSpPr txBox="1"/>
          <p:nvPr/>
        </p:nvSpPr>
        <p:spPr>
          <a:xfrm>
            <a:off x="5239033" y="1116001"/>
            <a:ext cx="716437" cy="400110"/>
          </a:xfrm>
          <a:prstGeom prst="rect">
            <a:avLst/>
          </a:prstGeom>
          <a:noFill/>
        </p:spPr>
        <p:txBody>
          <a:bodyPr wrap="square" rtlCol="0">
            <a:spAutoFit/>
          </a:bodyPr>
          <a:lstStyle/>
          <a:p>
            <a:r>
              <a:rPr lang="en-US" sz="1000"/>
              <a:t>INTERIOR FASCIA</a:t>
            </a:r>
          </a:p>
        </p:txBody>
      </p:sp>
      <p:sp>
        <p:nvSpPr>
          <p:cNvPr id="14" name="Rectangle 13">
            <a:extLst>
              <a:ext uri="{FF2B5EF4-FFF2-40B4-BE49-F238E27FC236}">
                <a16:creationId xmlns:a16="http://schemas.microsoft.com/office/drawing/2014/main" id="{AA5AD360-FDA7-0A17-3AFA-3E4BCDA79D68}"/>
              </a:ext>
            </a:extLst>
          </p:cNvPr>
          <p:cNvSpPr/>
          <p:nvPr/>
        </p:nvSpPr>
        <p:spPr>
          <a:xfrm>
            <a:off x="4826013" y="5099808"/>
            <a:ext cx="2908668" cy="842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111111"/>
                </a:solidFill>
                <a:latin typeface="Open Sans" panose="020B0606030504020204" pitchFamily="34" charset="0"/>
              </a:rPr>
              <a:t>Les supports d’espace de sécurité intérieurs et extérieurs sont-ils installés pour permettre aux câbles d’être à niveau avec le trou dans le montant lorsque la pièce est étendue et rétractée 6" ?</a:t>
            </a:r>
            <a:endParaRPr lang="en-US" sz="1100" dirty="0"/>
          </a:p>
        </p:txBody>
      </p:sp>
      <p:sp>
        <p:nvSpPr>
          <p:cNvPr id="16" name="Arrow: Up 15">
            <a:extLst>
              <a:ext uri="{FF2B5EF4-FFF2-40B4-BE49-F238E27FC236}">
                <a16:creationId xmlns:a16="http://schemas.microsoft.com/office/drawing/2014/main" id="{6D97FFC1-5CDA-1145-2DE3-4931C50D4582}"/>
              </a:ext>
            </a:extLst>
          </p:cNvPr>
          <p:cNvSpPr/>
          <p:nvPr/>
        </p:nvSpPr>
        <p:spPr>
          <a:xfrm rot="5400000">
            <a:off x="5078193" y="3877592"/>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10C1E4-6C71-A3C8-B05E-93C7218D4DC6}"/>
              </a:ext>
            </a:extLst>
          </p:cNvPr>
          <p:cNvSpPr/>
          <p:nvPr/>
        </p:nvSpPr>
        <p:spPr>
          <a:xfrm>
            <a:off x="5834705" y="4662117"/>
            <a:ext cx="1012461" cy="4353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BA1487A3-6B8F-E2E1-983E-0C4A0588F732}"/>
              </a:ext>
            </a:extLst>
          </p:cNvPr>
          <p:cNvSpPr/>
          <p:nvPr/>
        </p:nvSpPr>
        <p:spPr>
          <a:xfrm rot="16200000">
            <a:off x="7186428" y="3877592"/>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7BA6A96A-5A75-60BD-CD62-C5A6DF5F5EB9}"/>
              </a:ext>
            </a:extLst>
          </p:cNvPr>
          <p:cNvSpPr/>
          <p:nvPr/>
        </p:nvSpPr>
        <p:spPr>
          <a:xfrm rot="16200000">
            <a:off x="7195096" y="1620249"/>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F079B3B1-9F3C-9B81-BADC-17A9F0DD8E86}"/>
              </a:ext>
            </a:extLst>
          </p:cNvPr>
          <p:cNvSpPr/>
          <p:nvPr/>
        </p:nvSpPr>
        <p:spPr>
          <a:xfrm rot="5400000">
            <a:off x="5087068" y="1609264"/>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6182C44-30EB-98D6-EA48-42415D15A9CC}"/>
              </a:ext>
            </a:extLst>
          </p:cNvPr>
          <p:cNvSpPr txBox="1"/>
          <p:nvPr/>
        </p:nvSpPr>
        <p:spPr>
          <a:xfrm>
            <a:off x="4907900" y="2704860"/>
            <a:ext cx="716437" cy="707886"/>
          </a:xfrm>
          <a:prstGeom prst="rect">
            <a:avLst/>
          </a:prstGeom>
          <a:noFill/>
        </p:spPr>
        <p:txBody>
          <a:bodyPr wrap="square" rtlCol="0">
            <a:spAutoFit/>
          </a:bodyPr>
          <a:lstStyle/>
          <a:p>
            <a:r>
              <a:rPr lang="en-US" sz="800"/>
              <a:t>RETRACT 6” TO CHECK INTERIOR  BRACKET PLACEMENT</a:t>
            </a:r>
          </a:p>
        </p:txBody>
      </p:sp>
      <p:sp>
        <p:nvSpPr>
          <p:cNvPr id="25" name="TextBox 24">
            <a:extLst>
              <a:ext uri="{FF2B5EF4-FFF2-40B4-BE49-F238E27FC236}">
                <a16:creationId xmlns:a16="http://schemas.microsoft.com/office/drawing/2014/main" id="{4D82B715-CA15-01AC-B8D2-D2B0A0A8DEFE}"/>
              </a:ext>
            </a:extLst>
          </p:cNvPr>
          <p:cNvSpPr txBox="1"/>
          <p:nvPr/>
        </p:nvSpPr>
        <p:spPr>
          <a:xfrm>
            <a:off x="6924749" y="2708711"/>
            <a:ext cx="785569" cy="707886"/>
          </a:xfrm>
          <a:prstGeom prst="rect">
            <a:avLst/>
          </a:prstGeom>
          <a:noFill/>
        </p:spPr>
        <p:txBody>
          <a:bodyPr wrap="square">
            <a:spAutoFit/>
          </a:bodyPr>
          <a:lstStyle/>
          <a:p>
            <a:r>
              <a:rPr lang="en-US" sz="800"/>
              <a:t>EXTEND 6” TO CHECK EXTERIOR  BRACKET PLACEMENT</a:t>
            </a:r>
          </a:p>
        </p:txBody>
      </p:sp>
      <p:sp>
        <p:nvSpPr>
          <p:cNvPr id="34" name="Rectangle 33">
            <a:extLst>
              <a:ext uri="{FF2B5EF4-FFF2-40B4-BE49-F238E27FC236}">
                <a16:creationId xmlns:a16="http://schemas.microsoft.com/office/drawing/2014/main" id="{56E964A7-9219-3A53-EF02-0D80DA1F14E6}"/>
              </a:ext>
            </a:extLst>
          </p:cNvPr>
          <p:cNvSpPr/>
          <p:nvPr/>
        </p:nvSpPr>
        <p:spPr>
          <a:xfrm>
            <a:off x="7656026" y="1031769"/>
            <a:ext cx="3633782" cy="48933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164926C-4C94-071A-A7E6-AD125A593C48}"/>
              </a:ext>
            </a:extLst>
          </p:cNvPr>
          <p:cNvSpPr/>
          <p:nvPr/>
        </p:nvSpPr>
        <p:spPr>
          <a:xfrm>
            <a:off x="2599433" y="1491564"/>
            <a:ext cx="127132" cy="2940576"/>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187F635-20CB-10DE-B8EC-67E98FE721B6}"/>
              </a:ext>
            </a:extLst>
          </p:cNvPr>
          <p:cNvSpPr/>
          <p:nvPr/>
        </p:nvSpPr>
        <p:spPr>
          <a:xfrm>
            <a:off x="5467925" y="1466626"/>
            <a:ext cx="127132" cy="2940576"/>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E5FCE82-DD1F-5F4F-8C5A-6C46819BF4BB}"/>
              </a:ext>
            </a:extLst>
          </p:cNvPr>
          <p:cNvPicPr>
            <a:picLocks noChangeAspect="1"/>
          </p:cNvPicPr>
          <p:nvPr/>
        </p:nvPicPr>
        <p:blipFill>
          <a:blip r:embed="rId3"/>
          <a:stretch>
            <a:fillRect/>
          </a:stretch>
        </p:blipFill>
        <p:spPr>
          <a:xfrm>
            <a:off x="7822588" y="1329441"/>
            <a:ext cx="1866286" cy="2946031"/>
          </a:xfrm>
          <a:prstGeom prst="rect">
            <a:avLst/>
          </a:prstGeom>
        </p:spPr>
      </p:pic>
      <p:sp>
        <p:nvSpPr>
          <p:cNvPr id="32" name="Rectangle 31">
            <a:extLst>
              <a:ext uri="{FF2B5EF4-FFF2-40B4-BE49-F238E27FC236}">
                <a16:creationId xmlns:a16="http://schemas.microsoft.com/office/drawing/2014/main" id="{935F309B-C887-494A-E921-1D686E79D964}"/>
              </a:ext>
            </a:extLst>
          </p:cNvPr>
          <p:cNvSpPr/>
          <p:nvPr/>
        </p:nvSpPr>
        <p:spPr>
          <a:xfrm>
            <a:off x="7749766" y="4275472"/>
            <a:ext cx="1939108" cy="16769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solidFill>
                  <a:srgbClr val="111111"/>
                </a:solidFill>
                <a:latin typeface="Open Sans" panose="020B0606030504020204" pitchFamily="34" charset="0"/>
              </a:rPr>
              <a:t>L’extrémité intérieure du câble aux supports d’arrêt a-t-elle une rondelle, un écrou d’attelage et un écrou de bâcle de 1/4 po à l’extrémité de chaque tige filetée ?</a:t>
            </a:r>
            <a:endParaRPr lang="en-US" sz="1100" b="0" i="0" dirty="0">
              <a:solidFill>
                <a:srgbClr val="111111"/>
              </a:solidFill>
              <a:effectLst/>
              <a:latin typeface="Open Sans" panose="020B0606030504020204" pitchFamily="34" charset="0"/>
            </a:endParaRPr>
          </a:p>
        </p:txBody>
      </p:sp>
      <p:sp>
        <p:nvSpPr>
          <p:cNvPr id="33" name="Rectangle 32">
            <a:extLst>
              <a:ext uri="{FF2B5EF4-FFF2-40B4-BE49-F238E27FC236}">
                <a16:creationId xmlns:a16="http://schemas.microsoft.com/office/drawing/2014/main" id="{66F8350A-56A1-A016-7D1C-1EDCBA09B2A7}"/>
              </a:ext>
            </a:extLst>
          </p:cNvPr>
          <p:cNvSpPr/>
          <p:nvPr/>
        </p:nvSpPr>
        <p:spPr>
          <a:xfrm>
            <a:off x="968024" y="1014864"/>
            <a:ext cx="1159520" cy="49547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1C3AA9-E4A3-512E-8DA8-186B67BF3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24" y="5456737"/>
            <a:ext cx="1007547" cy="468509"/>
          </a:xfrm>
          <a:prstGeom prst="rect">
            <a:avLst/>
          </a:prstGeom>
        </p:spPr>
      </p:pic>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8874" y="5646592"/>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0C3B5F97-DAA1-415C-8648-08046BDEE43E}"/>
              </a:ext>
            </a:extLst>
          </p:cNvPr>
          <p:cNvSpPr/>
          <p:nvPr/>
        </p:nvSpPr>
        <p:spPr>
          <a:xfrm>
            <a:off x="2090875" y="1031769"/>
            <a:ext cx="2669201" cy="49377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7CDD951-7C09-65D6-B1B0-D18754C3C11E}"/>
              </a:ext>
            </a:extLst>
          </p:cNvPr>
          <p:cNvSpPr/>
          <p:nvPr/>
        </p:nvSpPr>
        <p:spPr>
          <a:xfrm>
            <a:off x="4815220" y="1031769"/>
            <a:ext cx="2868887" cy="49377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6234BCF-417E-F895-AF95-196037759878}"/>
              </a:ext>
            </a:extLst>
          </p:cNvPr>
          <p:cNvSpPr/>
          <p:nvPr/>
        </p:nvSpPr>
        <p:spPr>
          <a:xfrm>
            <a:off x="7743193" y="1031769"/>
            <a:ext cx="1971892" cy="493776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AA1D0B8-E960-FF01-4A50-66E38F6D018D}"/>
              </a:ext>
            </a:extLst>
          </p:cNvPr>
          <p:cNvSpPr/>
          <p:nvPr/>
        </p:nvSpPr>
        <p:spPr>
          <a:xfrm>
            <a:off x="9801750" y="1031769"/>
            <a:ext cx="1544670" cy="44084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solidFill>
                  <a:srgbClr val="111111"/>
                </a:solidFill>
                <a:latin typeface="Open Sans" panose="020B0606030504020204" pitchFamily="34" charset="0"/>
              </a:rPr>
              <a:t>Lors de l’exploitation de la pièce, les parois d’extrémité de la glissière fléchissent-elles ?
Lors de l’exploitation de la pièce, les supports intérieurs se détachent-ils des supports éloignés du mur ?</a:t>
            </a:r>
            <a:endParaRPr lang="en-US" sz="1200" dirty="0"/>
          </a:p>
        </p:txBody>
      </p:sp>
    </p:spTree>
    <p:extLst>
      <p:ext uri="{BB962C8B-B14F-4D97-AF65-F5344CB8AC3E}">
        <p14:creationId xmlns:p14="http://schemas.microsoft.com/office/powerpoint/2010/main" val="394447396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6F8350A-56A1-A016-7D1C-1EDCBA09B2A7}"/>
              </a:ext>
            </a:extLst>
          </p:cNvPr>
          <p:cNvSpPr/>
          <p:nvPr/>
        </p:nvSpPr>
        <p:spPr>
          <a:xfrm>
            <a:off x="802046" y="885401"/>
            <a:ext cx="10502717" cy="5111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38554"/>
          </a:xfrm>
          <a:prstGeom prst="rect">
            <a:avLst/>
          </a:prstGeom>
          <a:solidFill>
            <a:schemeClr val="accent1">
              <a:lumMod val="50000"/>
            </a:schemeClr>
          </a:solidFill>
        </p:spPr>
        <p:txBody>
          <a:bodyPr wrap="square" rtlCol="0">
            <a:spAutoFit/>
          </a:bodyPr>
          <a:lstStyle/>
          <a:p>
            <a:pPr algn="ctr"/>
            <a:r>
              <a:rPr lang="en-US" sz="1600" dirty="0">
                <a:solidFill>
                  <a:schemeClr val="bg1"/>
                </a:solidFill>
              </a:rPr>
              <a:t>PROCESSUS DE TENSION</a:t>
            </a:r>
          </a:p>
        </p:txBody>
      </p:sp>
      <p:pic>
        <p:nvPicPr>
          <p:cNvPr id="4" name="Picture 3">
            <a:extLst>
              <a:ext uri="{FF2B5EF4-FFF2-40B4-BE49-F238E27FC236}">
                <a16:creationId xmlns:a16="http://schemas.microsoft.com/office/drawing/2014/main" id="{F599541D-8643-C277-9D61-7851388E45E9}"/>
              </a:ext>
            </a:extLst>
          </p:cNvPr>
          <p:cNvPicPr>
            <a:picLocks noChangeAspect="1"/>
          </p:cNvPicPr>
          <p:nvPr/>
        </p:nvPicPr>
        <p:blipFill>
          <a:blip r:embed="rId3"/>
          <a:stretch>
            <a:fillRect/>
          </a:stretch>
        </p:blipFill>
        <p:spPr>
          <a:xfrm>
            <a:off x="2078753" y="1278961"/>
            <a:ext cx="1503483" cy="1708764"/>
          </a:xfrm>
          <a:prstGeom prst="rect">
            <a:avLst/>
          </a:prstGeom>
        </p:spPr>
      </p:pic>
      <p:pic>
        <p:nvPicPr>
          <p:cNvPr id="6" name="Picture 5">
            <a:extLst>
              <a:ext uri="{FF2B5EF4-FFF2-40B4-BE49-F238E27FC236}">
                <a16:creationId xmlns:a16="http://schemas.microsoft.com/office/drawing/2014/main" id="{57219633-C25B-1687-65B8-921D9BFE9760}"/>
              </a:ext>
            </a:extLst>
          </p:cNvPr>
          <p:cNvPicPr>
            <a:picLocks noChangeAspect="1"/>
          </p:cNvPicPr>
          <p:nvPr/>
        </p:nvPicPr>
        <p:blipFill>
          <a:blip r:embed="rId4"/>
          <a:stretch>
            <a:fillRect/>
          </a:stretch>
        </p:blipFill>
        <p:spPr>
          <a:xfrm>
            <a:off x="5015519" y="1235575"/>
            <a:ext cx="1527339" cy="1708764"/>
          </a:xfrm>
          <a:prstGeom prst="rect">
            <a:avLst/>
          </a:prstGeom>
        </p:spPr>
      </p:pic>
      <p:pic>
        <p:nvPicPr>
          <p:cNvPr id="8" name="Picture 7">
            <a:extLst>
              <a:ext uri="{FF2B5EF4-FFF2-40B4-BE49-F238E27FC236}">
                <a16:creationId xmlns:a16="http://schemas.microsoft.com/office/drawing/2014/main" id="{BEC7FC26-03FE-9BE0-DD3E-305CB761EFA4}"/>
              </a:ext>
            </a:extLst>
          </p:cNvPr>
          <p:cNvPicPr>
            <a:picLocks noChangeAspect="1"/>
          </p:cNvPicPr>
          <p:nvPr/>
        </p:nvPicPr>
        <p:blipFill>
          <a:blip r:embed="rId5"/>
          <a:stretch>
            <a:fillRect/>
          </a:stretch>
        </p:blipFill>
        <p:spPr>
          <a:xfrm>
            <a:off x="7927546" y="1181344"/>
            <a:ext cx="1573682" cy="1672574"/>
          </a:xfrm>
          <a:prstGeom prst="rect">
            <a:avLst/>
          </a:prstGeom>
        </p:spPr>
      </p:pic>
      <p:pic>
        <p:nvPicPr>
          <p:cNvPr id="10" name="Picture 9">
            <a:extLst>
              <a:ext uri="{FF2B5EF4-FFF2-40B4-BE49-F238E27FC236}">
                <a16:creationId xmlns:a16="http://schemas.microsoft.com/office/drawing/2014/main" id="{2ADF90B3-7540-5BA1-5E22-761E7118CAD2}"/>
              </a:ext>
            </a:extLst>
          </p:cNvPr>
          <p:cNvPicPr>
            <a:picLocks noChangeAspect="1"/>
          </p:cNvPicPr>
          <p:nvPr/>
        </p:nvPicPr>
        <p:blipFill>
          <a:blip r:embed="rId6"/>
          <a:stretch>
            <a:fillRect/>
          </a:stretch>
        </p:blipFill>
        <p:spPr>
          <a:xfrm>
            <a:off x="2114088" y="3834931"/>
            <a:ext cx="1411260" cy="1672573"/>
          </a:xfrm>
          <a:prstGeom prst="rect">
            <a:avLst/>
          </a:prstGeom>
        </p:spPr>
      </p:pic>
      <p:pic>
        <p:nvPicPr>
          <p:cNvPr id="14" name="Picture 13">
            <a:extLst>
              <a:ext uri="{FF2B5EF4-FFF2-40B4-BE49-F238E27FC236}">
                <a16:creationId xmlns:a16="http://schemas.microsoft.com/office/drawing/2014/main" id="{FC1F647C-A53F-1AB3-C628-97361C76F439}"/>
              </a:ext>
            </a:extLst>
          </p:cNvPr>
          <p:cNvPicPr>
            <a:picLocks noChangeAspect="1"/>
          </p:cNvPicPr>
          <p:nvPr/>
        </p:nvPicPr>
        <p:blipFill>
          <a:blip r:embed="rId7"/>
          <a:stretch>
            <a:fillRect/>
          </a:stretch>
        </p:blipFill>
        <p:spPr>
          <a:xfrm>
            <a:off x="5056986" y="3938929"/>
            <a:ext cx="1503798" cy="1708765"/>
          </a:xfrm>
          <a:prstGeom prst="rect">
            <a:avLst/>
          </a:prstGeom>
        </p:spPr>
      </p:pic>
      <p:pic>
        <p:nvPicPr>
          <p:cNvPr id="18" name="Picture 17">
            <a:extLst>
              <a:ext uri="{FF2B5EF4-FFF2-40B4-BE49-F238E27FC236}">
                <a16:creationId xmlns:a16="http://schemas.microsoft.com/office/drawing/2014/main" id="{5A318B4B-9170-9E83-DDA0-F723CFFBD823}"/>
              </a:ext>
            </a:extLst>
          </p:cNvPr>
          <p:cNvPicPr>
            <a:picLocks noChangeAspect="1"/>
          </p:cNvPicPr>
          <p:nvPr/>
        </p:nvPicPr>
        <p:blipFill>
          <a:blip r:embed="rId8"/>
          <a:stretch>
            <a:fillRect/>
          </a:stretch>
        </p:blipFill>
        <p:spPr>
          <a:xfrm>
            <a:off x="7927546" y="3834931"/>
            <a:ext cx="1573682" cy="1708764"/>
          </a:xfrm>
          <a:prstGeom prst="rect">
            <a:avLst/>
          </a:prstGeom>
        </p:spPr>
      </p:pic>
      <p:sp>
        <p:nvSpPr>
          <p:cNvPr id="22" name="TextBox 21">
            <a:extLst>
              <a:ext uri="{FF2B5EF4-FFF2-40B4-BE49-F238E27FC236}">
                <a16:creationId xmlns:a16="http://schemas.microsoft.com/office/drawing/2014/main" id="{5B1BAE0F-6A30-4D13-F70F-734315DF2AB9}"/>
              </a:ext>
            </a:extLst>
          </p:cNvPr>
          <p:cNvSpPr txBox="1"/>
          <p:nvPr/>
        </p:nvSpPr>
        <p:spPr>
          <a:xfrm>
            <a:off x="2006365" y="1124942"/>
            <a:ext cx="1665779" cy="261610"/>
          </a:xfrm>
          <a:prstGeom prst="rect">
            <a:avLst/>
          </a:prstGeom>
          <a:solidFill>
            <a:schemeClr val="tx2"/>
          </a:solidFill>
        </p:spPr>
        <p:txBody>
          <a:bodyPr wrap="square" rtlCol="0">
            <a:spAutoFit/>
          </a:bodyPr>
          <a:lstStyle/>
          <a:p>
            <a:r>
              <a:rPr lang="en-US" sz="1100" dirty="0">
                <a:solidFill>
                  <a:schemeClr val="bg1"/>
                </a:solidFill>
              </a:rPr>
              <a:t>RÉTRACTEZ LA PIÈCE</a:t>
            </a:r>
          </a:p>
        </p:txBody>
      </p:sp>
      <p:pic>
        <p:nvPicPr>
          <p:cNvPr id="17" name="Picture 16">
            <a:extLst>
              <a:ext uri="{FF2B5EF4-FFF2-40B4-BE49-F238E27FC236}">
                <a16:creationId xmlns:a16="http://schemas.microsoft.com/office/drawing/2014/main" id="{8358BDFC-CDFB-B697-E472-599FD08552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1403" y="5442847"/>
            <a:ext cx="1994711" cy="53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323B0AF-68E3-422A-BE15-B6BFADD66EEB}"/>
              </a:ext>
            </a:extLst>
          </p:cNvPr>
          <p:cNvSpPr txBox="1"/>
          <p:nvPr/>
        </p:nvSpPr>
        <p:spPr>
          <a:xfrm>
            <a:off x="2006365" y="2639469"/>
            <a:ext cx="1685566" cy="600164"/>
          </a:xfrm>
          <a:prstGeom prst="rect">
            <a:avLst/>
          </a:prstGeom>
          <a:solidFill>
            <a:schemeClr val="tx2"/>
          </a:solidFill>
        </p:spPr>
        <p:txBody>
          <a:bodyPr wrap="square" rtlCol="0">
            <a:noAutofit/>
          </a:bodyPr>
          <a:lstStyle/>
          <a:p>
            <a:r>
              <a:rPr lang="fr-FR" sz="1100" dirty="0">
                <a:solidFill>
                  <a:schemeClr val="bg1"/>
                </a:solidFill>
              </a:rPr>
              <a:t>1. RETIREZ L’ÉCROU DE JAMB SUPÉRIEUR ET DESSERRER L’ÉCROU D’ATTELAGE</a:t>
            </a:r>
            <a:endParaRPr lang="en-US" sz="1100" dirty="0">
              <a:solidFill>
                <a:schemeClr val="bg1"/>
              </a:solidFill>
            </a:endParaRPr>
          </a:p>
        </p:txBody>
      </p:sp>
      <p:sp>
        <p:nvSpPr>
          <p:cNvPr id="24" name="TextBox 23">
            <a:extLst>
              <a:ext uri="{FF2B5EF4-FFF2-40B4-BE49-F238E27FC236}">
                <a16:creationId xmlns:a16="http://schemas.microsoft.com/office/drawing/2014/main" id="{68B2DD4B-C314-944D-62DD-6B400FDD6FD1}"/>
              </a:ext>
            </a:extLst>
          </p:cNvPr>
          <p:cNvSpPr txBox="1"/>
          <p:nvPr/>
        </p:nvSpPr>
        <p:spPr>
          <a:xfrm>
            <a:off x="4961954" y="2751772"/>
            <a:ext cx="1697276" cy="607159"/>
          </a:xfrm>
          <a:prstGeom prst="rect">
            <a:avLst/>
          </a:prstGeom>
          <a:solidFill>
            <a:schemeClr val="tx2"/>
          </a:solidFill>
        </p:spPr>
        <p:txBody>
          <a:bodyPr wrap="square" rtlCol="0">
            <a:noAutofit/>
          </a:bodyPr>
          <a:lstStyle/>
          <a:p>
            <a:r>
              <a:rPr lang="fr-FR" sz="1100" dirty="0">
                <a:solidFill>
                  <a:schemeClr val="bg1"/>
                </a:solidFill>
              </a:rPr>
              <a:t>2. RETIREZ L’ÉCROU DE JAMB INFÉRIEUR DE 1/4 PO</a:t>
            </a:r>
            <a:endParaRPr lang="en-US" sz="1100" dirty="0">
              <a:solidFill>
                <a:schemeClr val="bg1"/>
              </a:solidFill>
            </a:endParaRPr>
          </a:p>
        </p:txBody>
      </p:sp>
      <p:sp>
        <p:nvSpPr>
          <p:cNvPr id="25" name="TextBox 24">
            <a:extLst>
              <a:ext uri="{FF2B5EF4-FFF2-40B4-BE49-F238E27FC236}">
                <a16:creationId xmlns:a16="http://schemas.microsoft.com/office/drawing/2014/main" id="{F34B474B-7FD2-F8B6-331F-33C8E6710270}"/>
              </a:ext>
            </a:extLst>
          </p:cNvPr>
          <p:cNvSpPr txBox="1"/>
          <p:nvPr/>
        </p:nvSpPr>
        <p:spPr>
          <a:xfrm>
            <a:off x="7847297" y="2694550"/>
            <a:ext cx="1715000" cy="607159"/>
          </a:xfrm>
          <a:prstGeom prst="rect">
            <a:avLst/>
          </a:prstGeom>
          <a:solidFill>
            <a:schemeClr val="tx2"/>
          </a:solidFill>
        </p:spPr>
        <p:txBody>
          <a:bodyPr wrap="square" rtlCol="0">
            <a:noAutofit/>
          </a:bodyPr>
          <a:lstStyle/>
          <a:p>
            <a:r>
              <a:rPr lang="en-US" sz="1100" dirty="0">
                <a:solidFill>
                  <a:schemeClr val="bg1"/>
                </a:solidFill>
              </a:rPr>
              <a:t>3. TE</a:t>
            </a:r>
            <a:r>
              <a:rPr lang="fr-FR" sz="1100" dirty="0">
                <a:solidFill>
                  <a:schemeClr val="bg1"/>
                </a:solidFill>
              </a:rPr>
              <a:t>3. TENSION LE CÂBLE INFÉRIEUR À 1/43. TENSION LE CÂBLE INFÉRIEUR À 1/4 "DÉVIATION</a:t>
            </a:r>
            <a:endParaRPr lang="en-US" sz="1100" dirty="0">
              <a:solidFill>
                <a:schemeClr val="bg1"/>
              </a:solidFill>
            </a:endParaRPr>
          </a:p>
        </p:txBody>
      </p:sp>
      <p:sp>
        <p:nvSpPr>
          <p:cNvPr id="26" name="TextBox 25">
            <a:extLst>
              <a:ext uri="{FF2B5EF4-FFF2-40B4-BE49-F238E27FC236}">
                <a16:creationId xmlns:a16="http://schemas.microsoft.com/office/drawing/2014/main" id="{48D21CEC-936A-C3CC-A623-65F916F49E07}"/>
              </a:ext>
            </a:extLst>
          </p:cNvPr>
          <p:cNvSpPr txBox="1"/>
          <p:nvPr/>
        </p:nvSpPr>
        <p:spPr>
          <a:xfrm>
            <a:off x="2051536" y="5365419"/>
            <a:ext cx="1620608" cy="607158"/>
          </a:xfrm>
          <a:prstGeom prst="rect">
            <a:avLst/>
          </a:prstGeom>
          <a:solidFill>
            <a:schemeClr val="tx2"/>
          </a:solidFill>
        </p:spPr>
        <p:txBody>
          <a:bodyPr wrap="square" rtlCol="0">
            <a:noAutofit/>
          </a:bodyPr>
          <a:lstStyle/>
          <a:p>
            <a:r>
              <a:rPr lang="fr-FR" sz="1100" dirty="0">
                <a:solidFill>
                  <a:schemeClr val="bg1"/>
                </a:solidFill>
              </a:rPr>
              <a:t>4. LAISSEZ LE CÂBLE SUPÉRIEUR LÂCHE</a:t>
            </a:r>
            <a:endParaRPr lang="en-US" sz="1100" dirty="0">
              <a:solidFill>
                <a:schemeClr val="bg1"/>
              </a:solidFill>
            </a:endParaRPr>
          </a:p>
        </p:txBody>
      </p:sp>
      <p:sp>
        <p:nvSpPr>
          <p:cNvPr id="27" name="TextBox 26">
            <a:extLst>
              <a:ext uri="{FF2B5EF4-FFF2-40B4-BE49-F238E27FC236}">
                <a16:creationId xmlns:a16="http://schemas.microsoft.com/office/drawing/2014/main" id="{4D548541-D754-5A5B-87A5-13DE23E1EC20}"/>
              </a:ext>
            </a:extLst>
          </p:cNvPr>
          <p:cNvSpPr txBox="1"/>
          <p:nvPr/>
        </p:nvSpPr>
        <p:spPr>
          <a:xfrm>
            <a:off x="4992690" y="5477227"/>
            <a:ext cx="1634287" cy="591034"/>
          </a:xfrm>
          <a:prstGeom prst="rect">
            <a:avLst/>
          </a:prstGeom>
          <a:solidFill>
            <a:schemeClr val="tx2"/>
          </a:solidFill>
        </p:spPr>
        <p:txBody>
          <a:bodyPr wrap="square" rtlCol="0">
            <a:noAutofit/>
          </a:bodyPr>
          <a:lstStyle/>
          <a:p>
            <a:r>
              <a:rPr lang="fr-FR" sz="1100" dirty="0">
                <a:solidFill>
                  <a:schemeClr val="bg1"/>
                </a:solidFill>
              </a:rPr>
              <a:t>5. CYCLE DE LA SALLE X 3</a:t>
            </a:r>
            <a:endParaRPr lang="en-US" sz="1100" dirty="0">
              <a:solidFill>
                <a:schemeClr val="bg1"/>
              </a:solidFill>
            </a:endParaRPr>
          </a:p>
        </p:txBody>
      </p:sp>
      <p:sp>
        <p:nvSpPr>
          <p:cNvPr id="28" name="TextBox 27">
            <a:extLst>
              <a:ext uri="{FF2B5EF4-FFF2-40B4-BE49-F238E27FC236}">
                <a16:creationId xmlns:a16="http://schemas.microsoft.com/office/drawing/2014/main" id="{51A124D3-E90E-92B3-5759-A22CBBBB1D7D}"/>
              </a:ext>
            </a:extLst>
          </p:cNvPr>
          <p:cNvSpPr txBox="1"/>
          <p:nvPr/>
        </p:nvSpPr>
        <p:spPr>
          <a:xfrm>
            <a:off x="7873333" y="5397291"/>
            <a:ext cx="1699956" cy="591034"/>
          </a:xfrm>
          <a:prstGeom prst="rect">
            <a:avLst/>
          </a:prstGeom>
          <a:solidFill>
            <a:schemeClr val="tx2"/>
          </a:solidFill>
        </p:spPr>
        <p:txBody>
          <a:bodyPr wrap="square" rtlCol="0">
            <a:noAutofit/>
          </a:bodyPr>
          <a:lstStyle/>
          <a:p>
            <a:r>
              <a:rPr lang="fr-FR" sz="1100" dirty="0">
                <a:solidFill>
                  <a:schemeClr val="bg1"/>
                </a:solidFill>
              </a:rPr>
              <a:t>6. VÉRIFIEZ LA TENSION SUR LE CÂBLE INFÉRIEUR POUR VOIR S’IL S’EST DESSERRÉ.</a:t>
            </a:r>
            <a:endParaRPr lang="en-US" sz="1100" dirty="0">
              <a:solidFill>
                <a:schemeClr val="bg1"/>
              </a:solidFill>
            </a:endParaRPr>
          </a:p>
        </p:txBody>
      </p:sp>
      <p:cxnSp>
        <p:nvCxnSpPr>
          <p:cNvPr id="32" name="Straight Arrow Connector 31">
            <a:extLst>
              <a:ext uri="{FF2B5EF4-FFF2-40B4-BE49-F238E27FC236}">
                <a16:creationId xmlns:a16="http://schemas.microsoft.com/office/drawing/2014/main" id="{66E8DE0A-21A7-D3EA-B8A6-29F5A98AA98D}"/>
              </a:ext>
            </a:extLst>
          </p:cNvPr>
          <p:cNvCxnSpPr/>
          <p:nvPr/>
        </p:nvCxnSpPr>
        <p:spPr>
          <a:xfrm flipH="1">
            <a:off x="5795310" y="2437194"/>
            <a:ext cx="37119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9E6F5C6-1EE7-90AF-42C8-B0A8094C93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638" y="5465213"/>
            <a:ext cx="1007547" cy="468509"/>
          </a:xfrm>
          <a:prstGeom prst="rect">
            <a:avLst/>
          </a:prstGeom>
        </p:spPr>
      </p:pic>
      <p:sp>
        <p:nvSpPr>
          <p:cNvPr id="19" name="Arrow: Right 18">
            <a:extLst>
              <a:ext uri="{FF2B5EF4-FFF2-40B4-BE49-F238E27FC236}">
                <a16:creationId xmlns:a16="http://schemas.microsoft.com/office/drawing/2014/main" id="{F5BE45CB-0D21-4061-BD6F-DC18C5CECD30}"/>
              </a:ext>
            </a:extLst>
          </p:cNvPr>
          <p:cNvSpPr/>
          <p:nvPr/>
        </p:nvSpPr>
        <p:spPr>
          <a:xfrm>
            <a:off x="4043657" y="1817798"/>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8A91F2F3-691B-45AA-1B68-45F1FBB36353}"/>
              </a:ext>
            </a:extLst>
          </p:cNvPr>
          <p:cNvSpPr/>
          <p:nvPr/>
        </p:nvSpPr>
        <p:spPr>
          <a:xfrm>
            <a:off x="4056615" y="4471948"/>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FBEF589-4896-C578-D3A8-A41C75F4679E}"/>
              </a:ext>
            </a:extLst>
          </p:cNvPr>
          <p:cNvSpPr/>
          <p:nvPr/>
        </p:nvSpPr>
        <p:spPr>
          <a:xfrm>
            <a:off x="7143355" y="1796458"/>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7144A034-89F8-913C-347D-9858DC65457C}"/>
              </a:ext>
            </a:extLst>
          </p:cNvPr>
          <p:cNvSpPr/>
          <p:nvPr/>
        </p:nvSpPr>
        <p:spPr>
          <a:xfrm>
            <a:off x="7108865" y="4480066"/>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Oval 1">
            <a:extLst>
              <a:ext uri="{FF2B5EF4-FFF2-40B4-BE49-F238E27FC236}">
                <a16:creationId xmlns:a16="http://schemas.microsoft.com/office/drawing/2014/main" id="{98705927-E291-98F4-6BFB-0F42D4BEB6A6}"/>
              </a:ext>
            </a:extLst>
          </p:cNvPr>
          <p:cNvSpPr/>
          <p:nvPr/>
        </p:nvSpPr>
        <p:spPr>
          <a:xfrm>
            <a:off x="9581476" y="1991762"/>
            <a:ext cx="1914637" cy="952577"/>
          </a:xfrm>
          <a:prstGeom prst="wedgeEllipseCallout">
            <a:avLst>
              <a:gd name="adj1" fmla="val -50871"/>
              <a:gd name="adj2" fmla="val 3919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Corde de banjo </a:t>
            </a:r>
            <a:r>
              <a:rPr lang="en-US" sz="1400" dirty="0" err="1">
                <a:solidFill>
                  <a:schemeClr val="tx1"/>
                </a:solidFill>
              </a:rPr>
              <a:t>serrée</a:t>
            </a:r>
            <a:r>
              <a:rPr lang="en-US" sz="1400" dirty="0">
                <a:solidFill>
                  <a:schemeClr val="tx1"/>
                </a:solidFill>
              </a:rPr>
              <a:t>.</a:t>
            </a:r>
          </a:p>
        </p:txBody>
      </p:sp>
    </p:spTree>
    <p:extLst>
      <p:ext uri="{BB962C8B-B14F-4D97-AF65-F5344CB8AC3E}">
        <p14:creationId xmlns:p14="http://schemas.microsoft.com/office/powerpoint/2010/main" val="167023290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6F8350A-56A1-A016-7D1C-1EDCBA09B2A7}"/>
              </a:ext>
            </a:extLst>
          </p:cNvPr>
          <p:cNvSpPr/>
          <p:nvPr/>
        </p:nvSpPr>
        <p:spPr>
          <a:xfrm>
            <a:off x="873811" y="932754"/>
            <a:ext cx="10502717" cy="5111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1C3AA9-E4A3-512E-8DA8-186B67BF3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024" y="5456737"/>
            <a:ext cx="1007547" cy="468509"/>
          </a:xfrm>
          <a:prstGeom prst="rect">
            <a:avLst/>
          </a:prstGeom>
        </p:spPr>
      </p:pic>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38554"/>
          </a:xfrm>
          <a:prstGeom prst="rect">
            <a:avLst/>
          </a:prstGeom>
          <a:solidFill>
            <a:schemeClr val="accent1">
              <a:lumMod val="50000"/>
            </a:schemeClr>
          </a:solidFill>
        </p:spPr>
        <p:txBody>
          <a:bodyPr wrap="square" rtlCol="0">
            <a:spAutoFit/>
          </a:bodyPr>
          <a:lstStyle/>
          <a:p>
            <a:pPr algn="ctr"/>
            <a:r>
              <a:rPr lang="en-US" sz="1600" dirty="0">
                <a:solidFill>
                  <a:schemeClr val="bg1"/>
                </a:solidFill>
              </a:rPr>
              <a:t>PROCESSUS DE TENSION</a:t>
            </a:r>
          </a:p>
        </p:txBody>
      </p:sp>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544" y="5668657"/>
            <a:ext cx="1994711" cy="53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C676163C-ECEC-6782-A2D4-539196364E41}"/>
              </a:ext>
            </a:extLst>
          </p:cNvPr>
          <p:cNvPicPr>
            <a:picLocks noChangeAspect="1"/>
          </p:cNvPicPr>
          <p:nvPr/>
        </p:nvPicPr>
        <p:blipFill>
          <a:blip r:embed="rId4"/>
          <a:stretch>
            <a:fillRect/>
          </a:stretch>
        </p:blipFill>
        <p:spPr>
          <a:xfrm>
            <a:off x="2042142" y="1087048"/>
            <a:ext cx="1573682" cy="1672574"/>
          </a:xfrm>
          <a:prstGeom prst="rect">
            <a:avLst/>
          </a:prstGeom>
        </p:spPr>
      </p:pic>
      <p:sp>
        <p:nvSpPr>
          <p:cNvPr id="35" name="TextBox 34">
            <a:extLst>
              <a:ext uri="{FF2B5EF4-FFF2-40B4-BE49-F238E27FC236}">
                <a16:creationId xmlns:a16="http://schemas.microsoft.com/office/drawing/2014/main" id="{7EB0031D-A12B-1ED6-887A-3657F8EA1120}"/>
              </a:ext>
            </a:extLst>
          </p:cNvPr>
          <p:cNvSpPr txBox="1"/>
          <p:nvPr/>
        </p:nvSpPr>
        <p:spPr>
          <a:xfrm>
            <a:off x="1991737" y="2508673"/>
            <a:ext cx="1715000" cy="607159"/>
          </a:xfrm>
          <a:prstGeom prst="rect">
            <a:avLst/>
          </a:prstGeom>
          <a:solidFill>
            <a:schemeClr val="tx2"/>
          </a:solidFill>
        </p:spPr>
        <p:txBody>
          <a:bodyPr wrap="square" rtlCol="0">
            <a:noAutofit/>
          </a:bodyPr>
          <a:lstStyle/>
          <a:p>
            <a:r>
              <a:rPr lang="fr-FR" sz="1100" dirty="0">
                <a:solidFill>
                  <a:schemeClr val="bg1"/>
                </a:solidFill>
              </a:rPr>
              <a:t>7. RÉPÉTEZ LE PROCESSUS POUR LE CÂBLE INFÉRIEUR SI NÉCESSAIRE.</a:t>
            </a:r>
            <a:endParaRPr lang="en-US" sz="1100" dirty="0">
              <a:solidFill>
                <a:schemeClr val="bg1"/>
              </a:solidFill>
            </a:endParaRPr>
          </a:p>
        </p:txBody>
      </p:sp>
      <p:pic>
        <p:nvPicPr>
          <p:cNvPr id="40" name="Picture 39">
            <a:extLst>
              <a:ext uri="{FF2B5EF4-FFF2-40B4-BE49-F238E27FC236}">
                <a16:creationId xmlns:a16="http://schemas.microsoft.com/office/drawing/2014/main" id="{A1030ABF-DEBD-BB74-0D42-FBFF584C7B1F}"/>
              </a:ext>
            </a:extLst>
          </p:cNvPr>
          <p:cNvPicPr>
            <a:picLocks noChangeAspect="1"/>
          </p:cNvPicPr>
          <p:nvPr/>
        </p:nvPicPr>
        <p:blipFill>
          <a:blip r:embed="rId5"/>
          <a:stretch>
            <a:fillRect/>
          </a:stretch>
        </p:blipFill>
        <p:spPr>
          <a:xfrm>
            <a:off x="5313732" y="1083431"/>
            <a:ext cx="1524857" cy="1672573"/>
          </a:xfrm>
          <a:prstGeom prst="rect">
            <a:avLst/>
          </a:prstGeom>
        </p:spPr>
      </p:pic>
      <p:sp>
        <p:nvSpPr>
          <p:cNvPr id="41" name="TextBox 40">
            <a:extLst>
              <a:ext uri="{FF2B5EF4-FFF2-40B4-BE49-F238E27FC236}">
                <a16:creationId xmlns:a16="http://schemas.microsoft.com/office/drawing/2014/main" id="{742DE506-08E4-B06B-6BD3-D9BA77C9A66F}"/>
              </a:ext>
            </a:extLst>
          </p:cNvPr>
          <p:cNvSpPr txBox="1"/>
          <p:nvPr/>
        </p:nvSpPr>
        <p:spPr>
          <a:xfrm>
            <a:off x="5277308" y="2522157"/>
            <a:ext cx="1595224" cy="607158"/>
          </a:xfrm>
          <a:prstGeom prst="rect">
            <a:avLst/>
          </a:prstGeom>
          <a:solidFill>
            <a:schemeClr val="tx2"/>
          </a:solidFill>
        </p:spPr>
        <p:txBody>
          <a:bodyPr wrap="square" rtlCol="0">
            <a:noAutofit/>
          </a:bodyPr>
          <a:lstStyle/>
          <a:p>
            <a:r>
              <a:rPr lang="fr-FR" sz="1100" dirty="0">
                <a:solidFill>
                  <a:schemeClr val="bg1"/>
                </a:solidFill>
              </a:rPr>
              <a:t>8. LAISSEZ LE CÂBLE SUPÉRIEUR LÂCHE.</a:t>
            </a:r>
            <a:endParaRPr lang="en-US" sz="1100" dirty="0">
              <a:solidFill>
                <a:schemeClr val="bg1"/>
              </a:solidFill>
            </a:endParaRPr>
          </a:p>
        </p:txBody>
      </p:sp>
      <p:pic>
        <p:nvPicPr>
          <p:cNvPr id="3" name="Picture 2">
            <a:extLst>
              <a:ext uri="{FF2B5EF4-FFF2-40B4-BE49-F238E27FC236}">
                <a16:creationId xmlns:a16="http://schemas.microsoft.com/office/drawing/2014/main" id="{FD5C83B9-761A-4BFE-A433-05A892D429AD}"/>
              </a:ext>
            </a:extLst>
          </p:cNvPr>
          <p:cNvPicPr>
            <a:picLocks noChangeAspect="1"/>
          </p:cNvPicPr>
          <p:nvPr/>
        </p:nvPicPr>
        <p:blipFill>
          <a:blip r:embed="rId6"/>
          <a:stretch>
            <a:fillRect/>
          </a:stretch>
        </p:blipFill>
        <p:spPr>
          <a:xfrm>
            <a:off x="8148993" y="1083431"/>
            <a:ext cx="1503798" cy="1708765"/>
          </a:xfrm>
          <a:prstGeom prst="rect">
            <a:avLst/>
          </a:prstGeom>
        </p:spPr>
      </p:pic>
      <p:sp>
        <p:nvSpPr>
          <p:cNvPr id="5" name="TextBox 4">
            <a:extLst>
              <a:ext uri="{FF2B5EF4-FFF2-40B4-BE49-F238E27FC236}">
                <a16:creationId xmlns:a16="http://schemas.microsoft.com/office/drawing/2014/main" id="{6BA8F42D-2ED8-20E1-B5E3-9759EE8CF6C7}"/>
              </a:ext>
            </a:extLst>
          </p:cNvPr>
          <p:cNvSpPr txBox="1"/>
          <p:nvPr/>
        </p:nvSpPr>
        <p:spPr>
          <a:xfrm>
            <a:off x="8132827" y="2521213"/>
            <a:ext cx="1634287" cy="591034"/>
          </a:xfrm>
          <a:prstGeom prst="rect">
            <a:avLst/>
          </a:prstGeom>
          <a:solidFill>
            <a:schemeClr val="tx2"/>
          </a:solidFill>
        </p:spPr>
        <p:txBody>
          <a:bodyPr wrap="square" rtlCol="0">
            <a:noAutofit/>
          </a:bodyPr>
          <a:lstStyle/>
          <a:p>
            <a:r>
              <a:rPr lang="fr-FR" sz="1100" dirty="0">
                <a:solidFill>
                  <a:schemeClr val="bg1"/>
                </a:solidFill>
              </a:rPr>
              <a:t>9. CYCLE DE LA SALLE X 3 APRÈS CHAQUE RÉGLAGE DU CÂBLE INFÉRIEUR.</a:t>
            </a:r>
            <a:endParaRPr lang="en-US" sz="1100" dirty="0">
              <a:solidFill>
                <a:schemeClr val="bg1"/>
              </a:solidFill>
            </a:endParaRPr>
          </a:p>
        </p:txBody>
      </p:sp>
      <p:pic>
        <p:nvPicPr>
          <p:cNvPr id="7" name="Picture 6">
            <a:extLst>
              <a:ext uri="{FF2B5EF4-FFF2-40B4-BE49-F238E27FC236}">
                <a16:creationId xmlns:a16="http://schemas.microsoft.com/office/drawing/2014/main" id="{AD97AE5F-0BC2-4B00-7052-8D7683AFCD80}"/>
              </a:ext>
            </a:extLst>
          </p:cNvPr>
          <p:cNvPicPr>
            <a:picLocks noChangeAspect="1"/>
          </p:cNvPicPr>
          <p:nvPr/>
        </p:nvPicPr>
        <p:blipFill>
          <a:blip r:embed="rId5"/>
          <a:stretch>
            <a:fillRect/>
          </a:stretch>
        </p:blipFill>
        <p:spPr>
          <a:xfrm>
            <a:off x="2139624" y="3169721"/>
            <a:ext cx="1411260" cy="1672573"/>
          </a:xfrm>
          <a:prstGeom prst="rect">
            <a:avLst/>
          </a:prstGeom>
        </p:spPr>
      </p:pic>
      <p:sp>
        <p:nvSpPr>
          <p:cNvPr id="9" name="TextBox 8">
            <a:extLst>
              <a:ext uri="{FF2B5EF4-FFF2-40B4-BE49-F238E27FC236}">
                <a16:creationId xmlns:a16="http://schemas.microsoft.com/office/drawing/2014/main" id="{9CA697D0-1033-5EB6-DFE2-7BCECE69E33A}"/>
              </a:ext>
            </a:extLst>
          </p:cNvPr>
          <p:cNvSpPr txBox="1"/>
          <p:nvPr/>
        </p:nvSpPr>
        <p:spPr>
          <a:xfrm>
            <a:off x="1991738" y="4607503"/>
            <a:ext cx="1774994" cy="1317721"/>
          </a:xfrm>
          <a:prstGeom prst="rect">
            <a:avLst/>
          </a:prstGeom>
          <a:solidFill>
            <a:schemeClr val="tx2"/>
          </a:solidFill>
        </p:spPr>
        <p:txBody>
          <a:bodyPr wrap="square" rtlCol="0">
            <a:noAutofit/>
          </a:bodyPr>
          <a:lstStyle/>
          <a:p>
            <a:r>
              <a:rPr lang="fr-FR" sz="1100" dirty="0">
                <a:solidFill>
                  <a:schemeClr val="bg1"/>
                </a:solidFill>
              </a:rPr>
              <a:t>10. UNE FOIS QUE VOUS POUVEZ FAIRE UN CYCLE DE LA PIÈCE 3 FOIS OÙ LA TENSION DANS LE CÂBLE INTERIPR INFÉRIEUR RESTE À 1/4 "DE DÉVIATION, VOUS POUVEZ TENDRE LE CÂBLE SUPÉRIEUR.</a:t>
            </a:r>
            <a:endParaRPr lang="en-US" sz="1100" dirty="0">
              <a:solidFill>
                <a:schemeClr val="bg1"/>
              </a:solidFill>
            </a:endParaRPr>
          </a:p>
        </p:txBody>
      </p:sp>
      <p:pic>
        <p:nvPicPr>
          <p:cNvPr id="11" name="Picture 10">
            <a:extLst>
              <a:ext uri="{FF2B5EF4-FFF2-40B4-BE49-F238E27FC236}">
                <a16:creationId xmlns:a16="http://schemas.microsoft.com/office/drawing/2014/main" id="{E27348AC-3FC1-EA74-2510-9906428D777E}"/>
              </a:ext>
            </a:extLst>
          </p:cNvPr>
          <p:cNvPicPr>
            <a:picLocks noChangeAspect="1"/>
          </p:cNvPicPr>
          <p:nvPr/>
        </p:nvPicPr>
        <p:blipFill>
          <a:blip r:embed="rId7"/>
          <a:stretch>
            <a:fillRect/>
          </a:stretch>
        </p:blipFill>
        <p:spPr>
          <a:xfrm>
            <a:off x="5310116" y="3281478"/>
            <a:ext cx="1503483" cy="1708764"/>
          </a:xfrm>
          <a:prstGeom prst="rect">
            <a:avLst/>
          </a:prstGeom>
        </p:spPr>
      </p:pic>
      <p:sp>
        <p:nvSpPr>
          <p:cNvPr id="12" name="TextBox 11">
            <a:extLst>
              <a:ext uri="{FF2B5EF4-FFF2-40B4-BE49-F238E27FC236}">
                <a16:creationId xmlns:a16="http://schemas.microsoft.com/office/drawing/2014/main" id="{8A6F596F-DBDC-DF7A-D322-225FFE613090}"/>
              </a:ext>
            </a:extLst>
          </p:cNvPr>
          <p:cNvSpPr txBox="1"/>
          <p:nvPr/>
        </p:nvSpPr>
        <p:spPr>
          <a:xfrm>
            <a:off x="5293183" y="4618487"/>
            <a:ext cx="1623098" cy="1317254"/>
          </a:xfrm>
          <a:prstGeom prst="rect">
            <a:avLst/>
          </a:prstGeom>
          <a:solidFill>
            <a:schemeClr val="tx2"/>
          </a:solidFill>
        </p:spPr>
        <p:txBody>
          <a:bodyPr wrap="square" rtlCol="0">
            <a:noAutofit/>
          </a:bodyPr>
          <a:lstStyle/>
          <a:p>
            <a:r>
              <a:rPr lang="fr-FR" sz="1100" dirty="0">
                <a:solidFill>
                  <a:schemeClr val="bg1"/>
                </a:solidFill>
              </a:rPr>
              <a:t>11. TENDEZ LE CÂBLE SUPÉRIEUR À UNE DÉVIATION DE 1/2 " ET RÉINSTALLEZ LES ÉCROUS DE JAMB DE 1/4 " SUR TOUTES LES EXTRÉMITÉS DU CÂBLE POUR VERROUILLER LA TENSION EN PLACE.</a:t>
            </a:r>
            <a:endParaRPr lang="en-US" sz="1100" dirty="0">
              <a:solidFill>
                <a:schemeClr val="bg1"/>
              </a:solidFill>
            </a:endParaRPr>
          </a:p>
        </p:txBody>
      </p:sp>
      <p:pic>
        <p:nvPicPr>
          <p:cNvPr id="15" name="Picture 14">
            <a:extLst>
              <a:ext uri="{FF2B5EF4-FFF2-40B4-BE49-F238E27FC236}">
                <a16:creationId xmlns:a16="http://schemas.microsoft.com/office/drawing/2014/main" id="{542A7FD5-01BA-BABF-A407-5F7AF29A3A15}"/>
              </a:ext>
            </a:extLst>
          </p:cNvPr>
          <p:cNvPicPr>
            <a:picLocks noChangeAspect="1"/>
          </p:cNvPicPr>
          <p:nvPr/>
        </p:nvPicPr>
        <p:blipFill>
          <a:blip r:embed="rId8"/>
          <a:stretch>
            <a:fillRect/>
          </a:stretch>
        </p:blipFill>
        <p:spPr>
          <a:xfrm>
            <a:off x="7958193" y="3224860"/>
            <a:ext cx="1820425" cy="1370212"/>
          </a:xfrm>
          <a:prstGeom prst="rect">
            <a:avLst/>
          </a:prstGeom>
        </p:spPr>
      </p:pic>
      <p:sp>
        <p:nvSpPr>
          <p:cNvPr id="16" name="TextBox 15">
            <a:extLst>
              <a:ext uri="{FF2B5EF4-FFF2-40B4-BE49-F238E27FC236}">
                <a16:creationId xmlns:a16="http://schemas.microsoft.com/office/drawing/2014/main" id="{B0432A01-12FB-2365-3651-D0AB85C527E0}"/>
              </a:ext>
            </a:extLst>
          </p:cNvPr>
          <p:cNvSpPr txBox="1"/>
          <p:nvPr/>
        </p:nvSpPr>
        <p:spPr>
          <a:xfrm>
            <a:off x="8071090" y="4621982"/>
            <a:ext cx="1634287" cy="1128320"/>
          </a:xfrm>
          <a:prstGeom prst="rect">
            <a:avLst/>
          </a:prstGeom>
          <a:solidFill>
            <a:schemeClr val="tx2"/>
          </a:solidFill>
        </p:spPr>
        <p:txBody>
          <a:bodyPr wrap="square" rtlCol="0">
            <a:noAutofit/>
          </a:bodyPr>
          <a:lstStyle/>
          <a:p>
            <a:r>
              <a:rPr lang="fr-FR" sz="1100" dirty="0">
                <a:solidFill>
                  <a:schemeClr val="bg1"/>
                </a:solidFill>
              </a:rPr>
              <a:t>12. APPUYEZ SUR LES BOUTONS ROUGES DU CONTRÔLEUR ET MAINTENEZ-LES ENFONCÉS JUSQU’À CE QUE LE VOYANT ROUGE CLIGNOTE POUR RÉINITIALISER LE CONTRÔLEUR.</a:t>
            </a:r>
            <a:endParaRPr lang="en-US" sz="1100" dirty="0">
              <a:solidFill>
                <a:schemeClr val="bg1"/>
              </a:solidFill>
            </a:endParaRPr>
          </a:p>
        </p:txBody>
      </p:sp>
      <p:sp>
        <p:nvSpPr>
          <p:cNvPr id="17" name="Arrow: Right 16">
            <a:extLst>
              <a:ext uri="{FF2B5EF4-FFF2-40B4-BE49-F238E27FC236}">
                <a16:creationId xmlns:a16="http://schemas.microsoft.com/office/drawing/2014/main" id="{CFBF20DA-6FB2-C247-3899-EF11AE08DDD7}"/>
              </a:ext>
            </a:extLst>
          </p:cNvPr>
          <p:cNvSpPr/>
          <p:nvPr/>
        </p:nvSpPr>
        <p:spPr>
          <a:xfrm>
            <a:off x="4043657" y="1817798"/>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938E3BC4-FAC6-6F48-C924-D93416D2F1DE}"/>
              </a:ext>
            </a:extLst>
          </p:cNvPr>
          <p:cNvSpPr/>
          <p:nvPr/>
        </p:nvSpPr>
        <p:spPr>
          <a:xfrm>
            <a:off x="4089330" y="3773632"/>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45A61C1A-2920-9ED9-E058-621142547C9E}"/>
              </a:ext>
            </a:extLst>
          </p:cNvPr>
          <p:cNvSpPr/>
          <p:nvPr/>
        </p:nvSpPr>
        <p:spPr>
          <a:xfrm>
            <a:off x="7199908" y="1847375"/>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A3DC548F-2936-B728-F480-609D74C6F674}"/>
              </a:ext>
            </a:extLst>
          </p:cNvPr>
          <p:cNvSpPr/>
          <p:nvPr/>
        </p:nvSpPr>
        <p:spPr>
          <a:xfrm>
            <a:off x="7204362" y="3710133"/>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70247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2F1CBDE-45D8-AD53-BD0D-C9621E89AEEC}"/>
              </a:ext>
            </a:extLst>
          </p:cNvPr>
          <p:cNvPicPr>
            <a:picLocks noChangeAspect="1"/>
          </p:cNvPicPr>
          <p:nvPr/>
        </p:nvPicPr>
        <p:blipFill>
          <a:blip r:embed="rId4"/>
          <a:stretch>
            <a:fillRect/>
          </a:stretch>
        </p:blipFill>
        <p:spPr>
          <a:xfrm>
            <a:off x="6756626" y="2628439"/>
            <a:ext cx="4523658" cy="33187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Enlever Le Mou Dans La Chaîne</a:t>
            </a:r>
            <a:endParaRPr lang="en-US" sz="1600" dirty="0">
              <a:solidFill>
                <a:schemeClr val="bg1"/>
              </a:solidFill>
            </a:endParaRPr>
          </a:p>
        </p:txBody>
      </p:sp>
      <p:sp>
        <p:nvSpPr>
          <p:cNvPr id="9" name="TextBox 8">
            <a:extLst>
              <a:ext uri="{FF2B5EF4-FFF2-40B4-BE49-F238E27FC236}">
                <a16:creationId xmlns:a16="http://schemas.microsoft.com/office/drawing/2014/main" id="{F8E8E387-4C27-078F-2CD3-46A6CB53F235}"/>
              </a:ext>
            </a:extLst>
          </p:cNvPr>
          <p:cNvSpPr txBox="1"/>
          <p:nvPr/>
        </p:nvSpPr>
        <p:spPr>
          <a:xfrm>
            <a:off x="961394" y="1009412"/>
            <a:ext cx="7378024" cy="7848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900" b="1" dirty="0"/>
              <a:t>VOUS NE POUVEZ TOUJOURS PAS ÉLIMINER LE MOU ?
OBTENEZ LES INFORMATIONS D’ID DE DIAPOSITIVE À PARTIR DE L’ÉTIQUETTE À L’INTÉRIEUR DE L’ENSEMBLE DE JAMB.
MESUREZ LA PROFONDEUR ET LA HAUTEUR DE LA PIÈCE.
MESUREZ LA HAUTEUR D’OUVERTURE RUGUEUSE.
INFORMATIONS PAR E-MAIL À BALTECHSUPPORT@NORCOIND.COM</a:t>
            </a:r>
            <a:endParaRPr lang="en-US" sz="1600" dirty="0"/>
          </a:p>
        </p:txBody>
      </p:sp>
      <p:pic>
        <p:nvPicPr>
          <p:cNvPr id="6" name="Picture 5">
            <a:extLst>
              <a:ext uri="{FF2B5EF4-FFF2-40B4-BE49-F238E27FC236}">
                <a16:creationId xmlns:a16="http://schemas.microsoft.com/office/drawing/2014/main" id="{3FD4119A-FC3D-D77B-FE55-8F36EB677F07}"/>
              </a:ext>
            </a:extLst>
          </p:cNvPr>
          <p:cNvPicPr>
            <a:picLocks noChangeAspect="1"/>
          </p:cNvPicPr>
          <p:nvPr/>
        </p:nvPicPr>
        <p:blipFill>
          <a:blip r:embed="rId6"/>
          <a:stretch>
            <a:fillRect/>
          </a:stretch>
        </p:blipFill>
        <p:spPr>
          <a:xfrm rot="5400000">
            <a:off x="2694765" y="3112922"/>
            <a:ext cx="3275104" cy="23061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0" name="Straight Arrow Connector 9">
            <a:extLst>
              <a:ext uri="{FF2B5EF4-FFF2-40B4-BE49-F238E27FC236}">
                <a16:creationId xmlns:a16="http://schemas.microsoft.com/office/drawing/2014/main" id="{43B55192-1E41-9CF9-505B-3412324F3B74}"/>
              </a:ext>
            </a:extLst>
          </p:cNvPr>
          <p:cNvCxnSpPr>
            <a:cxnSpLocks/>
          </p:cNvCxnSpPr>
          <p:nvPr/>
        </p:nvCxnSpPr>
        <p:spPr>
          <a:xfrm>
            <a:off x="5623133" y="3895344"/>
            <a:ext cx="1051132"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864B533-22C0-B3C7-15CC-C1F1D0402536}"/>
              </a:ext>
            </a:extLst>
          </p:cNvPr>
          <p:cNvSpPr txBox="1"/>
          <p:nvPr/>
        </p:nvSpPr>
        <p:spPr>
          <a:xfrm>
            <a:off x="5708477" y="4178892"/>
            <a:ext cx="846617" cy="830997"/>
          </a:xfrm>
          <a:prstGeom prst="rect">
            <a:avLst/>
          </a:prstGeom>
          <a:noFill/>
        </p:spPr>
        <p:txBody>
          <a:bodyPr wrap="square" rtlCol="0">
            <a:spAutoFit/>
          </a:bodyPr>
          <a:lstStyle/>
          <a:p>
            <a:r>
              <a:rPr lang="fr-FR" sz="800" dirty="0">
                <a:solidFill>
                  <a:srgbClr val="FF0000"/>
                </a:solidFill>
              </a:rPr>
              <a:t>AVEC CES INFORMATIONS LABLE, NOUS POUVONS TIRER LES SPÉCIFICATIONS</a:t>
            </a:r>
            <a:endParaRPr lang="en-US" sz="800" dirty="0">
              <a:solidFill>
                <a:srgbClr val="FF0000"/>
              </a:solidFill>
            </a:endParaRPr>
          </a:p>
        </p:txBody>
      </p:sp>
    </p:spTree>
    <p:extLst>
      <p:ext uri="{BB962C8B-B14F-4D97-AF65-F5344CB8AC3E}">
        <p14:creationId xmlns:p14="http://schemas.microsoft.com/office/powerpoint/2010/main" val="387482222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Vérification de la tension par le son</a:t>
            </a:r>
            <a:endParaRPr lang="en-US" sz="1600" dirty="0">
              <a:solidFill>
                <a:schemeClr val="bg1"/>
              </a:solidFill>
            </a:endParaRPr>
          </a:p>
        </p:txBody>
      </p:sp>
      <p:pic>
        <p:nvPicPr>
          <p:cNvPr id="13" name="Picture 12">
            <a:hlinkClick r:id="rId4"/>
            <a:extLst>
              <a:ext uri="{FF2B5EF4-FFF2-40B4-BE49-F238E27FC236}">
                <a16:creationId xmlns:a16="http://schemas.microsoft.com/office/drawing/2014/main" id="{8305916C-9465-0AE9-4A3F-9E5B165366DF}"/>
              </a:ext>
            </a:extLst>
          </p:cNvPr>
          <p:cNvPicPr>
            <a:picLocks noChangeAspect="1"/>
          </p:cNvPicPr>
          <p:nvPr/>
        </p:nvPicPr>
        <p:blipFill>
          <a:blip r:embed="rId5"/>
          <a:stretch>
            <a:fillRect/>
          </a:stretch>
        </p:blipFill>
        <p:spPr>
          <a:xfrm>
            <a:off x="2122761" y="2323629"/>
            <a:ext cx="2844625" cy="2803249"/>
          </a:xfrm>
          <a:prstGeom prst="rect">
            <a:avLst/>
          </a:prstGeom>
        </p:spPr>
      </p:pic>
      <p:sp>
        <p:nvSpPr>
          <p:cNvPr id="14" name="TextBox 13">
            <a:extLst>
              <a:ext uri="{FF2B5EF4-FFF2-40B4-BE49-F238E27FC236}">
                <a16:creationId xmlns:a16="http://schemas.microsoft.com/office/drawing/2014/main" id="{572703F2-1CA8-0A68-DE07-4BFCE90F493C}"/>
              </a:ext>
            </a:extLst>
          </p:cNvPr>
          <p:cNvSpPr txBox="1"/>
          <p:nvPr/>
        </p:nvSpPr>
        <p:spPr>
          <a:xfrm>
            <a:off x="1531332" y="1928140"/>
            <a:ext cx="3996471" cy="646331"/>
          </a:xfrm>
          <a:prstGeom prst="rect">
            <a:avLst/>
          </a:prstGeom>
          <a:noFill/>
        </p:spPr>
        <p:txBody>
          <a:bodyPr wrap="square" rtlCol="0">
            <a:spAutoFit/>
          </a:bodyPr>
          <a:lstStyle/>
          <a:p>
            <a:pPr algn="ctr"/>
            <a:r>
              <a:rPr lang="fr-FR" dirty="0"/>
              <a:t>CÂBLE INTÉRIEUR INFÉRIEUR TROP LÂCHE</a:t>
            </a:r>
            <a:endParaRPr lang="en-US" dirty="0">
              <a:solidFill>
                <a:srgbClr val="FF0000"/>
              </a:solidFill>
            </a:endParaRPr>
          </a:p>
        </p:txBody>
      </p:sp>
      <p:pic>
        <p:nvPicPr>
          <p:cNvPr id="17" name="Picture 16">
            <a:hlinkClick r:id="rId6"/>
            <a:extLst>
              <a:ext uri="{FF2B5EF4-FFF2-40B4-BE49-F238E27FC236}">
                <a16:creationId xmlns:a16="http://schemas.microsoft.com/office/drawing/2014/main" id="{C33CA186-BAAD-EA36-97A6-299325D8B955}"/>
              </a:ext>
            </a:extLst>
          </p:cNvPr>
          <p:cNvPicPr>
            <a:picLocks noChangeAspect="1"/>
          </p:cNvPicPr>
          <p:nvPr/>
        </p:nvPicPr>
        <p:blipFill>
          <a:blip r:embed="rId7"/>
          <a:stretch>
            <a:fillRect/>
          </a:stretch>
        </p:blipFill>
        <p:spPr>
          <a:xfrm>
            <a:off x="7224615" y="2323629"/>
            <a:ext cx="2619048" cy="2657143"/>
          </a:xfrm>
          <a:prstGeom prst="rect">
            <a:avLst/>
          </a:prstGeom>
        </p:spPr>
      </p:pic>
      <p:sp>
        <p:nvSpPr>
          <p:cNvPr id="18" name="TextBox 17">
            <a:extLst>
              <a:ext uri="{FF2B5EF4-FFF2-40B4-BE49-F238E27FC236}">
                <a16:creationId xmlns:a16="http://schemas.microsoft.com/office/drawing/2014/main" id="{1C8973BD-62F3-341D-7FB4-49C1546397E6}"/>
              </a:ext>
            </a:extLst>
          </p:cNvPr>
          <p:cNvSpPr txBox="1"/>
          <p:nvPr/>
        </p:nvSpPr>
        <p:spPr>
          <a:xfrm>
            <a:off x="5849083" y="1931155"/>
            <a:ext cx="5370109" cy="369332"/>
          </a:xfrm>
          <a:prstGeom prst="rect">
            <a:avLst/>
          </a:prstGeom>
          <a:noFill/>
        </p:spPr>
        <p:txBody>
          <a:bodyPr wrap="square" rtlCol="0">
            <a:spAutoFit/>
          </a:bodyPr>
          <a:lstStyle/>
          <a:p>
            <a:pPr algn="ctr"/>
            <a:r>
              <a:rPr lang="fr-FR" dirty="0"/>
              <a:t>TENSION CORRECTE DU CÂBLE INTÉRIEUR INFÉRIEUR</a:t>
            </a:r>
            <a:endParaRPr lang="en-US" b="1" dirty="0">
              <a:solidFill>
                <a:schemeClr val="accent6">
                  <a:lumMod val="75000"/>
                </a:schemeClr>
              </a:solidFill>
            </a:endParaRPr>
          </a:p>
        </p:txBody>
      </p:sp>
      <p:sp>
        <p:nvSpPr>
          <p:cNvPr id="19" name="TextBox 18">
            <a:extLst>
              <a:ext uri="{FF2B5EF4-FFF2-40B4-BE49-F238E27FC236}">
                <a16:creationId xmlns:a16="http://schemas.microsoft.com/office/drawing/2014/main" id="{B5240459-AAF6-3DD3-D614-8324790B7648}"/>
              </a:ext>
            </a:extLst>
          </p:cNvPr>
          <p:cNvSpPr txBox="1"/>
          <p:nvPr/>
        </p:nvSpPr>
        <p:spPr>
          <a:xfrm>
            <a:off x="1934707" y="1569411"/>
            <a:ext cx="3110669" cy="369332"/>
          </a:xfrm>
          <a:prstGeom prst="rect">
            <a:avLst/>
          </a:prstGeom>
          <a:noFill/>
        </p:spPr>
        <p:txBody>
          <a:bodyPr wrap="square" rtlCol="0">
            <a:spAutoFit/>
          </a:bodyPr>
          <a:lstStyle/>
          <a:p>
            <a:pPr algn="ctr"/>
            <a:r>
              <a:rPr lang="en-US" dirty="0"/>
              <a:t>VIDÉO DU SON</a:t>
            </a:r>
          </a:p>
        </p:txBody>
      </p:sp>
      <p:sp>
        <p:nvSpPr>
          <p:cNvPr id="21" name="TextBox 20">
            <a:extLst>
              <a:ext uri="{FF2B5EF4-FFF2-40B4-BE49-F238E27FC236}">
                <a16:creationId xmlns:a16="http://schemas.microsoft.com/office/drawing/2014/main" id="{8F6C8897-2C5A-5D9E-56DB-191CFA877DC3}"/>
              </a:ext>
            </a:extLst>
          </p:cNvPr>
          <p:cNvSpPr txBox="1"/>
          <p:nvPr/>
        </p:nvSpPr>
        <p:spPr>
          <a:xfrm>
            <a:off x="6978804" y="1580653"/>
            <a:ext cx="3110669" cy="369332"/>
          </a:xfrm>
          <a:prstGeom prst="rect">
            <a:avLst/>
          </a:prstGeom>
          <a:noFill/>
        </p:spPr>
        <p:txBody>
          <a:bodyPr wrap="square" rtlCol="0">
            <a:spAutoFit/>
          </a:bodyPr>
          <a:lstStyle/>
          <a:p>
            <a:pPr algn="ctr"/>
            <a:r>
              <a:rPr lang="en-US" dirty="0"/>
              <a:t>VIDÉO DU SON</a:t>
            </a:r>
          </a:p>
        </p:txBody>
      </p:sp>
      <p:sp>
        <p:nvSpPr>
          <p:cNvPr id="22" name="TextBox 21">
            <a:extLst>
              <a:ext uri="{FF2B5EF4-FFF2-40B4-BE49-F238E27FC236}">
                <a16:creationId xmlns:a16="http://schemas.microsoft.com/office/drawing/2014/main" id="{185BB0D2-2198-F5DB-7670-12B3613318E0}"/>
              </a:ext>
            </a:extLst>
          </p:cNvPr>
          <p:cNvSpPr txBox="1"/>
          <p:nvPr/>
        </p:nvSpPr>
        <p:spPr>
          <a:xfrm>
            <a:off x="4967385" y="2455833"/>
            <a:ext cx="2257229" cy="3139321"/>
          </a:xfrm>
          <a:prstGeom prst="rect">
            <a:avLst/>
          </a:prstGeom>
          <a:solidFill>
            <a:schemeClr val="bg2"/>
          </a:solidFill>
        </p:spPr>
        <p:txBody>
          <a:bodyPr wrap="square" rtlCol="0">
            <a:spAutoFit/>
          </a:bodyPr>
          <a:lstStyle/>
          <a:p>
            <a:pPr algn="ctr"/>
            <a:r>
              <a:rPr lang="fr-FR" b="1" dirty="0">
                <a:solidFill>
                  <a:schemeClr val="accent1">
                    <a:lumMod val="75000"/>
                  </a:schemeClr>
                </a:solidFill>
              </a:rPr>
              <a:t>N’OUBLIEZ PAS : 
LAISSEZ LE CÂBLE INTÉRIEUR SUPÉRIEUR LÂCHE, JUSQU’À CE QUE VOUS PUISSIEZ FAIRE 3 CYCLES DE LA PIÈCE ET MAINTENIR LA TENSION CORRECTE DANS LE CÂBLE INFÉRIEUR.</a:t>
            </a:r>
            <a:endParaRPr lang="en-US" dirty="0">
              <a:solidFill>
                <a:schemeClr val="accent1">
                  <a:lumMod val="75000"/>
                </a:schemeClr>
              </a:solidFill>
            </a:endParaRPr>
          </a:p>
        </p:txBody>
      </p:sp>
    </p:spTree>
    <p:extLst>
      <p:ext uri="{BB962C8B-B14F-4D97-AF65-F5344CB8AC3E}">
        <p14:creationId xmlns:p14="http://schemas.microsoft.com/office/powerpoint/2010/main" val="119493298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Vérification de la tension avec la jauge</a:t>
            </a:r>
            <a:endParaRPr lang="en-US" sz="1600" dirty="0">
              <a:solidFill>
                <a:schemeClr val="bg1"/>
              </a:solidFill>
            </a:endParaRPr>
          </a:p>
        </p:txBody>
      </p:sp>
      <p:sp>
        <p:nvSpPr>
          <p:cNvPr id="22" name="TextBox 21">
            <a:extLst>
              <a:ext uri="{FF2B5EF4-FFF2-40B4-BE49-F238E27FC236}">
                <a16:creationId xmlns:a16="http://schemas.microsoft.com/office/drawing/2014/main" id="{185BB0D2-2198-F5DB-7670-12B3613318E0}"/>
              </a:ext>
            </a:extLst>
          </p:cNvPr>
          <p:cNvSpPr txBox="1"/>
          <p:nvPr/>
        </p:nvSpPr>
        <p:spPr>
          <a:xfrm>
            <a:off x="2495101" y="1129040"/>
            <a:ext cx="1054189" cy="3600986"/>
          </a:xfrm>
          <a:prstGeom prst="rect">
            <a:avLst/>
          </a:prstGeom>
          <a:solidFill>
            <a:schemeClr val="bg2"/>
          </a:solidFill>
        </p:spPr>
        <p:txBody>
          <a:bodyPr wrap="square" rtlCol="0">
            <a:spAutoFit/>
          </a:bodyPr>
          <a:lstStyle/>
          <a:p>
            <a:pPr algn="ctr"/>
            <a:r>
              <a:rPr lang="fr-FR" sz="1200" b="1" dirty="0">
                <a:solidFill>
                  <a:schemeClr val="accent1">
                    <a:lumMod val="75000"/>
                  </a:schemeClr>
                </a:solidFill>
              </a:rPr>
              <a:t>N’OUBLIEZ PAS 
LAISSEZ LE CÂBLE INTÉRIEUR SUPÉRIEUR LÂCHE, JUSQU’À CE QUE VOUS PUISSIEZ FAIRE 3 CYCLES DE LA PIÈCE ET MAINTENIR LA TENSION CORRECTE DANS LE CÂBLE INFÉRIEUR.</a:t>
            </a:r>
            <a:endParaRPr lang="en-US" sz="1200" dirty="0">
              <a:solidFill>
                <a:schemeClr val="accent1">
                  <a:lumMod val="75000"/>
                </a:schemeClr>
              </a:solidFill>
            </a:endParaRPr>
          </a:p>
        </p:txBody>
      </p:sp>
      <p:pic>
        <p:nvPicPr>
          <p:cNvPr id="6" name="Picture 5">
            <a:hlinkClick r:id="rId6"/>
            <a:extLst>
              <a:ext uri="{FF2B5EF4-FFF2-40B4-BE49-F238E27FC236}">
                <a16:creationId xmlns:a16="http://schemas.microsoft.com/office/drawing/2014/main" id="{FD6683D4-4E90-FA5B-E302-0E4999086BC0}"/>
              </a:ext>
            </a:extLst>
          </p:cNvPr>
          <p:cNvPicPr>
            <a:picLocks noChangeAspect="1"/>
          </p:cNvPicPr>
          <p:nvPr/>
        </p:nvPicPr>
        <p:blipFill>
          <a:blip r:embed="rId7"/>
          <a:stretch>
            <a:fillRect/>
          </a:stretch>
        </p:blipFill>
        <p:spPr>
          <a:xfrm>
            <a:off x="1035051" y="3177454"/>
            <a:ext cx="1479477" cy="1510956"/>
          </a:xfrm>
          <a:prstGeom prst="rect">
            <a:avLst/>
          </a:prstGeom>
        </p:spPr>
      </p:pic>
      <p:pic>
        <p:nvPicPr>
          <p:cNvPr id="8" name="Picture 7">
            <a:extLst>
              <a:ext uri="{FF2B5EF4-FFF2-40B4-BE49-F238E27FC236}">
                <a16:creationId xmlns:a16="http://schemas.microsoft.com/office/drawing/2014/main" id="{71BD363E-B805-EA32-4A34-103F126970FB}"/>
              </a:ext>
            </a:extLst>
          </p:cNvPr>
          <p:cNvPicPr>
            <a:picLocks noChangeAspect="1"/>
          </p:cNvPicPr>
          <p:nvPr/>
        </p:nvPicPr>
        <p:blipFill>
          <a:blip r:embed="rId8"/>
          <a:stretch>
            <a:fillRect/>
          </a:stretch>
        </p:blipFill>
        <p:spPr>
          <a:xfrm>
            <a:off x="1026884" y="1129040"/>
            <a:ext cx="1468217" cy="1952124"/>
          </a:xfrm>
          <a:prstGeom prst="rect">
            <a:avLst/>
          </a:prstGeom>
        </p:spPr>
      </p:pic>
      <p:pic>
        <p:nvPicPr>
          <p:cNvPr id="5" name="Online Media 4" title="Exact Slide G5.5 Cable Slide Training Part 4">
            <a:hlinkClick r:id="" action="ppaction://media"/>
            <a:extLst>
              <a:ext uri="{FF2B5EF4-FFF2-40B4-BE49-F238E27FC236}">
                <a16:creationId xmlns:a16="http://schemas.microsoft.com/office/drawing/2014/main" id="{D74BF833-3B19-0E94-8A59-A5B64FAF1395}"/>
              </a:ext>
            </a:extLst>
          </p:cNvPr>
          <p:cNvPicPr>
            <a:picLocks noRot="1" noChangeAspect="1"/>
          </p:cNvPicPr>
          <p:nvPr>
            <a:videoFile r:link="rId1"/>
          </p:nvPr>
        </p:nvPicPr>
        <p:blipFill>
          <a:blip r:embed="rId9"/>
          <a:stretch>
            <a:fillRect/>
          </a:stretch>
        </p:blipFill>
        <p:spPr>
          <a:xfrm>
            <a:off x="3549290" y="1045469"/>
            <a:ext cx="7696590" cy="4348584"/>
          </a:xfrm>
          <a:prstGeom prst="rect">
            <a:avLst/>
          </a:prstGeom>
        </p:spPr>
      </p:pic>
      <p:sp>
        <p:nvSpPr>
          <p:cNvPr id="7" name="Rectangle 6">
            <a:extLst>
              <a:ext uri="{FF2B5EF4-FFF2-40B4-BE49-F238E27FC236}">
                <a16:creationId xmlns:a16="http://schemas.microsoft.com/office/drawing/2014/main" id="{29C168FD-A82D-3BED-6515-B3A5828C3DEF}"/>
              </a:ext>
            </a:extLst>
          </p:cNvPr>
          <p:cNvSpPr/>
          <p:nvPr/>
        </p:nvSpPr>
        <p:spPr>
          <a:xfrm>
            <a:off x="3461913" y="3244334"/>
            <a:ext cx="264816" cy="369332"/>
          </a:xfrm>
          <a:prstGeom prst="rect">
            <a:avLst/>
          </a:prstGeom>
        </p:spPr>
        <p:txBody>
          <a:bodyPr wrap="none">
            <a:spAutoFit/>
          </a:bodyPr>
          <a:lstStyle/>
          <a:p>
            <a:r>
              <a:rPr lang="en-US" dirty="0"/>
              <a:t>r</a:t>
            </a:r>
          </a:p>
        </p:txBody>
      </p:sp>
    </p:spTree>
    <p:extLst>
      <p:ext uri="{BB962C8B-B14F-4D97-AF65-F5344CB8AC3E}">
        <p14:creationId xmlns:p14="http://schemas.microsoft.com/office/powerpoint/2010/main" val="737517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Une boîte de vitesses défectueuse dans l’ensemble du moteur</a:t>
            </a:r>
            <a:endParaRPr lang="en-US" sz="1600" dirty="0">
              <a:solidFill>
                <a:schemeClr val="bg1"/>
              </a:solidFill>
            </a:endParaRPr>
          </a:p>
        </p:txBody>
      </p:sp>
      <p:sp>
        <p:nvSpPr>
          <p:cNvPr id="12" name="TextBox 11">
            <a:extLst>
              <a:ext uri="{FF2B5EF4-FFF2-40B4-BE49-F238E27FC236}">
                <a16:creationId xmlns:a16="http://schemas.microsoft.com/office/drawing/2014/main" id="{EDD45019-D880-C345-7F07-7CE98FA5BC42}"/>
              </a:ext>
            </a:extLst>
          </p:cNvPr>
          <p:cNvSpPr txBox="1"/>
          <p:nvPr/>
        </p:nvSpPr>
        <p:spPr>
          <a:xfrm>
            <a:off x="8315345" y="1385740"/>
            <a:ext cx="2736283" cy="923330"/>
          </a:xfrm>
          <a:prstGeom prst="rect">
            <a:avLst/>
          </a:prstGeom>
          <a:noFill/>
        </p:spPr>
        <p:txBody>
          <a:bodyPr wrap="square" rtlCol="0">
            <a:spAutoFit/>
          </a:bodyPr>
          <a:lstStyle/>
          <a:p>
            <a:pPr algn="ctr"/>
            <a:r>
              <a:rPr lang="fr-FR" dirty="0"/>
              <a:t>VIDÉO DE REMPLACEMENT DE MOTEUR/BOÎTE DE VITESSES</a:t>
            </a:r>
            <a:endParaRPr lang="en-US" dirty="0"/>
          </a:p>
        </p:txBody>
      </p:sp>
      <p:sp>
        <p:nvSpPr>
          <p:cNvPr id="14" name="TextBox 13">
            <a:extLst>
              <a:ext uri="{FF2B5EF4-FFF2-40B4-BE49-F238E27FC236}">
                <a16:creationId xmlns:a16="http://schemas.microsoft.com/office/drawing/2014/main" id="{D8E6F911-C6B3-07B3-72B6-EAEBC62E585A}"/>
              </a:ext>
            </a:extLst>
          </p:cNvPr>
          <p:cNvSpPr txBox="1"/>
          <p:nvPr/>
        </p:nvSpPr>
        <p:spPr>
          <a:xfrm>
            <a:off x="2253973" y="5366840"/>
            <a:ext cx="6244332" cy="369332"/>
          </a:xfrm>
          <a:prstGeom prst="rect">
            <a:avLst/>
          </a:prstGeom>
          <a:noFill/>
        </p:spPr>
        <p:txBody>
          <a:bodyPr wrap="square" rtlCol="0">
            <a:spAutoFit/>
          </a:bodyPr>
          <a:lstStyle/>
          <a:p>
            <a:r>
              <a:rPr lang="fr-FR" dirty="0"/>
              <a:t>VIDÉOS DE PANNES DE MOTEURS ET DE BOÎTES DE VITESSES</a:t>
            </a:r>
            <a:endParaRPr lang="en-US" dirty="0"/>
          </a:p>
        </p:txBody>
      </p:sp>
      <p:pic>
        <p:nvPicPr>
          <p:cNvPr id="6" name="Online Media 5" title="Exact Slide Gearbox Failure">
            <a:hlinkClick r:id="" action="ppaction://media"/>
            <a:extLst>
              <a:ext uri="{FF2B5EF4-FFF2-40B4-BE49-F238E27FC236}">
                <a16:creationId xmlns:a16="http://schemas.microsoft.com/office/drawing/2014/main" id="{9F0B3D59-07DE-C51C-9E15-5AF6CF760A16}"/>
              </a:ext>
            </a:extLst>
          </p:cNvPr>
          <p:cNvPicPr>
            <a:picLocks noRot="1" noChangeAspect="1"/>
          </p:cNvPicPr>
          <p:nvPr>
            <a:videoFile r:link="rId1"/>
          </p:nvPr>
        </p:nvPicPr>
        <p:blipFill>
          <a:blip r:embed="rId9"/>
          <a:stretch>
            <a:fillRect/>
          </a:stretch>
        </p:blipFill>
        <p:spPr>
          <a:xfrm>
            <a:off x="985783" y="1020769"/>
            <a:ext cx="2401229" cy="4249615"/>
          </a:xfrm>
          <a:prstGeom prst="rect">
            <a:avLst/>
          </a:prstGeom>
        </p:spPr>
      </p:pic>
      <p:pic>
        <p:nvPicPr>
          <p:cNvPr id="8" name="Online Media 7" title="Exact Slide Motor Failure">
            <a:hlinkClick r:id="" action="ppaction://media"/>
            <a:extLst>
              <a:ext uri="{FF2B5EF4-FFF2-40B4-BE49-F238E27FC236}">
                <a16:creationId xmlns:a16="http://schemas.microsoft.com/office/drawing/2014/main" id="{80291DC1-969F-2484-F909-280E7A8B9AD0}"/>
              </a:ext>
            </a:extLst>
          </p:cNvPr>
          <p:cNvPicPr>
            <a:picLocks noRot="1" noChangeAspect="1"/>
          </p:cNvPicPr>
          <p:nvPr>
            <a:videoFile r:link="rId2"/>
          </p:nvPr>
        </p:nvPicPr>
        <p:blipFill>
          <a:blip r:embed="rId10"/>
          <a:stretch>
            <a:fillRect/>
          </a:stretch>
        </p:blipFill>
        <p:spPr>
          <a:xfrm>
            <a:off x="3496034" y="1020769"/>
            <a:ext cx="2401229" cy="4249615"/>
          </a:xfrm>
          <a:prstGeom prst="rect">
            <a:avLst/>
          </a:prstGeom>
        </p:spPr>
      </p:pic>
      <p:pic>
        <p:nvPicPr>
          <p:cNvPr id="10" name="Online Media 9" title="Exact Slide Motor Failure 2">
            <a:hlinkClick r:id="" action="ppaction://media"/>
            <a:extLst>
              <a:ext uri="{FF2B5EF4-FFF2-40B4-BE49-F238E27FC236}">
                <a16:creationId xmlns:a16="http://schemas.microsoft.com/office/drawing/2014/main" id="{EBA43016-9E9D-0A5A-032E-6522EA33D357}"/>
              </a:ext>
            </a:extLst>
          </p:cNvPr>
          <p:cNvPicPr>
            <a:picLocks noRot="1" noChangeAspect="1"/>
          </p:cNvPicPr>
          <p:nvPr>
            <a:videoFile r:link="rId3"/>
          </p:nvPr>
        </p:nvPicPr>
        <p:blipFill>
          <a:blip r:embed="rId11"/>
          <a:stretch>
            <a:fillRect/>
          </a:stretch>
        </p:blipFill>
        <p:spPr>
          <a:xfrm>
            <a:off x="5915984" y="1009412"/>
            <a:ext cx="2399361" cy="4246309"/>
          </a:xfrm>
          <a:prstGeom prst="rect">
            <a:avLst/>
          </a:prstGeom>
        </p:spPr>
      </p:pic>
      <p:pic>
        <p:nvPicPr>
          <p:cNvPr id="15" name="Online Media 14" title="BAL EXACT-SLIDE Motor Replacement Procedure">
            <a:hlinkClick r:id="" action="ppaction://media"/>
            <a:extLst>
              <a:ext uri="{FF2B5EF4-FFF2-40B4-BE49-F238E27FC236}">
                <a16:creationId xmlns:a16="http://schemas.microsoft.com/office/drawing/2014/main" id="{6877D337-C642-278B-102E-EDF4DF8C57B1}"/>
              </a:ext>
            </a:extLst>
          </p:cNvPr>
          <p:cNvPicPr>
            <a:picLocks noRot="1" noChangeAspect="1"/>
          </p:cNvPicPr>
          <p:nvPr>
            <a:videoFile r:link="rId4"/>
          </p:nvPr>
        </p:nvPicPr>
        <p:blipFill>
          <a:blip r:embed="rId12"/>
          <a:stretch>
            <a:fillRect/>
          </a:stretch>
        </p:blipFill>
        <p:spPr>
          <a:xfrm>
            <a:off x="8315345" y="2729275"/>
            <a:ext cx="3236807" cy="1828800"/>
          </a:xfrm>
          <a:prstGeom prst="rect">
            <a:avLst/>
          </a:prstGeom>
        </p:spPr>
      </p:pic>
    </p:spTree>
    <p:extLst>
      <p:ext uri="{BB962C8B-B14F-4D97-AF65-F5344CB8AC3E}">
        <p14:creationId xmlns:p14="http://schemas.microsoft.com/office/powerpoint/2010/main" val="161900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video>
              <p:cMediaNode vol="80000">
                <p:cTn id="37" fill="hold" display="0">
                  <p:stCondLst>
                    <p:cond delay="indefinite"/>
                  </p:stCondLst>
                </p:cTn>
                <p:tgtEl>
                  <p:spTgt spid="15"/>
                </p:tgtEl>
              </p:cMediaNode>
            </p:video>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C06A789-D5B2-FB15-46D1-B64B6886AEE7}"/>
              </a:ext>
            </a:extLst>
          </p:cNvPr>
          <p:cNvSpPr txBox="1"/>
          <p:nvPr/>
        </p:nvSpPr>
        <p:spPr>
          <a:xfrm>
            <a:off x="635792" y="640080"/>
            <a:ext cx="10920415" cy="400110"/>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EXACT </a:t>
            </a:r>
            <a:r>
              <a:rPr lang="en-US" dirty="0">
                <a:solidFill>
                  <a:schemeClr val="bg1"/>
                </a:solidFill>
              </a:rPr>
              <a:t>SLIDE</a:t>
            </a:r>
            <a:r>
              <a:rPr lang="en-US" sz="2000" dirty="0">
                <a:solidFill>
                  <a:schemeClr val="bg1"/>
                </a:solidFill>
              </a:rPr>
              <a:t> vs. ACCU SLIDE</a:t>
            </a:r>
          </a:p>
        </p:txBody>
      </p:sp>
      <p:pic>
        <p:nvPicPr>
          <p:cNvPr id="10" name="Picture 9">
            <a:extLst>
              <a:ext uri="{FF2B5EF4-FFF2-40B4-BE49-F238E27FC236}">
                <a16:creationId xmlns:a16="http://schemas.microsoft.com/office/drawing/2014/main" id="{2F13710A-77EC-ED6B-8E09-654EC74FA7FC}"/>
              </a:ext>
            </a:extLst>
          </p:cNvPr>
          <p:cNvPicPr>
            <a:picLocks noChangeAspect="1"/>
          </p:cNvPicPr>
          <p:nvPr/>
        </p:nvPicPr>
        <p:blipFill>
          <a:blip r:embed="rId3"/>
          <a:stretch>
            <a:fillRect/>
          </a:stretch>
        </p:blipFill>
        <p:spPr>
          <a:xfrm>
            <a:off x="1116539" y="1806993"/>
            <a:ext cx="3544832" cy="32081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E0C4DB3E-7C7E-AA24-1D67-5CD27A5C4BE2}"/>
              </a:ext>
            </a:extLst>
          </p:cNvPr>
          <p:cNvPicPr>
            <a:picLocks noChangeAspect="1"/>
          </p:cNvPicPr>
          <p:nvPr/>
        </p:nvPicPr>
        <p:blipFill>
          <a:blip r:embed="rId4"/>
          <a:stretch>
            <a:fillRect/>
          </a:stretch>
        </p:blipFill>
        <p:spPr>
          <a:xfrm rot="16200000">
            <a:off x="2515150" y="2053176"/>
            <a:ext cx="714055" cy="908319"/>
          </a:xfrm>
          <a:prstGeom prst="rect">
            <a:avLst/>
          </a:prstGeom>
        </p:spPr>
      </p:pic>
      <p:pic>
        <p:nvPicPr>
          <p:cNvPr id="5" name="Picture 4">
            <a:extLst>
              <a:ext uri="{FF2B5EF4-FFF2-40B4-BE49-F238E27FC236}">
                <a16:creationId xmlns:a16="http://schemas.microsoft.com/office/drawing/2014/main" id="{8A3EAC50-2B32-6DD2-D028-D52B36754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429" y="5355120"/>
            <a:ext cx="1007547" cy="468509"/>
          </a:xfrm>
          <a:prstGeom prst="rect">
            <a:avLst/>
          </a:prstGeom>
        </p:spPr>
      </p:pic>
      <p:pic>
        <p:nvPicPr>
          <p:cNvPr id="7" name="Picture 6">
            <a:extLst>
              <a:ext uri="{FF2B5EF4-FFF2-40B4-BE49-F238E27FC236}">
                <a16:creationId xmlns:a16="http://schemas.microsoft.com/office/drawing/2014/main" id="{7A7FF77A-C33C-455A-043E-1C326F0E18B2}"/>
              </a:ext>
            </a:extLst>
          </p:cNvPr>
          <p:cNvPicPr>
            <a:picLocks noChangeAspect="1"/>
          </p:cNvPicPr>
          <p:nvPr/>
        </p:nvPicPr>
        <p:blipFill>
          <a:blip r:embed="rId6"/>
          <a:stretch>
            <a:fillRect/>
          </a:stretch>
        </p:blipFill>
        <p:spPr>
          <a:xfrm>
            <a:off x="4110899" y="2675103"/>
            <a:ext cx="1422224" cy="1507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B728A2C-80BE-FF89-B5CE-8ADA685E0F9E}"/>
              </a:ext>
            </a:extLst>
          </p:cNvPr>
          <p:cNvPicPr>
            <a:picLocks noChangeAspect="1"/>
          </p:cNvPicPr>
          <p:nvPr/>
        </p:nvPicPr>
        <p:blipFill>
          <a:blip r:embed="rId7"/>
          <a:stretch>
            <a:fillRect/>
          </a:stretch>
        </p:blipFill>
        <p:spPr>
          <a:xfrm>
            <a:off x="5934739" y="1785421"/>
            <a:ext cx="5140721" cy="32496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Wave 10">
            <a:extLst>
              <a:ext uri="{FF2B5EF4-FFF2-40B4-BE49-F238E27FC236}">
                <a16:creationId xmlns:a16="http://schemas.microsoft.com/office/drawing/2014/main" id="{598D43A2-F727-C35F-D1FE-E5BB5D611947}"/>
              </a:ext>
            </a:extLst>
          </p:cNvPr>
          <p:cNvSpPr/>
          <p:nvPr/>
        </p:nvSpPr>
        <p:spPr>
          <a:xfrm>
            <a:off x="7773109" y="1465616"/>
            <a:ext cx="1171239" cy="537945"/>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ACCU SLIDE</a:t>
            </a:r>
          </a:p>
        </p:txBody>
      </p:sp>
      <p:sp>
        <p:nvSpPr>
          <p:cNvPr id="3" name="Speech Bubble: Rectangle with Corners Rounded 2">
            <a:extLst>
              <a:ext uri="{FF2B5EF4-FFF2-40B4-BE49-F238E27FC236}">
                <a16:creationId xmlns:a16="http://schemas.microsoft.com/office/drawing/2014/main" id="{773199E9-B6FF-F2A8-12EF-690B554B09E5}"/>
              </a:ext>
            </a:extLst>
          </p:cNvPr>
          <p:cNvSpPr/>
          <p:nvPr/>
        </p:nvSpPr>
        <p:spPr>
          <a:xfrm>
            <a:off x="1046937" y="1166891"/>
            <a:ext cx="4595059" cy="365548"/>
          </a:xfrm>
          <a:prstGeom prst="wedgeRoundRectCallout">
            <a:avLst>
              <a:gd name="adj1" fmla="val -13256"/>
              <a:gd name="adj2" fmla="val 91842"/>
              <a:gd name="adj3" fmla="val 16667"/>
            </a:avLst>
          </a:prstGeom>
          <a:gradFill>
            <a:gsLst>
              <a:gs pos="0">
                <a:schemeClr val="accent4">
                  <a:lumMod val="110000"/>
                  <a:satMod val="105000"/>
                  <a:tint val="67000"/>
                  <a:alpha val="60000"/>
                </a:schemeClr>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dirty="0"/>
              <a:t>Moteurs doubles montés en haut et à gauche de la glissière</a:t>
            </a:r>
            <a:endParaRPr lang="en-US" sz="1400" dirty="0"/>
          </a:p>
        </p:txBody>
      </p:sp>
      <p:sp>
        <p:nvSpPr>
          <p:cNvPr id="9" name="Speech Bubble: Rectangle with Corners Rounded 8">
            <a:extLst>
              <a:ext uri="{FF2B5EF4-FFF2-40B4-BE49-F238E27FC236}">
                <a16:creationId xmlns:a16="http://schemas.microsoft.com/office/drawing/2014/main" id="{74FDC2D0-E566-1F51-4806-09528DB70B64}"/>
              </a:ext>
            </a:extLst>
          </p:cNvPr>
          <p:cNvSpPr/>
          <p:nvPr/>
        </p:nvSpPr>
        <p:spPr>
          <a:xfrm>
            <a:off x="5787526" y="1140178"/>
            <a:ext cx="5140721" cy="365548"/>
          </a:xfrm>
          <a:prstGeom prst="wedgeRoundRectCallout">
            <a:avLst>
              <a:gd name="adj1" fmla="val -13256"/>
              <a:gd name="adj2" fmla="val 9184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dirty="0"/>
              <a:t>Moteur unique monté au-dessus ou au-dessous de la glissière</a:t>
            </a:r>
            <a:endParaRPr lang="en-US" sz="1400" dirty="0"/>
          </a:p>
        </p:txBody>
      </p:sp>
      <p:sp>
        <p:nvSpPr>
          <p:cNvPr id="12" name="Wave 11">
            <a:extLst>
              <a:ext uri="{FF2B5EF4-FFF2-40B4-BE49-F238E27FC236}">
                <a16:creationId xmlns:a16="http://schemas.microsoft.com/office/drawing/2014/main" id="{6A18D065-2A95-3013-0B88-13983AD77938}"/>
              </a:ext>
            </a:extLst>
          </p:cNvPr>
          <p:cNvSpPr/>
          <p:nvPr/>
        </p:nvSpPr>
        <p:spPr>
          <a:xfrm>
            <a:off x="2343089" y="3895344"/>
            <a:ext cx="1171239" cy="537945"/>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EXACT SLIDE</a:t>
            </a:r>
          </a:p>
        </p:txBody>
      </p:sp>
      <p:sp>
        <p:nvSpPr>
          <p:cNvPr id="14" name="Rectangle 1">
            <a:extLst>
              <a:ext uri="{FF2B5EF4-FFF2-40B4-BE49-F238E27FC236}">
                <a16:creationId xmlns:a16="http://schemas.microsoft.com/office/drawing/2014/main" id="{F3D1A7E5-AC4D-FEBE-1FF8-0CF4AFA2FF1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54612773-7E55-98AF-CE91-7DFF789E481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6A05EDD7-04CC-870E-7F71-6E6348F234B5}"/>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4">
            <a:extLst>
              <a:ext uri="{FF2B5EF4-FFF2-40B4-BE49-F238E27FC236}">
                <a16:creationId xmlns:a16="http://schemas.microsoft.com/office/drawing/2014/main" id="{4EF5A79E-5295-9BC9-1E4A-90880E3391DA}"/>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CC6D1C66-6BBC-B106-A26C-9C695B70A28C}"/>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32E2C894-1631-7CE0-5CA3-1A0B6A6A6205}"/>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8">
            <a:extLst>
              <a:ext uri="{FF2B5EF4-FFF2-40B4-BE49-F238E27FC236}">
                <a16:creationId xmlns:a16="http://schemas.microsoft.com/office/drawing/2014/main" id="{AFF12C80-4B8F-1C1A-217F-0AC6F18C4E88}"/>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9">
            <a:extLst>
              <a:ext uri="{FF2B5EF4-FFF2-40B4-BE49-F238E27FC236}">
                <a16:creationId xmlns:a16="http://schemas.microsoft.com/office/drawing/2014/main" id="{A773E0B8-27F4-A1C4-1BFF-56D206448AE3}"/>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TextBox 24">
            <a:extLst>
              <a:ext uri="{FF2B5EF4-FFF2-40B4-BE49-F238E27FC236}">
                <a16:creationId xmlns:a16="http://schemas.microsoft.com/office/drawing/2014/main" id="{E046D526-9D9F-EA06-5978-28CFD1343EEB}"/>
              </a:ext>
            </a:extLst>
          </p:cNvPr>
          <p:cNvSpPr txBox="1"/>
          <p:nvPr/>
        </p:nvSpPr>
        <p:spPr>
          <a:xfrm>
            <a:off x="755574" y="5050984"/>
            <a:ext cx="10752775" cy="1077218"/>
          </a:xfrm>
          <a:prstGeom prst="rect">
            <a:avLst/>
          </a:prstGeom>
          <a:solidFill>
            <a:schemeClr val="bg1">
              <a:lumMod val="95000"/>
            </a:schemeClr>
          </a:solidFill>
        </p:spPr>
        <p:txBody>
          <a:bodyPr wrap="square" rtlCol="0">
            <a:spAutoFit/>
          </a:bodyPr>
          <a:lstStyle/>
          <a:p>
            <a:r>
              <a:rPr lang="fr-FR" sz="1600" dirty="0"/>
              <a:t>Les deux principales différences entre l'</a:t>
            </a:r>
            <a:r>
              <a:rPr lang="fr-FR" sz="1600" dirty="0" err="1"/>
              <a:t>Accuslide</a:t>
            </a:r>
            <a:r>
              <a:rPr lang="fr-FR" sz="1600" dirty="0"/>
              <a:t> et l'Exact Slide sont les moteurs et le contrôleur de moteur. L'</a:t>
            </a:r>
            <a:r>
              <a:rPr lang="fr-FR" sz="1600" dirty="0" err="1"/>
              <a:t>Accuslide</a:t>
            </a:r>
            <a:r>
              <a:rPr lang="fr-FR" sz="1600" dirty="0"/>
              <a:t> possède un seul moteur qui est monté en haut ou en bas de l'ouverture brute tandis que l'Exact Slide possède deux moteurs situés en haut de nos montants sur le côté gauche et droit de l'ouverture. Un contrôleur de moteur avec la technologie </a:t>
            </a:r>
            <a:r>
              <a:rPr lang="fr-FR" sz="1600" dirty="0" err="1"/>
              <a:t>Emforce</a:t>
            </a:r>
            <a:r>
              <a:rPr lang="fr-FR" sz="1600" dirty="0"/>
              <a:t> est utilisé pour maintenir les moteurs synchronisés et maintenir la synchronisation de la pièce en séquence.</a:t>
            </a:r>
            <a:endParaRPr lang="en-US" sz="1600" dirty="0"/>
          </a:p>
        </p:txBody>
      </p:sp>
    </p:spTree>
    <p:extLst>
      <p:ext uri="{BB962C8B-B14F-4D97-AF65-F5344CB8AC3E}">
        <p14:creationId xmlns:p14="http://schemas.microsoft.com/office/powerpoint/2010/main" val="1695293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Remplacement du moteur et de la boîte de vitesses</a:t>
            </a:r>
            <a:endParaRPr lang="en-US" sz="1600" dirty="0">
              <a:solidFill>
                <a:schemeClr val="bg1"/>
              </a:solidFill>
            </a:endParaRPr>
          </a:p>
        </p:txBody>
      </p:sp>
      <p:pic>
        <p:nvPicPr>
          <p:cNvPr id="15" name="Online Media 14" title="BAL EXACT-SLIDE Motor Replacement Procedure">
            <a:hlinkClick r:id="" action="ppaction://media"/>
            <a:extLst>
              <a:ext uri="{FF2B5EF4-FFF2-40B4-BE49-F238E27FC236}">
                <a16:creationId xmlns:a16="http://schemas.microsoft.com/office/drawing/2014/main" id="{6877D337-C642-278B-102E-EDF4DF8C57B1}"/>
              </a:ext>
            </a:extLst>
          </p:cNvPr>
          <p:cNvPicPr>
            <a:picLocks noRot="1" noChangeAspect="1"/>
          </p:cNvPicPr>
          <p:nvPr>
            <a:videoFile r:link="rId1"/>
          </p:nvPr>
        </p:nvPicPr>
        <p:blipFill>
          <a:blip r:embed="rId6"/>
          <a:stretch>
            <a:fillRect/>
          </a:stretch>
        </p:blipFill>
        <p:spPr>
          <a:xfrm>
            <a:off x="2228741" y="1009412"/>
            <a:ext cx="7886329" cy="4455786"/>
          </a:xfrm>
          <a:prstGeom prst="rect">
            <a:avLst/>
          </a:prstGeom>
        </p:spPr>
      </p:pic>
    </p:spTree>
    <p:extLst>
      <p:ext uri="{BB962C8B-B14F-4D97-AF65-F5344CB8AC3E}">
        <p14:creationId xmlns:p14="http://schemas.microsoft.com/office/powerpoint/2010/main" val="3242637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2EF8D-E56C-8D5F-1B85-8BC044216FC6}"/>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en-US" sz="1600">
                <a:solidFill>
                  <a:schemeClr val="bg1"/>
                </a:solidFill>
              </a:rPr>
              <a:t>ROOM LEANING?</a:t>
            </a:r>
          </a:p>
        </p:txBody>
      </p:sp>
      <mc:AlternateContent xmlns:mc="http://schemas.openxmlformats.org/markup-compatibility/2006">
        <mc:Choice xmlns:am3d="http://schemas.microsoft.com/office/drawing/2017/model3d" Requires="am3d">
          <p:graphicFrame>
            <p:nvGraphicFramePr>
              <p:cNvPr id="4" name="3D Model 3" descr="Pinacoid Blue">
                <a:extLst>
                  <a:ext uri="{FF2B5EF4-FFF2-40B4-BE49-F238E27FC236}">
                    <a16:creationId xmlns:a16="http://schemas.microsoft.com/office/drawing/2014/main" id="{8A522566-EEBE-D459-C240-C99C63CB4F70}"/>
                  </a:ext>
                </a:extLst>
              </p:cNvPr>
              <p:cNvGraphicFramePr>
                <a:graphicFrameLocks noChangeAspect="1"/>
              </p:cNvGraphicFramePr>
              <p:nvPr>
                <p:extLst>
                  <p:ext uri="{D42A27DB-BD31-4B8C-83A1-F6EECF244321}">
                    <p14:modId xmlns:p14="http://schemas.microsoft.com/office/powerpoint/2010/main" val="1009619017"/>
                  </p:ext>
                </p:extLst>
              </p:nvPr>
            </p:nvGraphicFramePr>
            <p:xfrm rot="324381">
              <a:off x="2793298" y="-362004"/>
              <a:ext cx="6130829" cy="6647278"/>
            </p:xfrm>
            <a:graphic>
              <a:graphicData uri="http://schemas.microsoft.com/office/drawing/2017/model3d">
                <am3d:model3d r:embed="rId2">
                  <am3d:spPr>
                    <a:xfrm rot="324381">
                      <a:off x="0" y="0"/>
                      <a:ext cx="6130829" cy="6647278"/>
                    </a:xfrm>
                    <a:prstGeom prst="rect">
                      <a:avLst/>
                    </a:prstGeom>
                  </am3d:spPr>
                  <am3d:camera>
                    <am3d:pos x="0" y="0" z="62824008"/>
                    <am3d:up dx="0" dy="36000000" dz="0"/>
                    <am3d:lookAt x="0" y="0" z="0"/>
                    <am3d:perspective fov="2700000"/>
                  </am3d:camera>
                  <am3d:trans>
                    <am3d:meterPerModelUnit n="120914" d="1000000"/>
                    <am3d:preTrans dx="0" dy="-13241296" dz="0"/>
                    <am3d:scale>
                      <am3d:sx n="1000000" d="1000000"/>
                      <am3d:sy n="1000000" d="1000000"/>
                      <am3d:sz n="1000000" d="1000000"/>
                    </am3d:scale>
                    <am3d:rot ax="1654268" ay="3367486" az="1406221"/>
                    <am3d:postTrans dx="0" dy="0" dz="0"/>
                  </am3d:trans>
                  <am3d:raster rName="Office3DRenderer" rVer="16.0.8326">
                    <am3d:blip r:embed="rId3"/>
                  </am3d:raster>
                  <am3d:objViewport viewportSz="72567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Pinacoid Blue">
                <a:extLst>
                  <a:ext uri="{FF2B5EF4-FFF2-40B4-BE49-F238E27FC236}">
                    <a16:creationId xmlns:a16="http://schemas.microsoft.com/office/drawing/2014/main" id="{8A522566-EEBE-D459-C240-C99C63CB4F70}"/>
                  </a:ext>
                </a:extLst>
              </p:cNvPr>
              <p:cNvPicPr>
                <a:picLocks noGrp="1" noRot="1" noChangeAspect="1" noMove="1" noResize="1" noEditPoints="1" noAdjustHandles="1" noChangeArrowheads="1" noChangeShapeType="1" noCrop="1"/>
              </p:cNvPicPr>
              <p:nvPr/>
            </p:nvPicPr>
            <p:blipFill>
              <a:blip r:embed="rId3"/>
              <a:stretch>
                <a:fillRect/>
              </a:stretch>
            </p:blipFill>
            <p:spPr>
              <a:xfrm rot="324381">
                <a:off x="2793298" y="-362004"/>
                <a:ext cx="6130829" cy="6647278"/>
              </a:xfrm>
              <a:prstGeom prst="rect">
                <a:avLst/>
              </a:prstGeom>
            </p:spPr>
          </p:pic>
        </mc:Fallback>
      </mc:AlternateContent>
      <p:cxnSp>
        <p:nvCxnSpPr>
          <p:cNvPr id="7" name="Straight Connector 6">
            <a:extLst>
              <a:ext uri="{FF2B5EF4-FFF2-40B4-BE49-F238E27FC236}">
                <a16:creationId xmlns:a16="http://schemas.microsoft.com/office/drawing/2014/main" id="{C274BE2E-FDC0-31C3-C6D4-5CE28AB492FB}"/>
              </a:ext>
            </a:extLst>
          </p:cNvPr>
          <p:cNvCxnSpPr>
            <a:cxnSpLocks/>
          </p:cNvCxnSpPr>
          <p:nvPr/>
        </p:nvCxnSpPr>
        <p:spPr>
          <a:xfrm flipV="1">
            <a:off x="2076628" y="5187297"/>
            <a:ext cx="1068224" cy="713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2AA576-2AD0-2BC2-3D3A-7F6B381ECEFB}"/>
              </a:ext>
            </a:extLst>
          </p:cNvPr>
          <p:cNvCxnSpPr>
            <a:cxnSpLocks/>
          </p:cNvCxnSpPr>
          <p:nvPr/>
        </p:nvCxnSpPr>
        <p:spPr>
          <a:xfrm flipH="1" flipV="1">
            <a:off x="3033756" y="803305"/>
            <a:ext cx="111096" cy="43839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B6FE546-D98E-A28E-6A26-3BF2F7218777}"/>
              </a:ext>
            </a:extLst>
          </p:cNvPr>
          <p:cNvSpPr/>
          <p:nvPr/>
        </p:nvSpPr>
        <p:spPr>
          <a:xfrm>
            <a:off x="2845749" y="1280874"/>
            <a:ext cx="188007" cy="3385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0E84A5-DD5F-65EB-B6BB-A115D2F5DE41}"/>
              </a:ext>
            </a:extLst>
          </p:cNvPr>
          <p:cNvSpPr/>
          <p:nvPr/>
        </p:nvSpPr>
        <p:spPr>
          <a:xfrm>
            <a:off x="2931207" y="4640824"/>
            <a:ext cx="188007" cy="3385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BF1B0AA-E347-7611-86D0-348634B146BC}"/>
              </a:ext>
            </a:extLst>
          </p:cNvPr>
          <p:cNvSpPr txBox="1"/>
          <p:nvPr/>
        </p:nvSpPr>
        <p:spPr>
          <a:xfrm rot="1438541">
            <a:off x="3460275" y="4949359"/>
            <a:ext cx="1955399" cy="369332"/>
          </a:xfrm>
          <a:prstGeom prst="rect">
            <a:avLst/>
          </a:prstGeom>
          <a:noFill/>
          <a:ln>
            <a:noFill/>
          </a:ln>
        </p:spPr>
        <p:txBody>
          <a:bodyPr wrap="square" rtlCol="0">
            <a:spAutoFit/>
          </a:bodyPr>
          <a:lstStyle/>
          <a:p>
            <a:r>
              <a:rPr lang="en-US">
                <a:solidFill>
                  <a:schemeClr val="bg1"/>
                </a:solidFill>
              </a:rPr>
              <a:t>Room leaning </a:t>
            </a:r>
          </a:p>
        </p:txBody>
      </p:sp>
      <p:sp>
        <p:nvSpPr>
          <p:cNvPr id="48" name="TextBox 47">
            <a:extLst>
              <a:ext uri="{FF2B5EF4-FFF2-40B4-BE49-F238E27FC236}">
                <a16:creationId xmlns:a16="http://schemas.microsoft.com/office/drawing/2014/main" id="{48D1D97C-E941-877E-03BD-594E3DBC9FFC}"/>
              </a:ext>
            </a:extLst>
          </p:cNvPr>
          <p:cNvSpPr txBox="1"/>
          <p:nvPr/>
        </p:nvSpPr>
        <p:spPr>
          <a:xfrm>
            <a:off x="8685538" y="3690842"/>
            <a:ext cx="2812047" cy="1200329"/>
          </a:xfrm>
          <a:prstGeom prst="rect">
            <a:avLst/>
          </a:prstGeom>
          <a:noFill/>
        </p:spPr>
        <p:txBody>
          <a:bodyPr wrap="square" rtlCol="0">
            <a:spAutoFit/>
          </a:bodyPr>
          <a:lstStyle/>
          <a:p>
            <a:r>
              <a:rPr lang="fr-FR" dirty="0"/>
              <a:t>VÉRIFIEZ QUE LES SUPPORTS D’ARRÊT NE SE PLIENT PAS OU NE S’ÉLOIGNENT PAS DU MUR.</a:t>
            </a:r>
            <a:endParaRPr lang="en-US" dirty="0"/>
          </a:p>
        </p:txBody>
      </p:sp>
      <p:sp>
        <p:nvSpPr>
          <p:cNvPr id="49" name="TextBox 48">
            <a:extLst>
              <a:ext uri="{FF2B5EF4-FFF2-40B4-BE49-F238E27FC236}">
                <a16:creationId xmlns:a16="http://schemas.microsoft.com/office/drawing/2014/main" id="{1705B25D-B52A-6F56-5E57-AC496806A313}"/>
              </a:ext>
            </a:extLst>
          </p:cNvPr>
          <p:cNvSpPr txBox="1"/>
          <p:nvPr/>
        </p:nvSpPr>
        <p:spPr>
          <a:xfrm>
            <a:off x="159402" y="546473"/>
            <a:ext cx="2879929" cy="1200329"/>
          </a:xfrm>
          <a:prstGeom prst="rect">
            <a:avLst/>
          </a:prstGeom>
          <a:noFill/>
        </p:spPr>
        <p:txBody>
          <a:bodyPr wrap="square" rtlCol="0">
            <a:spAutoFit/>
          </a:bodyPr>
          <a:lstStyle/>
          <a:p>
            <a:r>
              <a:rPr lang="fr-FR" dirty="0"/>
              <a:t>LES SUPPORTS D’ARRÊT AGISSENT COMME UN POINT D’ARRÊT POUR LA PIÈCE PENDANT LE VOYAGE.</a:t>
            </a:r>
            <a:endParaRPr lang="en-US" dirty="0"/>
          </a:p>
        </p:txBody>
      </p:sp>
    </p:spTree>
    <p:extLst>
      <p:ext uri="{BB962C8B-B14F-4D97-AF65-F5344CB8AC3E}">
        <p14:creationId xmlns:p14="http://schemas.microsoft.com/office/powerpoint/2010/main" val="277316406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46743" y="636032"/>
            <a:ext cx="10920415"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Désynchronisé</a:t>
            </a:r>
            <a:endParaRPr lang="en-US" dirty="0">
              <a:solidFill>
                <a:schemeClr val="bg1"/>
              </a:solidFill>
            </a:endParaRPr>
          </a:p>
        </p:txBody>
      </p: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817" y="5357123"/>
            <a:ext cx="2264255" cy="6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1725785-AF1B-FEA3-068B-7FAF016CB74A}"/>
              </a:ext>
            </a:extLst>
          </p:cNvPr>
          <p:cNvSpPr/>
          <p:nvPr/>
        </p:nvSpPr>
        <p:spPr>
          <a:xfrm rot="221397">
            <a:off x="4347976" y="2986236"/>
            <a:ext cx="3295650" cy="114260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8392631-A700-8896-5E67-43986BD72489}"/>
              </a:ext>
            </a:extLst>
          </p:cNvPr>
          <p:cNvCxnSpPr>
            <a:cxnSpLocks/>
          </p:cNvCxnSpPr>
          <p:nvPr/>
        </p:nvCxnSpPr>
        <p:spPr>
          <a:xfrm>
            <a:off x="3232124" y="3380570"/>
            <a:ext cx="5606560" cy="14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C26B28A-7E30-6735-2238-2C7C9ACCAB2D}"/>
              </a:ext>
            </a:extLst>
          </p:cNvPr>
          <p:cNvSpPr/>
          <p:nvPr/>
        </p:nvSpPr>
        <p:spPr>
          <a:xfrm>
            <a:off x="2524030" y="4605114"/>
            <a:ext cx="3295650" cy="1142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340BFE0-0411-4EC3-4B07-766496E2A056}"/>
              </a:ext>
            </a:extLst>
          </p:cNvPr>
          <p:cNvCxnSpPr>
            <a:cxnSpLocks/>
          </p:cNvCxnSpPr>
          <p:nvPr/>
        </p:nvCxnSpPr>
        <p:spPr>
          <a:xfrm>
            <a:off x="1303403" y="4647138"/>
            <a:ext cx="5606560" cy="14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FF2F75-B0D8-F578-C9E9-F8F3A8E2FD2B}"/>
              </a:ext>
            </a:extLst>
          </p:cNvPr>
          <p:cNvSpPr txBox="1"/>
          <p:nvPr/>
        </p:nvSpPr>
        <p:spPr>
          <a:xfrm>
            <a:off x="8946683" y="3226216"/>
            <a:ext cx="2670907" cy="584775"/>
          </a:xfrm>
          <a:prstGeom prst="rect">
            <a:avLst/>
          </a:prstGeom>
          <a:noFill/>
        </p:spPr>
        <p:txBody>
          <a:bodyPr wrap="square" rtlCol="0">
            <a:spAutoFit/>
          </a:bodyPr>
          <a:lstStyle/>
          <a:p>
            <a:r>
              <a:rPr lang="fr-FR" sz="1600" dirty="0"/>
              <a:t>Pendant l’extension ou la rétraction</a:t>
            </a:r>
            <a:endParaRPr lang="en-US" sz="1600" dirty="0"/>
          </a:p>
        </p:txBody>
      </p:sp>
      <p:sp>
        <p:nvSpPr>
          <p:cNvPr id="12" name="TextBox 11">
            <a:extLst>
              <a:ext uri="{FF2B5EF4-FFF2-40B4-BE49-F238E27FC236}">
                <a16:creationId xmlns:a16="http://schemas.microsoft.com/office/drawing/2014/main" id="{71F3DB54-DA25-F5C3-17A2-A825C0DBC03B}"/>
              </a:ext>
            </a:extLst>
          </p:cNvPr>
          <p:cNvSpPr txBox="1"/>
          <p:nvPr/>
        </p:nvSpPr>
        <p:spPr>
          <a:xfrm>
            <a:off x="5861872" y="5132864"/>
            <a:ext cx="2670907" cy="338554"/>
          </a:xfrm>
          <a:prstGeom prst="rect">
            <a:avLst/>
          </a:prstGeom>
          <a:noFill/>
        </p:spPr>
        <p:txBody>
          <a:bodyPr wrap="square" rtlCol="0">
            <a:spAutoFit/>
          </a:bodyPr>
          <a:lstStyle/>
          <a:p>
            <a:r>
              <a:rPr lang="en-US" sz="1600" dirty="0" err="1"/>
              <a:t>Sceaux</a:t>
            </a:r>
            <a:r>
              <a:rPr lang="en-US" sz="1600" dirty="0"/>
              <a:t> </a:t>
            </a:r>
            <a:r>
              <a:rPr lang="en-US" sz="1600" dirty="0" err="1"/>
              <a:t>en</a:t>
            </a:r>
            <a:r>
              <a:rPr lang="en-US" sz="1600" dirty="0"/>
              <a:t> position fermée</a:t>
            </a:r>
          </a:p>
        </p:txBody>
      </p:sp>
      <p:sp>
        <p:nvSpPr>
          <p:cNvPr id="13" name="TextBox 12">
            <a:extLst>
              <a:ext uri="{FF2B5EF4-FFF2-40B4-BE49-F238E27FC236}">
                <a16:creationId xmlns:a16="http://schemas.microsoft.com/office/drawing/2014/main" id="{11DE4D7D-E9BA-8FA2-A8D6-2016FB82E923}"/>
              </a:ext>
            </a:extLst>
          </p:cNvPr>
          <p:cNvSpPr txBox="1"/>
          <p:nvPr/>
        </p:nvSpPr>
        <p:spPr>
          <a:xfrm>
            <a:off x="5240067" y="3568826"/>
            <a:ext cx="2095500" cy="369332"/>
          </a:xfrm>
          <a:prstGeom prst="rect">
            <a:avLst/>
          </a:prstGeom>
          <a:noFill/>
        </p:spPr>
        <p:txBody>
          <a:bodyPr wrap="square" rtlCol="0">
            <a:spAutoFit/>
          </a:bodyPr>
          <a:lstStyle/>
          <a:p>
            <a:r>
              <a:rPr lang="en-US" dirty="0" err="1">
                <a:solidFill>
                  <a:schemeClr val="bg1"/>
                </a:solidFill>
              </a:rPr>
              <a:t>Boîte</a:t>
            </a:r>
            <a:r>
              <a:rPr lang="en-US" dirty="0">
                <a:solidFill>
                  <a:schemeClr val="bg1"/>
                </a:solidFill>
              </a:rPr>
              <a:t> </a:t>
            </a:r>
            <a:r>
              <a:rPr lang="en-US" dirty="0" err="1">
                <a:solidFill>
                  <a:schemeClr val="bg1"/>
                </a:solidFill>
              </a:rPr>
              <a:t>coulissante</a:t>
            </a:r>
            <a:endParaRPr lang="en-US" dirty="0">
              <a:solidFill>
                <a:schemeClr val="bg1"/>
              </a:solidFill>
            </a:endParaRPr>
          </a:p>
        </p:txBody>
      </p:sp>
      <p:sp>
        <p:nvSpPr>
          <p:cNvPr id="14" name="TextBox 13">
            <a:extLst>
              <a:ext uri="{FF2B5EF4-FFF2-40B4-BE49-F238E27FC236}">
                <a16:creationId xmlns:a16="http://schemas.microsoft.com/office/drawing/2014/main" id="{B8B4B6FA-B295-683B-B2C0-C7AEB136A78B}"/>
              </a:ext>
            </a:extLst>
          </p:cNvPr>
          <p:cNvSpPr txBox="1"/>
          <p:nvPr/>
        </p:nvSpPr>
        <p:spPr>
          <a:xfrm>
            <a:off x="3446167" y="5222363"/>
            <a:ext cx="2095500" cy="369332"/>
          </a:xfrm>
          <a:prstGeom prst="rect">
            <a:avLst/>
          </a:prstGeom>
          <a:noFill/>
        </p:spPr>
        <p:txBody>
          <a:bodyPr wrap="square" rtlCol="0">
            <a:spAutoFit/>
          </a:bodyPr>
          <a:lstStyle/>
          <a:p>
            <a:r>
              <a:rPr lang="en-US" dirty="0" err="1">
                <a:solidFill>
                  <a:schemeClr val="bg1"/>
                </a:solidFill>
              </a:rPr>
              <a:t>Boîte</a:t>
            </a:r>
            <a:r>
              <a:rPr lang="en-US" dirty="0">
                <a:solidFill>
                  <a:schemeClr val="bg1"/>
                </a:solidFill>
              </a:rPr>
              <a:t> </a:t>
            </a:r>
            <a:r>
              <a:rPr lang="en-US" dirty="0" err="1">
                <a:solidFill>
                  <a:schemeClr val="bg1"/>
                </a:solidFill>
              </a:rPr>
              <a:t>coulissante</a:t>
            </a:r>
            <a:endParaRPr lang="en-US" dirty="0">
              <a:solidFill>
                <a:schemeClr val="bg1"/>
              </a:solidFill>
            </a:endParaRPr>
          </a:p>
        </p:txBody>
      </p:sp>
      <p:cxnSp>
        <p:nvCxnSpPr>
          <p:cNvPr id="16" name="Straight Arrow Connector 15">
            <a:extLst>
              <a:ext uri="{FF2B5EF4-FFF2-40B4-BE49-F238E27FC236}">
                <a16:creationId xmlns:a16="http://schemas.microsoft.com/office/drawing/2014/main" id="{A22D513E-EDD0-BA84-0F80-9B99EFDECB89}"/>
              </a:ext>
            </a:extLst>
          </p:cNvPr>
          <p:cNvCxnSpPr/>
          <p:nvPr/>
        </p:nvCxnSpPr>
        <p:spPr>
          <a:xfrm>
            <a:off x="4211367" y="2914094"/>
            <a:ext cx="0" cy="4231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A83F5D-0ADD-FE21-9DA9-0E12EB90A256}"/>
              </a:ext>
            </a:extLst>
          </p:cNvPr>
          <p:cNvCxnSpPr>
            <a:cxnSpLocks/>
          </p:cNvCxnSpPr>
          <p:nvPr/>
        </p:nvCxnSpPr>
        <p:spPr>
          <a:xfrm>
            <a:off x="7775505" y="3092956"/>
            <a:ext cx="0" cy="3025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5CDD7D5-9544-EA99-8CBA-37CA58A1BAE0}"/>
              </a:ext>
            </a:extLst>
          </p:cNvPr>
          <p:cNvSpPr txBox="1"/>
          <p:nvPr/>
        </p:nvSpPr>
        <p:spPr>
          <a:xfrm>
            <a:off x="3874471" y="2999706"/>
            <a:ext cx="693804" cy="369332"/>
          </a:xfrm>
          <a:prstGeom prst="rect">
            <a:avLst/>
          </a:prstGeom>
          <a:noFill/>
        </p:spPr>
        <p:txBody>
          <a:bodyPr wrap="square" rtlCol="0">
            <a:spAutoFit/>
          </a:bodyPr>
          <a:lstStyle/>
          <a:p>
            <a:r>
              <a:rPr lang="en-US"/>
              <a:t>4”</a:t>
            </a:r>
          </a:p>
        </p:txBody>
      </p:sp>
      <p:sp>
        <p:nvSpPr>
          <p:cNvPr id="20" name="TextBox 19">
            <a:extLst>
              <a:ext uri="{FF2B5EF4-FFF2-40B4-BE49-F238E27FC236}">
                <a16:creationId xmlns:a16="http://schemas.microsoft.com/office/drawing/2014/main" id="{C5304CA1-976E-050A-1419-F59391C8C895}"/>
              </a:ext>
            </a:extLst>
          </p:cNvPr>
          <p:cNvSpPr txBox="1"/>
          <p:nvPr/>
        </p:nvSpPr>
        <p:spPr>
          <a:xfrm>
            <a:off x="7834878" y="3059558"/>
            <a:ext cx="693804" cy="369332"/>
          </a:xfrm>
          <a:prstGeom prst="rect">
            <a:avLst/>
          </a:prstGeom>
          <a:noFill/>
        </p:spPr>
        <p:txBody>
          <a:bodyPr wrap="square" rtlCol="0">
            <a:spAutoFit/>
          </a:bodyPr>
          <a:lstStyle/>
          <a:p>
            <a:r>
              <a:rPr lang="en-US"/>
              <a:t>2”</a:t>
            </a:r>
          </a:p>
        </p:txBody>
      </p:sp>
      <p:sp>
        <p:nvSpPr>
          <p:cNvPr id="21" name="Rectangle 20">
            <a:extLst>
              <a:ext uri="{FF2B5EF4-FFF2-40B4-BE49-F238E27FC236}">
                <a16:creationId xmlns:a16="http://schemas.microsoft.com/office/drawing/2014/main" id="{BC0C6DB3-F06D-E9FC-18F8-DF1052DA365B}"/>
              </a:ext>
            </a:extLst>
          </p:cNvPr>
          <p:cNvSpPr/>
          <p:nvPr/>
        </p:nvSpPr>
        <p:spPr>
          <a:xfrm>
            <a:off x="2514516" y="1513179"/>
            <a:ext cx="3295650" cy="11426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EF1DCFD-B189-3BD4-F982-F84125D8D49F}"/>
              </a:ext>
            </a:extLst>
          </p:cNvPr>
          <p:cNvCxnSpPr>
            <a:cxnSpLocks/>
          </p:cNvCxnSpPr>
          <p:nvPr/>
        </p:nvCxnSpPr>
        <p:spPr>
          <a:xfrm>
            <a:off x="1320479" y="2585372"/>
            <a:ext cx="5606560" cy="14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642F753-DCCF-0FEF-8C8E-F14AAE20FC87}"/>
              </a:ext>
            </a:extLst>
          </p:cNvPr>
          <p:cNvSpPr txBox="1"/>
          <p:nvPr/>
        </p:nvSpPr>
        <p:spPr>
          <a:xfrm>
            <a:off x="3436653" y="2130428"/>
            <a:ext cx="2095500" cy="369332"/>
          </a:xfrm>
          <a:prstGeom prst="rect">
            <a:avLst/>
          </a:prstGeom>
          <a:noFill/>
        </p:spPr>
        <p:txBody>
          <a:bodyPr wrap="square" rtlCol="0">
            <a:spAutoFit/>
          </a:bodyPr>
          <a:lstStyle/>
          <a:p>
            <a:r>
              <a:rPr lang="en-US" dirty="0" err="1">
                <a:solidFill>
                  <a:schemeClr val="bg1"/>
                </a:solidFill>
              </a:rPr>
              <a:t>Boîte</a:t>
            </a:r>
            <a:r>
              <a:rPr lang="en-US" dirty="0">
                <a:solidFill>
                  <a:schemeClr val="bg1"/>
                </a:solidFill>
              </a:rPr>
              <a:t> </a:t>
            </a:r>
            <a:r>
              <a:rPr lang="en-US" dirty="0" err="1">
                <a:solidFill>
                  <a:schemeClr val="bg1"/>
                </a:solidFill>
              </a:rPr>
              <a:t>coulissante</a:t>
            </a:r>
            <a:endParaRPr lang="en-US" dirty="0">
              <a:solidFill>
                <a:schemeClr val="bg1"/>
              </a:solidFill>
            </a:endParaRPr>
          </a:p>
        </p:txBody>
      </p:sp>
      <p:sp>
        <p:nvSpPr>
          <p:cNvPr id="24" name="TextBox 23">
            <a:extLst>
              <a:ext uri="{FF2B5EF4-FFF2-40B4-BE49-F238E27FC236}">
                <a16:creationId xmlns:a16="http://schemas.microsoft.com/office/drawing/2014/main" id="{FE03C626-2D7B-3A70-20D1-88E773C56F06}"/>
              </a:ext>
            </a:extLst>
          </p:cNvPr>
          <p:cNvSpPr txBox="1"/>
          <p:nvPr/>
        </p:nvSpPr>
        <p:spPr>
          <a:xfrm>
            <a:off x="5874851" y="2042017"/>
            <a:ext cx="2670907" cy="338554"/>
          </a:xfrm>
          <a:prstGeom prst="rect">
            <a:avLst/>
          </a:prstGeom>
          <a:noFill/>
        </p:spPr>
        <p:txBody>
          <a:bodyPr wrap="square" rtlCol="0">
            <a:spAutoFit/>
          </a:bodyPr>
          <a:lstStyle/>
          <a:p>
            <a:r>
              <a:rPr lang="en-US" sz="1600" dirty="0" err="1"/>
              <a:t>Sceaux</a:t>
            </a:r>
            <a:r>
              <a:rPr lang="en-US" sz="1600" dirty="0"/>
              <a:t> </a:t>
            </a:r>
            <a:r>
              <a:rPr lang="en-US" sz="1600" dirty="0" err="1"/>
              <a:t>en</a:t>
            </a:r>
            <a:r>
              <a:rPr lang="en-US" sz="1600" dirty="0"/>
              <a:t> position ouverte</a:t>
            </a:r>
          </a:p>
        </p:txBody>
      </p:sp>
      <p:pic>
        <p:nvPicPr>
          <p:cNvPr id="27" name="Picture 26">
            <a:extLst>
              <a:ext uri="{FF2B5EF4-FFF2-40B4-BE49-F238E27FC236}">
                <a16:creationId xmlns:a16="http://schemas.microsoft.com/office/drawing/2014/main" id="{B67594AD-EDBC-54BC-333B-1035A3A87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86" y="5450403"/>
            <a:ext cx="1007547" cy="468509"/>
          </a:xfrm>
          <a:prstGeom prst="rect">
            <a:avLst/>
          </a:prstGeom>
        </p:spPr>
      </p:pic>
      <p:pic>
        <p:nvPicPr>
          <p:cNvPr id="7" name="Graphic 6" descr="Thumbs up sign with solid fill">
            <a:extLst>
              <a:ext uri="{FF2B5EF4-FFF2-40B4-BE49-F238E27FC236}">
                <a16:creationId xmlns:a16="http://schemas.microsoft.com/office/drawing/2014/main" id="{9E46897C-A581-BA98-0EBE-A870898173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8687" y="2329824"/>
            <a:ext cx="914400" cy="914400"/>
          </a:xfrm>
          <a:prstGeom prst="rect">
            <a:avLst/>
          </a:prstGeom>
        </p:spPr>
      </p:pic>
      <p:pic>
        <p:nvPicPr>
          <p:cNvPr id="15" name="Graphic 14" descr="Thumbs Down with solid fill">
            <a:extLst>
              <a:ext uri="{FF2B5EF4-FFF2-40B4-BE49-F238E27FC236}">
                <a16:creationId xmlns:a16="http://schemas.microsoft.com/office/drawing/2014/main" id="{D09A8BA1-CA3A-A227-F19B-82010BF94A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38574" y="2896665"/>
            <a:ext cx="914400" cy="914400"/>
          </a:xfrm>
          <a:prstGeom prst="rect">
            <a:avLst/>
          </a:prstGeom>
        </p:spPr>
      </p:pic>
    </p:spTree>
    <p:extLst>
      <p:ext uri="{BB962C8B-B14F-4D97-AF65-F5344CB8AC3E}">
        <p14:creationId xmlns:p14="http://schemas.microsoft.com/office/powerpoint/2010/main" val="358350674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405" y="5634039"/>
            <a:ext cx="1545849" cy="44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24" y="5557192"/>
            <a:ext cx="686463" cy="319205"/>
          </a:xfrm>
          <a:prstGeom prst="rect">
            <a:avLst/>
          </a:prstGeom>
        </p:spPr>
      </p:pic>
      <p:sp>
        <p:nvSpPr>
          <p:cNvPr id="5" name="TextBox 4">
            <a:extLst>
              <a:ext uri="{FF2B5EF4-FFF2-40B4-BE49-F238E27FC236}">
                <a16:creationId xmlns:a16="http://schemas.microsoft.com/office/drawing/2014/main" id="{879CFB68-E8AB-FDEC-B008-3AD05F68ACAC}"/>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MÉFIEZ-VOUS DU G5 AVEC ARBRE DE DISTRIBUTION</a:t>
            </a:r>
            <a:endParaRPr lang="en-US" dirty="0">
              <a:solidFill>
                <a:schemeClr val="bg1"/>
              </a:solidFill>
            </a:endParaRPr>
          </a:p>
        </p:txBody>
      </p:sp>
      <p:pic>
        <p:nvPicPr>
          <p:cNvPr id="7" name="Picture 6">
            <a:extLst>
              <a:ext uri="{FF2B5EF4-FFF2-40B4-BE49-F238E27FC236}">
                <a16:creationId xmlns:a16="http://schemas.microsoft.com/office/drawing/2014/main" id="{5CCB556F-3F5C-7063-6FA2-D0224D08D7C5}"/>
              </a:ext>
            </a:extLst>
          </p:cNvPr>
          <p:cNvPicPr>
            <a:picLocks noChangeAspect="1"/>
          </p:cNvPicPr>
          <p:nvPr/>
        </p:nvPicPr>
        <p:blipFill>
          <a:blip r:embed="rId4"/>
          <a:stretch>
            <a:fillRect/>
          </a:stretch>
        </p:blipFill>
        <p:spPr>
          <a:xfrm>
            <a:off x="968024" y="1206603"/>
            <a:ext cx="2204137" cy="4030549"/>
          </a:xfrm>
          <a:prstGeom prst="rect">
            <a:avLst/>
          </a:prstGeom>
        </p:spPr>
      </p:pic>
      <p:pic>
        <p:nvPicPr>
          <p:cNvPr id="9" name="Picture 8">
            <a:extLst>
              <a:ext uri="{FF2B5EF4-FFF2-40B4-BE49-F238E27FC236}">
                <a16:creationId xmlns:a16="http://schemas.microsoft.com/office/drawing/2014/main" id="{5F0028A0-66EC-30A2-0169-2D49691A3D17}"/>
              </a:ext>
            </a:extLst>
          </p:cNvPr>
          <p:cNvPicPr>
            <a:picLocks noChangeAspect="1"/>
          </p:cNvPicPr>
          <p:nvPr/>
        </p:nvPicPr>
        <p:blipFill>
          <a:blip r:embed="rId5"/>
          <a:stretch>
            <a:fillRect/>
          </a:stretch>
        </p:blipFill>
        <p:spPr>
          <a:xfrm>
            <a:off x="3152896" y="1206603"/>
            <a:ext cx="2326812" cy="4030544"/>
          </a:xfrm>
          <a:prstGeom prst="rect">
            <a:avLst/>
          </a:prstGeom>
        </p:spPr>
      </p:pic>
      <p:pic>
        <p:nvPicPr>
          <p:cNvPr id="11" name="Picture 10">
            <a:extLst>
              <a:ext uri="{FF2B5EF4-FFF2-40B4-BE49-F238E27FC236}">
                <a16:creationId xmlns:a16="http://schemas.microsoft.com/office/drawing/2014/main" id="{81F7CE65-44CB-494D-850F-CE67D5E35C96}"/>
              </a:ext>
            </a:extLst>
          </p:cNvPr>
          <p:cNvPicPr>
            <a:picLocks noChangeAspect="1"/>
          </p:cNvPicPr>
          <p:nvPr/>
        </p:nvPicPr>
        <p:blipFill>
          <a:blip r:embed="rId6"/>
          <a:stretch>
            <a:fillRect/>
          </a:stretch>
        </p:blipFill>
        <p:spPr>
          <a:xfrm>
            <a:off x="6328239" y="1085547"/>
            <a:ext cx="4895737" cy="4556801"/>
          </a:xfrm>
          <a:prstGeom prst="rect">
            <a:avLst/>
          </a:prstGeom>
        </p:spPr>
      </p:pic>
      <p:sp>
        <p:nvSpPr>
          <p:cNvPr id="12" name="Rectangle 11">
            <a:extLst>
              <a:ext uri="{FF2B5EF4-FFF2-40B4-BE49-F238E27FC236}">
                <a16:creationId xmlns:a16="http://schemas.microsoft.com/office/drawing/2014/main" id="{DE3E593A-6833-B0E0-F01A-7142B5528340}"/>
              </a:ext>
            </a:extLst>
          </p:cNvPr>
          <p:cNvSpPr/>
          <p:nvPr/>
        </p:nvSpPr>
        <p:spPr>
          <a:xfrm>
            <a:off x="968024" y="1206603"/>
            <a:ext cx="1548348" cy="1712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D679F8-3912-C58D-C2C9-2DDEEDFE16EC}"/>
              </a:ext>
            </a:extLst>
          </p:cNvPr>
          <p:cNvSpPr/>
          <p:nvPr/>
        </p:nvSpPr>
        <p:spPr>
          <a:xfrm>
            <a:off x="971533" y="5502848"/>
            <a:ext cx="8534606" cy="405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t>LA GLISSIÈRE DU MOTEUR DE MONTAGE INFÉRIEUR AVEC ARBRE DE DISTRIBUTION N’EST PAS UNE GLISSIÈRE EXACTE</a:t>
            </a:r>
            <a:endParaRPr lang="en-US" dirty="0"/>
          </a:p>
        </p:txBody>
      </p:sp>
      <p:cxnSp>
        <p:nvCxnSpPr>
          <p:cNvPr id="16" name="Straight Connector 15">
            <a:extLst>
              <a:ext uri="{FF2B5EF4-FFF2-40B4-BE49-F238E27FC236}">
                <a16:creationId xmlns:a16="http://schemas.microsoft.com/office/drawing/2014/main" id="{CA9F9E45-380D-0257-6B79-4290BC9F9D41}"/>
              </a:ext>
            </a:extLst>
          </p:cNvPr>
          <p:cNvCxnSpPr>
            <a:cxnSpLocks/>
          </p:cNvCxnSpPr>
          <p:nvPr/>
        </p:nvCxnSpPr>
        <p:spPr>
          <a:xfrm>
            <a:off x="9994146" y="5675560"/>
            <a:ext cx="1523943" cy="405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94E175-2174-6EDA-DBBF-9209529F186F}"/>
              </a:ext>
            </a:extLst>
          </p:cNvPr>
          <p:cNvCxnSpPr>
            <a:cxnSpLocks/>
          </p:cNvCxnSpPr>
          <p:nvPr/>
        </p:nvCxnSpPr>
        <p:spPr>
          <a:xfrm flipV="1">
            <a:off x="10021311" y="5642348"/>
            <a:ext cx="1496778" cy="4384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AFE73AD-9C19-86C3-C3E8-8BA6AE6818C6}"/>
              </a:ext>
            </a:extLst>
          </p:cNvPr>
          <p:cNvSpPr txBox="1"/>
          <p:nvPr/>
        </p:nvSpPr>
        <p:spPr>
          <a:xfrm>
            <a:off x="5479708" y="1285592"/>
            <a:ext cx="1056894"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100" dirty="0"/>
              <a:t>Bottom Mount Motors aura un arbre de distribution en haut de la pièce sous le joint de lingette.</a:t>
            </a:r>
            <a:endParaRPr lang="en-US" sz="1100" dirty="0"/>
          </a:p>
        </p:txBody>
      </p:sp>
      <p:cxnSp>
        <p:nvCxnSpPr>
          <p:cNvPr id="8" name="Straight Arrow Connector 7">
            <a:extLst>
              <a:ext uri="{FF2B5EF4-FFF2-40B4-BE49-F238E27FC236}">
                <a16:creationId xmlns:a16="http://schemas.microsoft.com/office/drawing/2014/main" id="{278B2753-1155-1F73-7B89-869BE23CFEEE}"/>
              </a:ext>
            </a:extLst>
          </p:cNvPr>
          <p:cNvCxnSpPr/>
          <p:nvPr/>
        </p:nvCxnSpPr>
        <p:spPr>
          <a:xfrm flipV="1">
            <a:off x="6536602" y="1602463"/>
            <a:ext cx="1059255" cy="33497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86D66B7B-8816-A4B1-D68D-4813575635DD}"/>
              </a:ext>
            </a:extLst>
          </p:cNvPr>
          <p:cNvSpPr txBox="1"/>
          <p:nvPr/>
        </p:nvSpPr>
        <p:spPr>
          <a:xfrm>
            <a:off x="7760447" y="3548759"/>
            <a:ext cx="1056894" cy="93871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100" dirty="0"/>
              <a:t>Bottom Mount Motors aura une chaîne de boucle complète.</a:t>
            </a:r>
            <a:endParaRPr lang="en-US" sz="1100" dirty="0"/>
          </a:p>
        </p:txBody>
      </p:sp>
      <p:cxnSp>
        <p:nvCxnSpPr>
          <p:cNvPr id="14" name="Straight Arrow Connector 13">
            <a:extLst>
              <a:ext uri="{FF2B5EF4-FFF2-40B4-BE49-F238E27FC236}">
                <a16:creationId xmlns:a16="http://schemas.microsoft.com/office/drawing/2014/main" id="{6E827CE6-C720-5554-EAFF-26B08FE66612}"/>
              </a:ext>
            </a:extLst>
          </p:cNvPr>
          <p:cNvCxnSpPr>
            <a:cxnSpLocks/>
            <a:stCxn id="10" idx="3"/>
          </p:cNvCxnSpPr>
          <p:nvPr/>
        </p:nvCxnSpPr>
        <p:spPr>
          <a:xfrm flipV="1">
            <a:off x="8817341" y="3538580"/>
            <a:ext cx="1003861" cy="47953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7" name="Speech Bubble: Oval 16">
            <a:extLst>
              <a:ext uri="{FF2B5EF4-FFF2-40B4-BE49-F238E27FC236}">
                <a16:creationId xmlns:a16="http://schemas.microsoft.com/office/drawing/2014/main" id="{4090F7F3-AD97-6CE9-7B91-95630882FEEE}"/>
              </a:ext>
            </a:extLst>
          </p:cNvPr>
          <p:cNvSpPr/>
          <p:nvPr/>
        </p:nvSpPr>
        <p:spPr>
          <a:xfrm>
            <a:off x="756017" y="896753"/>
            <a:ext cx="2086552" cy="868673"/>
          </a:xfrm>
          <a:prstGeom prst="wedgeEllipseCallout">
            <a:avLst>
              <a:gd name="adj1" fmla="val 71492"/>
              <a:gd name="adj2" fmla="val 7847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1100" dirty="0"/>
              <a:t>LES AJUSTEMENTS NE SONT PAS EFFECTUÉS DE LA MÊME MANIÈRE QU’UNE DIAPOSITIVE EXACTE</a:t>
            </a:r>
            <a:endParaRPr lang="en-US" sz="1100" dirty="0"/>
          </a:p>
        </p:txBody>
      </p:sp>
      <p:sp>
        <p:nvSpPr>
          <p:cNvPr id="18" name="TextBox 17">
            <a:extLst>
              <a:ext uri="{FF2B5EF4-FFF2-40B4-BE49-F238E27FC236}">
                <a16:creationId xmlns:a16="http://schemas.microsoft.com/office/drawing/2014/main" id="{0CFBFEA0-FAED-B60D-BBED-6920F567CEB7}"/>
              </a:ext>
            </a:extLst>
          </p:cNvPr>
          <p:cNvSpPr txBox="1"/>
          <p:nvPr/>
        </p:nvSpPr>
        <p:spPr>
          <a:xfrm>
            <a:off x="7066229" y="2454358"/>
            <a:ext cx="2552660" cy="369332"/>
          </a:xfrm>
          <a:prstGeom prst="rect">
            <a:avLst/>
          </a:prstGeom>
          <a:noFill/>
        </p:spPr>
        <p:txBody>
          <a:bodyPr wrap="square" rtlCol="0">
            <a:spAutoFit/>
          </a:bodyPr>
          <a:lstStyle/>
          <a:p>
            <a:r>
              <a:rPr lang="en-US">
                <a:solidFill>
                  <a:schemeClr val="bg1"/>
                </a:solidFill>
              </a:rPr>
              <a:t>G5 WITH TIMING SHAFT</a:t>
            </a:r>
          </a:p>
        </p:txBody>
      </p:sp>
      <p:sp>
        <p:nvSpPr>
          <p:cNvPr id="6" name="Cloud 5">
            <a:extLst>
              <a:ext uri="{FF2B5EF4-FFF2-40B4-BE49-F238E27FC236}">
                <a16:creationId xmlns:a16="http://schemas.microsoft.com/office/drawing/2014/main" id="{DDDFB369-424C-9BBA-FBFA-42E5D930BDEB}"/>
              </a:ext>
            </a:extLst>
          </p:cNvPr>
          <p:cNvSpPr/>
          <p:nvPr/>
        </p:nvSpPr>
        <p:spPr>
          <a:xfrm>
            <a:off x="9198322" y="1215652"/>
            <a:ext cx="1819746" cy="549775"/>
          </a:xfrm>
          <a:prstGeom prst="clou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100" dirty="0">
                <a:solidFill>
                  <a:schemeClr val="tx1"/>
                </a:solidFill>
              </a:rPr>
              <a:t>N’UTILISE PAS DE CONTRÔLEUR</a:t>
            </a:r>
          </a:p>
        </p:txBody>
      </p:sp>
    </p:spTree>
    <p:extLst>
      <p:ext uri="{BB962C8B-B14F-4D97-AF65-F5344CB8AC3E}">
        <p14:creationId xmlns:p14="http://schemas.microsoft.com/office/powerpoint/2010/main" val="425450966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77" y="5822502"/>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Un côté se déplaçant plus vite que l’autre</a:t>
            </a:r>
            <a:endParaRPr lang="en-US" dirty="0">
              <a:solidFill>
                <a:schemeClr val="bg1"/>
              </a:solidFill>
            </a:endParaRPr>
          </a:p>
        </p:txBody>
      </p:sp>
      <p:cxnSp>
        <p:nvCxnSpPr>
          <p:cNvPr id="9" name="Straight Connector 8">
            <a:extLst>
              <a:ext uri="{FF2B5EF4-FFF2-40B4-BE49-F238E27FC236}">
                <a16:creationId xmlns:a16="http://schemas.microsoft.com/office/drawing/2014/main" id="{C776E4DC-A88D-96B9-1983-9B4362DD30BA}"/>
              </a:ext>
            </a:extLst>
          </p:cNvPr>
          <p:cNvCxnSpPr>
            <a:cxnSpLocks/>
          </p:cNvCxnSpPr>
          <p:nvPr/>
        </p:nvCxnSpPr>
        <p:spPr>
          <a:xfrm flipH="1">
            <a:off x="841793" y="1767996"/>
            <a:ext cx="66676" cy="129120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283792-CE68-BB4D-7218-3D06C13DB8DC}"/>
              </a:ext>
            </a:extLst>
          </p:cNvPr>
          <p:cNvCxnSpPr>
            <a:cxnSpLocks/>
          </p:cNvCxnSpPr>
          <p:nvPr/>
        </p:nvCxnSpPr>
        <p:spPr>
          <a:xfrm>
            <a:off x="908469" y="1767996"/>
            <a:ext cx="239024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8E1CF-EB36-643D-1F3D-1F746517C9A0}"/>
              </a:ext>
            </a:extLst>
          </p:cNvPr>
          <p:cNvCxnSpPr/>
          <p:nvPr/>
        </p:nvCxnSpPr>
        <p:spPr>
          <a:xfrm>
            <a:off x="3298709" y="1767996"/>
            <a:ext cx="0" cy="129120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481374-70F8-1848-D32E-EBD5E6369582}"/>
              </a:ext>
            </a:extLst>
          </p:cNvPr>
          <p:cNvCxnSpPr>
            <a:cxnSpLocks/>
          </p:cNvCxnSpPr>
          <p:nvPr/>
        </p:nvCxnSpPr>
        <p:spPr>
          <a:xfrm flipH="1">
            <a:off x="841793" y="3059197"/>
            <a:ext cx="24569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9A4FD3-45CF-CA5A-3238-9024ACA26CE2}"/>
              </a:ext>
            </a:extLst>
          </p:cNvPr>
          <p:cNvPicPr>
            <a:picLocks noChangeAspect="1"/>
          </p:cNvPicPr>
          <p:nvPr/>
        </p:nvPicPr>
        <p:blipFill>
          <a:blip r:embed="rId3"/>
          <a:stretch>
            <a:fillRect/>
          </a:stretch>
        </p:blipFill>
        <p:spPr>
          <a:xfrm>
            <a:off x="393449" y="756247"/>
            <a:ext cx="4343400" cy="1104900"/>
          </a:xfrm>
          <a:prstGeom prst="rect">
            <a:avLst/>
          </a:prstGeom>
        </p:spPr>
      </p:pic>
      <p:sp>
        <p:nvSpPr>
          <p:cNvPr id="4" name="TextBox 3">
            <a:extLst>
              <a:ext uri="{FF2B5EF4-FFF2-40B4-BE49-F238E27FC236}">
                <a16:creationId xmlns:a16="http://schemas.microsoft.com/office/drawing/2014/main" id="{C90F59E8-9839-BA3E-3409-5938641E076A}"/>
              </a:ext>
            </a:extLst>
          </p:cNvPr>
          <p:cNvSpPr txBox="1"/>
          <p:nvPr/>
        </p:nvSpPr>
        <p:spPr>
          <a:xfrm>
            <a:off x="5015620" y="756247"/>
            <a:ext cx="6527548" cy="369332"/>
          </a:xfrm>
          <a:prstGeom prst="rect">
            <a:avLst/>
          </a:prstGeom>
          <a:noFill/>
        </p:spPr>
        <p:txBody>
          <a:bodyPr wrap="square" rtlCol="0">
            <a:spAutoFit/>
          </a:bodyPr>
          <a:lstStyle/>
          <a:p>
            <a:r>
              <a:rPr lang="fr-FR" dirty="0"/>
              <a:t>Un moteur a-t-il été remplacé d’un côté récemment ?</a:t>
            </a:r>
            <a:endParaRPr lang="en-US" dirty="0"/>
          </a:p>
        </p:txBody>
      </p:sp>
      <p:pic>
        <p:nvPicPr>
          <p:cNvPr id="11" name="Picture 10">
            <a:extLst>
              <a:ext uri="{FF2B5EF4-FFF2-40B4-BE49-F238E27FC236}">
                <a16:creationId xmlns:a16="http://schemas.microsoft.com/office/drawing/2014/main" id="{41A557DB-3C0D-5836-074E-CED7711AE6EF}"/>
              </a:ext>
            </a:extLst>
          </p:cNvPr>
          <p:cNvPicPr>
            <a:picLocks noChangeAspect="1"/>
          </p:cNvPicPr>
          <p:nvPr/>
        </p:nvPicPr>
        <p:blipFill>
          <a:blip r:embed="rId4"/>
          <a:stretch>
            <a:fillRect/>
          </a:stretch>
        </p:blipFill>
        <p:spPr>
          <a:xfrm>
            <a:off x="7574618" y="1835330"/>
            <a:ext cx="2637348" cy="3987172"/>
          </a:xfrm>
          <a:prstGeom prst="rect">
            <a:avLst/>
          </a:prstGeom>
        </p:spPr>
      </p:pic>
      <p:sp>
        <p:nvSpPr>
          <p:cNvPr id="16" name="TextBox 15">
            <a:extLst>
              <a:ext uri="{FF2B5EF4-FFF2-40B4-BE49-F238E27FC236}">
                <a16:creationId xmlns:a16="http://schemas.microsoft.com/office/drawing/2014/main" id="{C3EB0786-F100-09A7-6952-8993D747E6DC}"/>
              </a:ext>
            </a:extLst>
          </p:cNvPr>
          <p:cNvSpPr txBox="1"/>
          <p:nvPr/>
        </p:nvSpPr>
        <p:spPr>
          <a:xfrm>
            <a:off x="624689" y="2413596"/>
            <a:ext cx="6627137" cy="646331"/>
          </a:xfrm>
          <a:prstGeom prst="rect">
            <a:avLst/>
          </a:prstGeom>
          <a:noFill/>
        </p:spPr>
        <p:txBody>
          <a:bodyPr wrap="square" rtlCol="0">
            <a:spAutoFit/>
          </a:bodyPr>
          <a:lstStyle/>
          <a:p>
            <a:r>
              <a:rPr lang="fr-FR" dirty="0"/>
              <a:t>12 MOTEURS À DENTS AURONT UNE ÉTIQUETTE SUR LE CYLINDRE DU MOTEUR QUI EST EN ARGENT.</a:t>
            </a:r>
            <a:endParaRPr lang="en-US" dirty="0"/>
          </a:p>
        </p:txBody>
      </p:sp>
      <p:sp>
        <p:nvSpPr>
          <p:cNvPr id="18" name="TextBox 17">
            <a:extLst>
              <a:ext uri="{FF2B5EF4-FFF2-40B4-BE49-F238E27FC236}">
                <a16:creationId xmlns:a16="http://schemas.microsoft.com/office/drawing/2014/main" id="{706D9ACA-C1E0-4B16-0CF5-35897A8265EC}"/>
              </a:ext>
            </a:extLst>
          </p:cNvPr>
          <p:cNvSpPr txBox="1"/>
          <p:nvPr/>
        </p:nvSpPr>
        <p:spPr>
          <a:xfrm>
            <a:off x="624688" y="3288480"/>
            <a:ext cx="6627137" cy="646331"/>
          </a:xfrm>
          <a:prstGeom prst="rect">
            <a:avLst/>
          </a:prstGeom>
          <a:noFill/>
        </p:spPr>
        <p:txBody>
          <a:bodyPr wrap="square" rtlCol="0">
            <a:spAutoFit/>
          </a:bodyPr>
          <a:lstStyle/>
          <a:p>
            <a:r>
              <a:rPr lang="fr-FR" dirty="0"/>
              <a:t>LES MOTEURS À 10 DENTS AURONT DEUX ÉTIQUETTES SUR LE CYLINDRE DU MOTEUR. L’UN QUI EST ARGENTÉ ET UN QUI EST BLEU.</a:t>
            </a:r>
            <a:endParaRPr lang="en-US" dirty="0"/>
          </a:p>
        </p:txBody>
      </p:sp>
      <p:sp>
        <p:nvSpPr>
          <p:cNvPr id="19" name="TextBox 18">
            <a:extLst>
              <a:ext uri="{FF2B5EF4-FFF2-40B4-BE49-F238E27FC236}">
                <a16:creationId xmlns:a16="http://schemas.microsoft.com/office/drawing/2014/main" id="{464C9EAC-B5F7-B1C8-3453-51D00D7E4543}"/>
              </a:ext>
            </a:extLst>
          </p:cNvPr>
          <p:cNvSpPr txBox="1"/>
          <p:nvPr/>
        </p:nvSpPr>
        <p:spPr>
          <a:xfrm>
            <a:off x="2290527" y="4200808"/>
            <a:ext cx="4961298" cy="923330"/>
          </a:xfrm>
          <a:prstGeom prst="rect">
            <a:avLst/>
          </a:prstGeom>
          <a:noFill/>
        </p:spPr>
        <p:txBody>
          <a:bodyPr wrap="square" rtlCol="0">
            <a:spAutoFit/>
          </a:bodyPr>
          <a:lstStyle/>
          <a:p>
            <a:r>
              <a:rPr lang="fr-FR" dirty="0"/>
              <a:t>Le contrôleur ne sera pas en mesure d’étalonner la vitesse des moteurs s’il y a un moteur à 12 dents d’un côté et un moteur à 10 dents de l’autre côté.</a:t>
            </a:r>
            <a:endParaRPr lang="en-US" dirty="0"/>
          </a:p>
        </p:txBody>
      </p:sp>
    </p:spTree>
    <p:extLst>
      <p:ext uri="{BB962C8B-B14F-4D97-AF65-F5344CB8AC3E}">
        <p14:creationId xmlns:p14="http://schemas.microsoft.com/office/powerpoint/2010/main" val="323697332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405" y="5634039"/>
            <a:ext cx="1545849" cy="44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24" y="5557192"/>
            <a:ext cx="686463" cy="319205"/>
          </a:xfrm>
          <a:prstGeom prst="rect">
            <a:avLst/>
          </a:prstGeom>
        </p:spPr>
      </p:pic>
      <p:sp>
        <p:nvSpPr>
          <p:cNvPr id="5" name="TextBox 4">
            <a:extLst>
              <a:ext uri="{FF2B5EF4-FFF2-40B4-BE49-F238E27FC236}">
                <a16:creationId xmlns:a16="http://schemas.microsoft.com/office/drawing/2014/main" id="{879CFB68-E8AB-FDEC-B008-3AD05F68ACAC}"/>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Changement moteur de 12 dents à 10 pignons dentaires</a:t>
            </a:r>
            <a:endParaRPr lang="en-US" dirty="0">
              <a:solidFill>
                <a:schemeClr val="bg1"/>
              </a:solidFill>
            </a:endParaRPr>
          </a:p>
        </p:txBody>
      </p:sp>
      <p:pic>
        <p:nvPicPr>
          <p:cNvPr id="6" name="Picture 5">
            <a:extLst>
              <a:ext uri="{FF2B5EF4-FFF2-40B4-BE49-F238E27FC236}">
                <a16:creationId xmlns:a16="http://schemas.microsoft.com/office/drawing/2014/main" id="{E411CF8A-0E91-0C4B-D048-BF874B43F4EF}"/>
              </a:ext>
            </a:extLst>
          </p:cNvPr>
          <p:cNvPicPr>
            <a:picLocks noChangeAspect="1"/>
          </p:cNvPicPr>
          <p:nvPr/>
        </p:nvPicPr>
        <p:blipFill>
          <a:blip r:embed="rId4"/>
          <a:stretch>
            <a:fillRect/>
          </a:stretch>
        </p:blipFill>
        <p:spPr>
          <a:xfrm>
            <a:off x="968023" y="1077504"/>
            <a:ext cx="10359563" cy="4479688"/>
          </a:xfrm>
          <a:prstGeom prst="rect">
            <a:avLst/>
          </a:prstGeom>
        </p:spPr>
      </p:pic>
    </p:spTree>
    <p:extLst>
      <p:ext uri="{BB962C8B-B14F-4D97-AF65-F5344CB8AC3E}">
        <p14:creationId xmlns:p14="http://schemas.microsoft.com/office/powerpoint/2010/main" val="174472424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46745" y="640080"/>
            <a:ext cx="10920415"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Le </a:t>
            </a:r>
            <a:r>
              <a:rPr lang="en-US" dirty="0" err="1">
                <a:solidFill>
                  <a:schemeClr val="bg1"/>
                </a:solidFill>
              </a:rPr>
              <a:t>contrôleur</a:t>
            </a:r>
            <a:endParaRPr lang="en-US" dirty="0">
              <a:solidFill>
                <a:schemeClr val="bg1"/>
              </a:solidFill>
            </a:endParaRPr>
          </a:p>
        </p:txBody>
      </p: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817" y="5357123"/>
            <a:ext cx="2264255" cy="6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550732A-310D-30E4-A7C9-E7EEC0FD34A8}"/>
              </a:ext>
            </a:extLst>
          </p:cNvPr>
          <p:cNvPicPr>
            <a:picLocks noChangeAspect="1"/>
          </p:cNvPicPr>
          <p:nvPr/>
        </p:nvPicPr>
        <p:blipFill>
          <a:blip r:embed="rId3"/>
          <a:stretch>
            <a:fillRect/>
          </a:stretch>
        </p:blipFill>
        <p:spPr>
          <a:xfrm>
            <a:off x="981855" y="2794825"/>
            <a:ext cx="1722022" cy="1379212"/>
          </a:xfrm>
          <a:prstGeom prst="rect">
            <a:avLst/>
          </a:prstGeom>
        </p:spPr>
      </p:pic>
      <p:pic>
        <p:nvPicPr>
          <p:cNvPr id="15" name="Picture 14">
            <a:extLst>
              <a:ext uri="{FF2B5EF4-FFF2-40B4-BE49-F238E27FC236}">
                <a16:creationId xmlns:a16="http://schemas.microsoft.com/office/drawing/2014/main" id="{6AD2C13B-480F-4CEE-08CF-290D6D595CA8}"/>
              </a:ext>
            </a:extLst>
          </p:cNvPr>
          <p:cNvPicPr>
            <a:picLocks noChangeAspect="1"/>
          </p:cNvPicPr>
          <p:nvPr/>
        </p:nvPicPr>
        <p:blipFill>
          <a:blip r:embed="rId4"/>
          <a:stretch>
            <a:fillRect/>
          </a:stretch>
        </p:blipFill>
        <p:spPr>
          <a:xfrm rot="16200000">
            <a:off x="9469887" y="2765165"/>
            <a:ext cx="1472346" cy="1861587"/>
          </a:xfrm>
          <a:prstGeom prst="rect">
            <a:avLst/>
          </a:prstGeom>
        </p:spPr>
      </p:pic>
      <p:sp>
        <p:nvSpPr>
          <p:cNvPr id="18" name="Explosion: 14 Points 17">
            <a:extLst>
              <a:ext uri="{FF2B5EF4-FFF2-40B4-BE49-F238E27FC236}">
                <a16:creationId xmlns:a16="http://schemas.microsoft.com/office/drawing/2014/main" id="{D26A1D5D-1AB5-C83A-63EB-A0A7F231DCA7}"/>
              </a:ext>
            </a:extLst>
          </p:cNvPr>
          <p:cNvSpPr/>
          <p:nvPr/>
        </p:nvSpPr>
        <p:spPr>
          <a:xfrm>
            <a:off x="9023817" y="2070767"/>
            <a:ext cx="1182243" cy="913702"/>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b="1"/>
              <a:t>NEW</a:t>
            </a:r>
          </a:p>
        </p:txBody>
      </p:sp>
      <p:sp>
        <p:nvSpPr>
          <p:cNvPr id="25" name="Wave 24">
            <a:extLst>
              <a:ext uri="{FF2B5EF4-FFF2-40B4-BE49-F238E27FC236}">
                <a16:creationId xmlns:a16="http://schemas.microsoft.com/office/drawing/2014/main" id="{6B624FB7-1245-0DFD-EA0C-26899A6584CD}"/>
              </a:ext>
            </a:extLst>
          </p:cNvPr>
          <p:cNvSpPr/>
          <p:nvPr/>
        </p:nvSpPr>
        <p:spPr>
          <a:xfrm>
            <a:off x="10009084" y="2584060"/>
            <a:ext cx="1099306" cy="338554"/>
          </a:xfrm>
          <a:prstGeom prst="wav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ÉTIQUETTE BLEUE</a:t>
            </a:r>
          </a:p>
        </p:txBody>
      </p:sp>
      <p:sp>
        <p:nvSpPr>
          <p:cNvPr id="26" name="Wave 25">
            <a:extLst>
              <a:ext uri="{FF2B5EF4-FFF2-40B4-BE49-F238E27FC236}">
                <a16:creationId xmlns:a16="http://schemas.microsoft.com/office/drawing/2014/main" id="{7C71191C-578E-A655-EF9C-03FD857265A1}"/>
              </a:ext>
            </a:extLst>
          </p:cNvPr>
          <p:cNvSpPr/>
          <p:nvPr/>
        </p:nvSpPr>
        <p:spPr>
          <a:xfrm>
            <a:off x="1185796" y="2358341"/>
            <a:ext cx="1099306" cy="338554"/>
          </a:xfrm>
          <a:prstGeom prst="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2">
                    <a:lumMod val="50000"/>
                  </a:schemeClr>
                </a:solidFill>
              </a:rPr>
              <a:t>ÉTIQUETTE BLANCHE</a:t>
            </a:r>
          </a:p>
        </p:txBody>
      </p:sp>
      <p:pic>
        <p:nvPicPr>
          <p:cNvPr id="27" name="Picture 26">
            <a:extLst>
              <a:ext uri="{FF2B5EF4-FFF2-40B4-BE49-F238E27FC236}">
                <a16:creationId xmlns:a16="http://schemas.microsoft.com/office/drawing/2014/main" id="{B67594AD-EDBC-54BC-333B-1035A3A87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586" y="5450403"/>
            <a:ext cx="1007547" cy="468509"/>
          </a:xfrm>
          <a:prstGeom prst="rect">
            <a:avLst/>
          </a:prstGeom>
        </p:spPr>
      </p:pic>
      <p:sp>
        <p:nvSpPr>
          <p:cNvPr id="4" name="TextBox 3">
            <a:extLst>
              <a:ext uri="{FF2B5EF4-FFF2-40B4-BE49-F238E27FC236}">
                <a16:creationId xmlns:a16="http://schemas.microsoft.com/office/drawing/2014/main" id="{A5417A1D-3B32-3718-38CF-1D3A6A322EA2}"/>
              </a:ext>
            </a:extLst>
          </p:cNvPr>
          <p:cNvSpPr txBox="1"/>
          <p:nvPr/>
        </p:nvSpPr>
        <p:spPr>
          <a:xfrm>
            <a:off x="2837374" y="1210825"/>
            <a:ext cx="6130122" cy="138499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fr-FR" sz="1400" kern="100" dirty="0">
                <a:solidFill>
                  <a:srgbClr val="111111"/>
                </a:solidFill>
                <a:latin typeface="Open Sans" panose="020B0606030504020204" pitchFamily="34" charset="0"/>
                <a:ea typeface="Calibri" panose="020F0502020204030204" pitchFamily="34" charset="0"/>
                <a:cs typeface="Times New Roman" panose="02020603050405020304" pitchFamily="18" charset="0"/>
              </a:rPr>
              <a:t>Le nouveau contrôleur a été mis en œuvre dans le cadre de notre processus d’amélioration continue. 
Le nouveau contrôle comprend un certain nombre de mises à jour telles que la protection basse tension pour protéger les composants contre les dommages si quelqu’un tente d’utiliser la glissière avec une tension de courant continu insuffisante.</a:t>
            </a:r>
            <a:endParaRPr lang="en-US" dirty="0"/>
          </a:p>
        </p:txBody>
      </p:sp>
      <p:sp>
        <p:nvSpPr>
          <p:cNvPr id="6" name="TextBox 5">
            <a:extLst>
              <a:ext uri="{FF2B5EF4-FFF2-40B4-BE49-F238E27FC236}">
                <a16:creationId xmlns:a16="http://schemas.microsoft.com/office/drawing/2014/main" id="{5B893B09-42FC-4E56-513A-E17C1AD9B4EF}"/>
              </a:ext>
            </a:extLst>
          </p:cNvPr>
          <p:cNvSpPr txBox="1"/>
          <p:nvPr/>
        </p:nvSpPr>
        <p:spPr>
          <a:xfrm>
            <a:off x="2851503" y="2779675"/>
            <a:ext cx="6115993" cy="3416320"/>
          </a:xfrm>
          <a:prstGeom prst="rect">
            <a:avLst/>
          </a:prstGeom>
          <a:solidFill>
            <a:schemeClr val="bg1"/>
          </a:solidFill>
        </p:spPr>
        <p:txBody>
          <a:bodyPr wrap="square" rtlCol="0">
            <a:spAutoFit/>
          </a:bodyPr>
          <a:lstStyle/>
          <a:p>
            <a:r>
              <a:rPr lang="fr-FR" b="1" dirty="0">
                <a:solidFill>
                  <a:srgbClr val="000000"/>
                </a:solidFill>
                <a:latin typeface="Calibri" panose="020F0502020204030204" pitchFamily="34" charset="0"/>
              </a:rPr>
              <a:t>Vert ON / Rouge ON – 
Basse tension détectée. (&lt; 9.0V) 
Flash vert / Flash rouge – 
Rouge puis Vert = tension détectée sur le moteur 2 à l’état INACTIF (mauvais câblage détecté) 
Vert puis Rouge = tension détectée sur le moteur 1 pendant l’état d’INACTIVITÉ (mauvais câblage détecté) 
Flash vert / Rouge OFF – 
Opération de rétractation répétée de l’interrupteur. Délai d’ins </a:t>
            </a:r>
            <a:r>
              <a:rPr lang="fr-FR" b="1" dirty="0" err="1">
                <a:solidFill>
                  <a:srgbClr val="000000"/>
                </a:solidFill>
                <a:latin typeface="Calibri" panose="020F0502020204030204" pitchFamily="34" charset="0"/>
              </a:rPr>
              <a:t>amor</a:t>
            </a:r>
            <a:r>
              <a:rPr lang="fr-FR" b="1" dirty="0">
                <a:solidFill>
                  <a:srgbClr val="000000"/>
                </a:solidFill>
                <a:latin typeface="Calibri" panose="020F0502020204030204" pitchFamily="34" charset="0"/>
              </a:rPr>
              <a:t> de la période
Opération d’extension répétée à partir du commutateur. Délai d’ins </a:t>
            </a:r>
            <a:r>
              <a:rPr lang="fr-FR" b="1" dirty="0" err="1">
                <a:solidFill>
                  <a:srgbClr val="000000"/>
                </a:solidFill>
                <a:latin typeface="Calibri" panose="020F0502020204030204" pitchFamily="34" charset="0"/>
              </a:rPr>
              <a:t>amor</a:t>
            </a:r>
            <a:r>
              <a:rPr lang="fr-FR" b="1" dirty="0">
                <a:solidFill>
                  <a:srgbClr val="000000"/>
                </a:solidFill>
                <a:latin typeface="Calibri" panose="020F0502020204030204" pitchFamily="34" charset="0"/>
              </a:rPr>
              <a:t> de la période</a:t>
            </a:r>
            <a:endParaRPr lang="en-US" dirty="0"/>
          </a:p>
        </p:txBody>
      </p:sp>
      <p:pic>
        <p:nvPicPr>
          <p:cNvPr id="5" name="Picture 4">
            <a:extLst>
              <a:ext uri="{FF2B5EF4-FFF2-40B4-BE49-F238E27FC236}">
                <a16:creationId xmlns:a16="http://schemas.microsoft.com/office/drawing/2014/main" id="{1C595985-7B6B-F109-FCCA-4725AA11FA9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55464" y="1076238"/>
            <a:ext cx="1224619" cy="823637"/>
          </a:xfrm>
          <a:prstGeom prst="rect">
            <a:avLst/>
          </a:prstGeom>
        </p:spPr>
      </p:pic>
      <p:pic>
        <p:nvPicPr>
          <p:cNvPr id="9" name="Picture 8">
            <a:extLst>
              <a:ext uri="{FF2B5EF4-FFF2-40B4-BE49-F238E27FC236}">
                <a16:creationId xmlns:a16="http://schemas.microsoft.com/office/drawing/2014/main" id="{06D857A7-4D1F-C471-6ECF-0CFD868AFC47}"/>
              </a:ext>
            </a:extLst>
          </p:cNvPr>
          <p:cNvPicPr>
            <a:picLocks noChangeAspect="1"/>
          </p:cNvPicPr>
          <p:nvPr/>
        </p:nvPicPr>
        <p:blipFill>
          <a:blip r:embed="rId8"/>
          <a:stretch>
            <a:fillRect/>
          </a:stretch>
        </p:blipFill>
        <p:spPr>
          <a:xfrm>
            <a:off x="9614241" y="3114807"/>
            <a:ext cx="1258954" cy="997695"/>
          </a:xfrm>
          <a:prstGeom prst="rect">
            <a:avLst/>
          </a:prstGeom>
        </p:spPr>
      </p:pic>
    </p:spTree>
    <p:extLst>
      <p:ext uri="{BB962C8B-B14F-4D97-AF65-F5344CB8AC3E}">
        <p14:creationId xmlns:p14="http://schemas.microsoft.com/office/powerpoint/2010/main" val="197667004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46745" y="640080"/>
            <a:ext cx="10920415"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Localisation</a:t>
            </a:r>
            <a:r>
              <a:rPr lang="en-US" dirty="0">
                <a:solidFill>
                  <a:schemeClr val="bg1"/>
                </a:solidFill>
              </a:rPr>
              <a:t> du </a:t>
            </a:r>
            <a:r>
              <a:rPr lang="en-US" dirty="0" err="1">
                <a:solidFill>
                  <a:schemeClr val="bg1"/>
                </a:solidFill>
              </a:rPr>
              <a:t>contrôleur</a:t>
            </a:r>
            <a:endParaRPr lang="en-US" dirty="0">
              <a:solidFill>
                <a:schemeClr val="bg1"/>
              </a:solidFill>
            </a:endParaRPr>
          </a:p>
        </p:txBody>
      </p: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817" y="5357123"/>
            <a:ext cx="2264255" cy="6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550732A-310D-30E4-A7C9-E7EEC0FD34A8}"/>
              </a:ext>
            </a:extLst>
          </p:cNvPr>
          <p:cNvPicPr>
            <a:picLocks noChangeAspect="1"/>
          </p:cNvPicPr>
          <p:nvPr/>
        </p:nvPicPr>
        <p:blipFill>
          <a:blip r:embed="rId4"/>
          <a:stretch>
            <a:fillRect/>
          </a:stretch>
        </p:blipFill>
        <p:spPr>
          <a:xfrm>
            <a:off x="981855" y="2794825"/>
            <a:ext cx="1722022" cy="1379212"/>
          </a:xfrm>
          <a:prstGeom prst="rect">
            <a:avLst/>
          </a:prstGeom>
        </p:spPr>
      </p:pic>
      <p:pic>
        <p:nvPicPr>
          <p:cNvPr id="15" name="Picture 14">
            <a:extLst>
              <a:ext uri="{FF2B5EF4-FFF2-40B4-BE49-F238E27FC236}">
                <a16:creationId xmlns:a16="http://schemas.microsoft.com/office/drawing/2014/main" id="{6AD2C13B-480F-4CEE-08CF-290D6D595CA8}"/>
              </a:ext>
            </a:extLst>
          </p:cNvPr>
          <p:cNvPicPr>
            <a:picLocks noChangeAspect="1"/>
          </p:cNvPicPr>
          <p:nvPr/>
        </p:nvPicPr>
        <p:blipFill>
          <a:blip r:embed="rId5"/>
          <a:stretch>
            <a:fillRect/>
          </a:stretch>
        </p:blipFill>
        <p:spPr>
          <a:xfrm rot="16200000">
            <a:off x="9469887" y="2765165"/>
            <a:ext cx="1472346" cy="1861587"/>
          </a:xfrm>
          <a:prstGeom prst="rect">
            <a:avLst/>
          </a:prstGeom>
        </p:spPr>
      </p:pic>
      <p:sp>
        <p:nvSpPr>
          <p:cNvPr id="18" name="Explosion: 14 Points 17">
            <a:extLst>
              <a:ext uri="{FF2B5EF4-FFF2-40B4-BE49-F238E27FC236}">
                <a16:creationId xmlns:a16="http://schemas.microsoft.com/office/drawing/2014/main" id="{D26A1D5D-1AB5-C83A-63EB-A0A7F231DCA7}"/>
              </a:ext>
            </a:extLst>
          </p:cNvPr>
          <p:cNvSpPr/>
          <p:nvPr/>
        </p:nvSpPr>
        <p:spPr>
          <a:xfrm>
            <a:off x="9023817" y="2070767"/>
            <a:ext cx="1182243" cy="913702"/>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b="1" dirty="0"/>
              <a:t>NOUVEAU</a:t>
            </a:r>
          </a:p>
        </p:txBody>
      </p:sp>
      <p:sp>
        <p:nvSpPr>
          <p:cNvPr id="25" name="Wave 24">
            <a:extLst>
              <a:ext uri="{FF2B5EF4-FFF2-40B4-BE49-F238E27FC236}">
                <a16:creationId xmlns:a16="http://schemas.microsoft.com/office/drawing/2014/main" id="{6B624FB7-1245-0DFD-EA0C-26899A6584CD}"/>
              </a:ext>
            </a:extLst>
          </p:cNvPr>
          <p:cNvSpPr/>
          <p:nvPr/>
        </p:nvSpPr>
        <p:spPr>
          <a:xfrm>
            <a:off x="10009084" y="2584060"/>
            <a:ext cx="1099306" cy="338554"/>
          </a:xfrm>
          <a:prstGeom prst="wav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ÉTIQUETTE BLEUE</a:t>
            </a:r>
          </a:p>
        </p:txBody>
      </p:sp>
      <p:sp>
        <p:nvSpPr>
          <p:cNvPr id="26" name="Wave 25">
            <a:extLst>
              <a:ext uri="{FF2B5EF4-FFF2-40B4-BE49-F238E27FC236}">
                <a16:creationId xmlns:a16="http://schemas.microsoft.com/office/drawing/2014/main" id="{7C71191C-578E-A655-EF9C-03FD857265A1}"/>
              </a:ext>
            </a:extLst>
          </p:cNvPr>
          <p:cNvSpPr/>
          <p:nvPr/>
        </p:nvSpPr>
        <p:spPr>
          <a:xfrm>
            <a:off x="1185796" y="2358341"/>
            <a:ext cx="1099306" cy="338554"/>
          </a:xfrm>
          <a:prstGeom prst="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2">
                    <a:lumMod val="50000"/>
                  </a:schemeClr>
                </a:solidFill>
              </a:rPr>
              <a:t>ÉTIQUETTE BLANCHE</a:t>
            </a:r>
          </a:p>
        </p:txBody>
      </p:sp>
      <p:pic>
        <p:nvPicPr>
          <p:cNvPr id="27" name="Picture 26">
            <a:extLst>
              <a:ext uri="{FF2B5EF4-FFF2-40B4-BE49-F238E27FC236}">
                <a16:creationId xmlns:a16="http://schemas.microsoft.com/office/drawing/2014/main" id="{B67594AD-EDBC-54BC-333B-1035A3A87E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586" y="5450403"/>
            <a:ext cx="1007547" cy="468509"/>
          </a:xfrm>
          <a:prstGeom prst="rect">
            <a:avLst/>
          </a:prstGeom>
        </p:spPr>
      </p:pic>
      <p:pic>
        <p:nvPicPr>
          <p:cNvPr id="34" name="Picture 33">
            <a:extLst>
              <a:ext uri="{FF2B5EF4-FFF2-40B4-BE49-F238E27FC236}">
                <a16:creationId xmlns:a16="http://schemas.microsoft.com/office/drawing/2014/main" id="{5356E620-CCEF-2FFF-8D2A-3DA4215CFD9B}"/>
              </a:ext>
            </a:extLst>
          </p:cNvPr>
          <p:cNvPicPr>
            <a:picLocks noChangeAspect="1"/>
          </p:cNvPicPr>
          <p:nvPr/>
        </p:nvPicPr>
        <p:blipFill>
          <a:blip r:embed="rId7"/>
          <a:stretch>
            <a:fillRect/>
          </a:stretch>
        </p:blipFill>
        <p:spPr>
          <a:xfrm rot="20774236">
            <a:off x="5157494" y="3625484"/>
            <a:ext cx="3260141" cy="1465726"/>
          </a:xfrm>
          <a:prstGeom prst="rect">
            <a:avLst/>
          </a:prstGeom>
        </p:spPr>
      </p:pic>
      <p:pic>
        <p:nvPicPr>
          <p:cNvPr id="30" name="Picture 29" descr="A floor plan of a house&#10;&#10;Description automatically generated">
            <a:extLst>
              <a:ext uri="{FF2B5EF4-FFF2-40B4-BE49-F238E27FC236}">
                <a16:creationId xmlns:a16="http://schemas.microsoft.com/office/drawing/2014/main" id="{8F0429C1-0100-1655-78E6-9097699AE9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85726">
            <a:off x="6180675" y="2727112"/>
            <a:ext cx="1911515" cy="844651"/>
          </a:xfrm>
          <a:prstGeom prst="rect">
            <a:avLst/>
          </a:prstGeom>
        </p:spPr>
      </p:pic>
      <p:pic>
        <p:nvPicPr>
          <p:cNvPr id="40" name="Picture 39">
            <a:extLst>
              <a:ext uri="{FF2B5EF4-FFF2-40B4-BE49-F238E27FC236}">
                <a16:creationId xmlns:a16="http://schemas.microsoft.com/office/drawing/2014/main" id="{875B18CA-F924-950B-9542-C91B8C053B25}"/>
              </a:ext>
            </a:extLst>
          </p:cNvPr>
          <p:cNvPicPr>
            <a:picLocks noChangeAspect="1"/>
          </p:cNvPicPr>
          <p:nvPr/>
        </p:nvPicPr>
        <p:blipFill>
          <a:blip r:embed="rId9"/>
          <a:stretch>
            <a:fillRect/>
          </a:stretch>
        </p:blipFill>
        <p:spPr>
          <a:xfrm rot="20628816">
            <a:off x="5742678" y="1488236"/>
            <a:ext cx="2529581" cy="1201129"/>
          </a:xfrm>
          <a:prstGeom prst="rect">
            <a:avLst/>
          </a:prstGeom>
        </p:spPr>
      </p:pic>
      <p:pic>
        <p:nvPicPr>
          <p:cNvPr id="28" name="Picture 27" descr="A floor plan of a house&#10;&#10;Description automatically generated">
            <a:extLst>
              <a:ext uri="{FF2B5EF4-FFF2-40B4-BE49-F238E27FC236}">
                <a16:creationId xmlns:a16="http://schemas.microsoft.com/office/drawing/2014/main" id="{71DF2E61-4BE3-A7A8-6C5B-68863D72A1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3397">
            <a:off x="2749552" y="1360793"/>
            <a:ext cx="3259589" cy="1629795"/>
          </a:xfrm>
          <a:prstGeom prst="rect">
            <a:avLst/>
          </a:prstGeom>
        </p:spPr>
      </p:pic>
      <p:pic>
        <p:nvPicPr>
          <p:cNvPr id="42" name="Picture 41">
            <a:extLst>
              <a:ext uri="{FF2B5EF4-FFF2-40B4-BE49-F238E27FC236}">
                <a16:creationId xmlns:a16="http://schemas.microsoft.com/office/drawing/2014/main" id="{A5C35A4E-1B2D-9F6E-0DE1-90DE1C25F858}"/>
              </a:ext>
            </a:extLst>
          </p:cNvPr>
          <p:cNvPicPr>
            <a:picLocks noChangeAspect="1"/>
          </p:cNvPicPr>
          <p:nvPr/>
        </p:nvPicPr>
        <p:blipFill>
          <a:blip r:embed="rId11"/>
          <a:stretch>
            <a:fillRect/>
          </a:stretch>
        </p:blipFill>
        <p:spPr>
          <a:xfrm rot="20784542">
            <a:off x="3083953" y="2884077"/>
            <a:ext cx="3386523" cy="1410575"/>
          </a:xfrm>
          <a:prstGeom prst="rect">
            <a:avLst/>
          </a:prstGeom>
        </p:spPr>
      </p:pic>
      <p:pic>
        <p:nvPicPr>
          <p:cNvPr id="45" name="Picture 44">
            <a:extLst>
              <a:ext uri="{FF2B5EF4-FFF2-40B4-BE49-F238E27FC236}">
                <a16:creationId xmlns:a16="http://schemas.microsoft.com/office/drawing/2014/main" id="{423D1DE2-389C-CB24-28B9-FE3D29AA58BE}"/>
              </a:ext>
            </a:extLst>
          </p:cNvPr>
          <p:cNvPicPr>
            <a:picLocks noChangeAspect="1"/>
          </p:cNvPicPr>
          <p:nvPr/>
        </p:nvPicPr>
        <p:blipFill>
          <a:blip r:embed="rId9"/>
          <a:stretch>
            <a:fillRect/>
          </a:stretch>
        </p:blipFill>
        <p:spPr>
          <a:xfrm rot="20628816">
            <a:off x="3444491" y="4270406"/>
            <a:ext cx="2529581" cy="1397483"/>
          </a:xfrm>
          <a:prstGeom prst="rect">
            <a:avLst/>
          </a:prstGeom>
        </p:spPr>
      </p:pic>
      <p:pic>
        <p:nvPicPr>
          <p:cNvPr id="44" name="Graphic 43" descr="Question mark with solid fill">
            <a:extLst>
              <a:ext uri="{FF2B5EF4-FFF2-40B4-BE49-F238E27FC236}">
                <a16:creationId xmlns:a16="http://schemas.microsoft.com/office/drawing/2014/main" id="{26C2E590-3AED-A3D9-7A80-AF45DC489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423995">
            <a:off x="3854565" y="1179415"/>
            <a:ext cx="3708365" cy="3708365"/>
          </a:xfrm>
          <a:prstGeom prst="rect">
            <a:avLst/>
          </a:prstGeom>
        </p:spPr>
      </p:pic>
      <p:sp>
        <p:nvSpPr>
          <p:cNvPr id="46" name="Speech Bubble: Rectangle with Corners Rounded 45">
            <a:extLst>
              <a:ext uri="{FF2B5EF4-FFF2-40B4-BE49-F238E27FC236}">
                <a16:creationId xmlns:a16="http://schemas.microsoft.com/office/drawing/2014/main" id="{3651927D-3E3E-8D62-D9BE-6896C148DB22}"/>
              </a:ext>
            </a:extLst>
          </p:cNvPr>
          <p:cNvSpPr/>
          <p:nvPr/>
        </p:nvSpPr>
        <p:spPr>
          <a:xfrm>
            <a:off x="6118719" y="5124261"/>
            <a:ext cx="2223997" cy="717295"/>
          </a:xfrm>
          <a:prstGeom prst="wedgeRoundRectCallout">
            <a:avLst>
              <a:gd name="adj1" fmla="val -56656"/>
              <a:gd name="adj2" fmla="val -7381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200" dirty="0"/>
              <a:t>L’OEM RV sélectionne l’emplacement du contrôleur sur chaque plan d’étage</a:t>
            </a:r>
            <a:endParaRPr lang="en-US" sz="1200" dirty="0"/>
          </a:p>
        </p:txBody>
      </p:sp>
      <p:pic>
        <p:nvPicPr>
          <p:cNvPr id="4" name="Picture 3" descr="A cartoon of a person with a mustache holding an umbrella&#10;&#10;Description automatically generated">
            <a:extLst>
              <a:ext uri="{FF2B5EF4-FFF2-40B4-BE49-F238E27FC236}">
                <a16:creationId xmlns:a16="http://schemas.microsoft.com/office/drawing/2014/main" id="{32C0AA9A-7807-3126-8EA5-03E3523BB35E}"/>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10402967" y="1013542"/>
            <a:ext cx="571853" cy="1270000"/>
          </a:xfrm>
          <a:prstGeom prst="rect">
            <a:avLst/>
          </a:prstGeom>
        </p:spPr>
      </p:pic>
      <p:pic>
        <p:nvPicPr>
          <p:cNvPr id="6" name="Picture 5">
            <a:extLst>
              <a:ext uri="{FF2B5EF4-FFF2-40B4-BE49-F238E27FC236}">
                <a16:creationId xmlns:a16="http://schemas.microsoft.com/office/drawing/2014/main" id="{8E794B58-0185-A8EB-BBCD-33F08610FAE3}"/>
              </a:ext>
            </a:extLst>
          </p:cNvPr>
          <p:cNvPicPr>
            <a:picLocks noChangeAspect="1"/>
          </p:cNvPicPr>
          <p:nvPr/>
        </p:nvPicPr>
        <p:blipFill>
          <a:blip r:embed="rId16"/>
          <a:stretch>
            <a:fillRect/>
          </a:stretch>
        </p:blipFill>
        <p:spPr>
          <a:xfrm>
            <a:off x="9562136" y="3107387"/>
            <a:ext cx="1345966" cy="1066650"/>
          </a:xfrm>
          <a:prstGeom prst="rect">
            <a:avLst/>
          </a:prstGeom>
        </p:spPr>
      </p:pic>
    </p:spTree>
    <p:extLst>
      <p:ext uri="{BB962C8B-B14F-4D97-AF65-F5344CB8AC3E}">
        <p14:creationId xmlns:p14="http://schemas.microsoft.com/office/powerpoint/2010/main" val="108559182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4198CE8-2331-9136-7F93-8E95CD62DF03}"/>
              </a:ext>
            </a:extLst>
          </p:cNvPr>
          <p:cNvPicPr>
            <a:picLocks noChangeAspect="1"/>
          </p:cNvPicPr>
          <p:nvPr/>
        </p:nvPicPr>
        <p:blipFill>
          <a:blip r:embed="rId3"/>
          <a:stretch>
            <a:fillRect/>
          </a:stretch>
        </p:blipFill>
        <p:spPr>
          <a:xfrm>
            <a:off x="923721" y="1135807"/>
            <a:ext cx="5343026" cy="4944953"/>
          </a:xfrm>
          <a:prstGeom prst="rect">
            <a:avLst/>
          </a:prstGeom>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Protection </a:t>
            </a:r>
            <a:r>
              <a:rPr lang="en-US" dirty="0" err="1">
                <a:solidFill>
                  <a:schemeClr val="bg1"/>
                </a:solidFill>
              </a:rPr>
              <a:t>basse</a:t>
            </a:r>
            <a:r>
              <a:rPr lang="en-US" dirty="0">
                <a:solidFill>
                  <a:schemeClr val="bg1"/>
                </a:solidFill>
              </a:rPr>
              <a:t> tension</a:t>
            </a:r>
          </a:p>
        </p:txBody>
      </p:sp>
      <p:pic>
        <p:nvPicPr>
          <p:cNvPr id="7" name="Picture 6">
            <a:extLst>
              <a:ext uri="{FF2B5EF4-FFF2-40B4-BE49-F238E27FC236}">
                <a16:creationId xmlns:a16="http://schemas.microsoft.com/office/drawing/2014/main" id="{22F727D4-179F-EEC5-BD49-8B7A7AE04A3A}"/>
              </a:ext>
            </a:extLst>
          </p:cNvPr>
          <p:cNvPicPr>
            <a:picLocks noChangeAspect="1"/>
          </p:cNvPicPr>
          <p:nvPr/>
        </p:nvPicPr>
        <p:blipFill>
          <a:blip r:embed="rId4"/>
          <a:stretch>
            <a:fillRect/>
          </a:stretch>
        </p:blipFill>
        <p:spPr>
          <a:xfrm>
            <a:off x="6399656" y="2009940"/>
            <a:ext cx="4724050" cy="2759593"/>
          </a:xfrm>
          <a:prstGeom prst="rect">
            <a:avLst/>
          </a:prstGeom>
          <a:ln w="228600" cap="sq" cmpd="thickThin">
            <a:solidFill>
              <a:srgbClr val="00206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0D328447-7CD1-3590-7AE3-B46DFCE0C62D}"/>
              </a:ext>
            </a:extLst>
          </p:cNvPr>
          <p:cNvPicPr>
            <a:picLocks noChangeAspect="1"/>
          </p:cNvPicPr>
          <p:nvPr/>
        </p:nvPicPr>
        <p:blipFill>
          <a:blip r:embed="rId5"/>
          <a:stretch>
            <a:fillRect/>
          </a:stretch>
        </p:blipFill>
        <p:spPr>
          <a:xfrm rot="5400000">
            <a:off x="4566740" y="1695593"/>
            <a:ext cx="1519459" cy="1204140"/>
          </a:xfrm>
          <a:prstGeom prst="rect">
            <a:avLst/>
          </a:prstGeom>
        </p:spPr>
      </p:pic>
    </p:spTree>
    <p:extLst>
      <p:ext uri="{BB962C8B-B14F-4D97-AF65-F5344CB8AC3E}">
        <p14:creationId xmlns:p14="http://schemas.microsoft.com/office/powerpoint/2010/main" val="265508530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Options de câblage du commutateur et du contrôleur</a:t>
            </a:r>
            <a:endParaRPr lang="en-US" dirty="0">
              <a:solidFill>
                <a:schemeClr val="bg1"/>
              </a:solidFill>
            </a:endParaRPr>
          </a:p>
        </p:txBody>
      </p:sp>
      <p:pic>
        <p:nvPicPr>
          <p:cNvPr id="6" name="Picture 5">
            <a:extLst>
              <a:ext uri="{FF2B5EF4-FFF2-40B4-BE49-F238E27FC236}">
                <a16:creationId xmlns:a16="http://schemas.microsoft.com/office/drawing/2014/main" id="{6C9C3CAA-0EC3-A569-D69D-501B5C82938E}"/>
              </a:ext>
            </a:extLst>
          </p:cNvPr>
          <p:cNvPicPr>
            <a:picLocks noChangeAspect="1"/>
          </p:cNvPicPr>
          <p:nvPr/>
        </p:nvPicPr>
        <p:blipFill>
          <a:blip r:embed="rId3"/>
          <a:stretch>
            <a:fillRect/>
          </a:stretch>
        </p:blipFill>
        <p:spPr>
          <a:xfrm>
            <a:off x="760687" y="1005472"/>
            <a:ext cx="8199033" cy="4944068"/>
          </a:xfrm>
          <a:prstGeom prst="rect">
            <a:avLst/>
          </a:prstGeom>
        </p:spPr>
      </p:pic>
    </p:spTree>
    <p:extLst>
      <p:ext uri="{BB962C8B-B14F-4D97-AF65-F5344CB8AC3E}">
        <p14:creationId xmlns:p14="http://schemas.microsoft.com/office/powerpoint/2010/main" val="27729013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170" y="6290486"/>
            <a:ext cx="1007547" cy="468509"/>
          </a:xfrm>
          <a:prstGeom prst="rect">
            <a:avLst/>
          </a:prstGeom>
        </p:spPr>
      </p:pic>
      <p:sp>
        <p:nvSpPr>
          <p:cNvPr id="5" name="TextBox 4">
            <a:extLst>
              <a:ext uri="{FF2B5EF4-FFF2-40B4-BE49-F238E27FC236}">
                <a16:creationId xmlns:a16="http://schemas.microsoft.com/office/drawing/2014/main" id="{DF01B251-0682-DE22-7FC4-F7AE6E9B214C}"/>
              </a:ext>
            </a:extLst>
          </p:cNvPr>
          <p:cNvSpPr txBox="1"/>
          <p:nvPr/>
        </p:nvSpPr>
        <p:spPr>
          <a:xfrm>
            <a:off x="0" y="-9413"/>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Terminology Overview</a:t>
            </a:r>
          </a:p>
        </p:txBody>
      </p:sp>
      <p:sp>
        <p:nvSpPr>
          <p:cNvPr id="12" name="TextBox 11">
            <a:extLst>
              <a:ext uri="{FF2B5EF4-FFF2-40B4-BE49-F238E27FC236}">
                <a16:creationId xmlns:a16="http://schemas.microsoft.com/office/drawing/2014/main" id="{AAF09AC0-2818-D59C-DC59-EF8E8D0ECBDA}"/>
              </a:ext>
            </a:extLst>
          </p:cNvPr>
          <p:cNvSpPr txBox="1"/>
          <p:nvPr/>
        </p:nvSpPr>
        <p:spPr>
          <a:xfrm>
            <a:off x="979741" y="826220"/>
            <a:ext cx="3348763" cy="138499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SUPPORTS D'ENTRETOISE EXTÉRIEURE : </a:t>
            </a:r>
            <a:r>
              <a:rPr lang="fr-FR" sz="1200" dirty="0"/>
              <a:t>SUPPORTS QUI SONT FIXÉS SUR LES CÔTÉS DES MURS D'EXTRÉMITÉ DE LA SALLE DE GLISSIÈRE, AUXQUELS LES EXTRÉMITÉS SPHÉRIQUES DE CHAQUE EXTRÉMITÉ DE CÂBLE SE FIXENT À L'EXTÉRIEUR DIRECTEMENT DERRIÈRE LE MOULAGE EN T EXTÉRIEUR.</a:t>
            </a:r>
            <a:endParaRPr lang="en-US" sz="1200" dirty="0"/>
          </a:p>
        </p:txBody>
      </p:sp>
      <p:sp>
        <p:nvSpPr>
          <p:cNvPr id="46" name="TextBox 45">
            <a:extLst>
              <a:ext uri="{FF2B5EF4-FFF2-40B4-BE49-F238E27FC236}">
                <a16:creationId xmlns:a16="http://schemas.microsoft.com/office/drawing/2014/main" id="{ED337DC6-AB6E-A37C-FE69-888F4E266C87}"/>
              </a:ext>
            </a:extLst>
          </p:cNvPr>
          <p:cNvSpPr txBox="1"/>
          <p:nvPr/>
        </p:nvSpPr>
        <p:spPr>
          <a:xfrm>
            <a:off x="979741" y="2731529"/>
            <a:ext cx="3386934"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SUPPORTS D'ENTRETOISES INTÉRIEURES : </a:t>
            </a:r>
            <a:r>
              <a:rPr lang="fr-FR" sz="1200" dirty="0"/>
              <a:t>SUPPORTS QUI SONT FIXÉS SUR LES CÔTÉS DES MURS D'EXTRÉMITÉ DE LA SALLE DE GLISSIÈRE À L'INTÉRIEUR, AUXQUELS LES EXTRÉMITÉS FILETÉES DE CHAQUE CÂBLE SE FIXENT À L'INTÉRIEUR.</a:t>
            </a:r>
            <a:endParaRPr lang="en-US" sz="1200" dirty="0"/>
          </a:p>
        </p:txBody>
      </p:sp>
      <p:sp>
        <p:nvSpPr>
          <p:cNvPr id="49" name="TextBox 48">
            <a:extLst>
              <a:ext uri="{FF2B5EF4-FFF2-40B4-BE49-F238E27FC236}">
                <a16:creationId xmlns:a16="http://schemas.microsoft.com/office/drawing/2014/main" id="{1768C19B-B4DF-DA75-AF53-4E66EA6E5E2C}"/>
              </a:ext>
            </a:extLst>
          </p:cNvPr>
          <p:cNvSpPr txBox="1"/>
          <p:nvPr/>
        </p:nvSpPr>
        <p:spPr>
          <a:xfrm>
            <a:off x="979742" y="4306727"/>
            <a:ext cx="3386934"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RÉGLAGE/TENSION DES CÂBLES : </a:t>
            </a:r>
          </a:p>
          <a:p>
            <a:r>
              <a:rPr lang="fr-FR" sz="1200" dirty="0"/>
              <a:t>LES CÂBLES SONT TOUJOURS RÉGLÉS AU NIVEAU DES SUPPORTS INTÉRIEURS. NE JAMAIS RÉGLER À L'INTÉRIEUR DU MONTANT OÙ LES CÂBLES SE CONNECTENT À LA CHAÎNE.</a:t>
            </a:r>
            <a:endParaRPr lang="en-US" sz="1200" dirty="0"/>
          </a:p>
        </p:txBody>
      </p:sp>
      <p:sp>
        <p:nvSpPr>
          <p:cNvPr id="52" name="TextBox 51">
            <a:extLst>
              <a:ext uri="{FF2B5EF4-FFF2-40B4-BE49-F238E27FC236}">
                <a16:creationId xmlns:a16="http://schemas.microsoft.com/office/drawing/2014/main" id="{BA353AFE-B676-ECDF-E5F2-B961CB3E4096}"/>
              </a:ext>
            </a:extLst>
          </p:cNvPr>
          <p:cNvSpPr txBox="1"/>
          <p:nvPr/>
        </p:nvSpPr>
        <p:spPr>
          <a:xfrm>
            <a:off x="5186126" y="894871"/>
            <a:ext cx="3386934"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JAMBAGE : </a:t>
            </a:r>
          </a:p>
          <a:p>
            <a:r>
              <a:rPr lang="fr-FR" sz="1200" dirty="0"/>
              <a:t>ENSEMBLE GAUCHE OU DROIT QUI EST FIXÉ À L'OUVERTURE BRUTE, CONTENANT LES POULIES, AVEC LES CÂBLES PASSANT À TRAVERS ELLES.</a:t>
            </a:r>
            <a:endParaRPr lang="en-US" sz="1200" dirty="0"/>
          </a:p>
        </p:txBody>
      </p:sp>
      <p:pic>
        <p:nvPicPr>
          <p:cNvPr id="13" name="Picture 12">
            <a:extLst>
              <a:ext uri="{FF2B5EF4-FFF2-40B4-BE49-F238E27FC236}">
                <a16:creationId xmlns:a16="http://schemas.microsoft.com/office/drawing/2014/main" id="{63A1AE9D-4969-94F7-08F0-ACB66AF20008}"/>
              </a:ext>
            </a:extLst>
          </p:cNvPr>
          <p:cNvPicPr>
            <a:picLocks noChangeAspect="1"/>
          </p:cNvPicPr>
          <p:nvPr/>
        </p:nvPicPr>
        <p:blipFill>
          <a:blip r:embed="rId4"/>
          <a:stretch>
            <a:fillRect/>
          </a:stretch>
        </p:blipFill>
        <p:spPr>
          <a:xfrm>
            <a:off x="198001" y="2731529"/>
            <a:ext cx="678023" cy="1054883"/>
          </a:xfrm>
          <a:prstGeom prst="rect">
            <a:avLst/>
          </a:prstGeom>
        </p:spPr>
      </p:pic>
      <p:pic>
        <p:nvPicPr>
          <p:cNvPr id="15" name="Picture 14">
            <a:extLst>
              <a:ext uri="{FF2B5EF4-FFF2-40B4-BE49-F238E27FC236}">
                <a16:creationId xmlns:a16="http://schemas.microsoft.com/office/drawing/2014/main" id="{1309F1BD-E6BA-2A3B-C1D0-75AED9D93EC2}"/>
              </a:ext>
            </a:extLst>
          </p:cNvPr>
          <p:cNvPicPr>
            <a:picLocks noChangeAspect="1"/>
          </p:cNvPicPr>
          <p:nvPr/>
        </p:nvPicPr>
        <p:blipFill>
          <a:blip r:embed="rId5"/>
          <a:stretch>
            <a:fillRect/>
          </a:stretch>
        </p:blipFill>
        <p:spPr>
          <a:xfrm>
            <a:off x="198002" y="826220"/>
            <a:ext cx="678023" cy="1019726"/>
          </a:xfrm>
          <a:prstGeom prst="rect">
            <a:avLst/>
          </a:prstGeom>
        </p:spPr>
      </p:pic>
      <p:pic>
        <p:nvPicPr>
          <p:cNvPr id="19" name="Picture 18">
            <a:extLst>
              <a:ext uri="{FF2B5EF4-FFF2-40B4-BE49-F238E27FC236}">
                <a16:creationId xmlns:a16="http://schemas.microsoft.com/office/drawing/2014/main" id="{D1EA39E7-1CAC-AD32-E1A9-822DF9A4B32C}"/>
              </a:ext>
            </a:extLst>
          </p:cNvPr>
          <p:cNvPicPr>
            <a:picLocks noChangeAspect="1"/>
          </p:cNvPicPr>
          <p:nvPr/>
        </p:nvPicPr>
        <p:blipFill>
          <a:blip r:embed="rId6"/>
          <a:stretch>
            <a:fillRect/>
          </a:stretch>
        </p:blipFill>
        <p:spPr>
          <a:xfrm>
            <a:off x="198001" y="4341884"/>
            <a:ext cx="678023" cy="980506"/>
          </a:xfrm>
          <a:prstGeom prst="rect">
            <a:avLst/>
          </a:prstGeom>
        </p:spPr>
      </p:pic>
      <p:sp>
        <p:nvSpPr>
          <p:cNvPr id="50" name="TextBox 49">
            <a:extLst>
              <a:ext uri="{FF2B5EF4-FFF2-40B4-BE49-F238E27FC236}">
                <a16:creationId xmlns:a16="http://schemas.microsoft.com/office/drawing/2014/main" id="{E5062F20-861B-129C-8DE8-0CCFFFC6A356}"/>
              </a:ext>
            </a:extLst>
          </p:cNvPr>
          <p:cNvSpPr txBox="1"/>
          <p:nvPr/>
        </p:nvSpPr>
        <p:spPr>
          <a:xfrm>
            <a:off x="5186126" y="2073822"/>
            <a:ext cx="3386934"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MAIN GAUCHE ET MAIN DROITE : </a:t>
            </a:r>
          </a:p>
          <a:p>
            <a:r>
              <a:rPr lang="fr-FR" sz="1200" dirty="0"/>
              <a:t>LES COMPOSANTS DE LA MAIN GAUCHE ET DE LA MAIN DROITE SONT DÉTERMINÉS EN SE TENANT À L'INTÉRIEUR DU VR FACE À LA SALLE DE DIAPOSITIVES.</a:t>
            </a:r>
            <a:endParaRPr lang="en-US" sz="1200" dirty="0"/>
          </a:p>
        </p:txBody>
      </p:sp>
      <p:pic>
        <p:nvPicPr>
          <p:cNvPr id="6" name="Picture 5">
            <a:extLst>
              <a:ext uri="{FF2B5EF4-FFF2-40B4-BE49-F238E27FC236}">
                <a16:creationId xmlns:a16="http://schemas.microsoft.com/office/drawing/2014/main" id="{CF94E6F8-6300-61B3-99FC-59D7067BA56E}"/>
              </a:ext>
            </a:extLst>
          </p:cNvPr>
          <p:cNvPicPr>
            <a:picLocks noChangeAspect="1"/>
          </p:cNvPicPr>
          <p:nvPr/>
        </p:nvPicPr>
        <p:blipFill>
          <a:blip r:embed="rId7"/>
          <a:stretch>
            <a:fillRect/>
          </a:stretch>
        </p:blipFill>
        <p:spPr>
          <a:xfrm>
            <a:off x="4569573" y="687789"/>
            <a:ext cx="568337" cy="3291068"/>
          </a:xfrm>
          <a:prstGeom prst="rect">
            <a:avLst/>
          </a:prstGeom>
        </p:spPr>
      </p:pic>
      <p:pic>
        <p:nvPicPr>
          <p:cNvPr id="2" name="Picture 1">
            <a:extLst>
              <a:ext uri="{FF2B5EF4-FFF2-40B4-BE49-F238E27FC236}">
                <a16:creationId xmlns:a16="http://schemas.microsoft.com/office/drawing/2014/main" id="{2321A23E-CB61-8A05-886C-84291F39BCF1}"/>
              </a:ext>
            </a:extLst>
          </p:cNvPr>
          <p:cNvPicPr>
            <a:picLocks noChangeAspect="1"/>
          </p:cNvPicPr>
          <p:nvPr/>
        </p:nvPicPr>
        <p:blipFill>
          <a:blip r:embed="rId8"/>
          <a:stretch>
            <a:fillRect/>
          </a:stretch>
        </p:blipFill>
        <p:spPr>
          <a:xfrm rot="5400000">
            <a:off x="107556" y="5701940"/>
            <a:ext cx="858913" cy="678023"/>
          </a:xfrm>
          <a:prstGeom prst="rect">
            <a:avLst/>
          </a:prstGeom>
        </p:spPr>
      </p:pic>
      <p:sp>
        <p:nvSpPr>
          <p:cNvPr id="3" name="TextBox 2">
            <a:extLst>
              <a:ext uri="{FF2B5EF4-FFF2-40B4-BE49-F238E27FC236}">
                <a16:creationId xmlns:a16="http://schemas.microsoft.com/office/drawing/2014/main" id="{F2CA1E48-BEFA-DCC5-608E-8DD15048C46E}"/>
              </a:ext>
            </a:extLst>
          </p:cNvPr>
          <p:cNvSpPr txBox="1"/>
          <p:nvPr/>
        </p:nvSpPr>
        <p:spPr>
          <a:xfrm>
            <a:off x="1010165" y="5611495"/>
            <a:ext cx="3386934"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CONTRÔLEUR : </a:t>
            </a:r>
          </a:p>
          <a:p>
            <a:r>
              <a:rPr lang="fr-FR" sz="1200" dirty="0"/>
              <a:t>SITUÉ QUELQUE PART ENTRE L'INTERRUPTEUR À GLISSIÈRE ET LES MOTEURS DANS L'ALIMENTATION 12 VOLTS.</a:t>
            </a:r>
            <a:endParaRPr lang="en-US" sz="1200" dirty="0"/>
          </a:p>
        </p:txBody>
      </p:sp>
      <p:pic>
        <p:nvPicPr>
          <p:cNvPr id="8" name="Picture 7">
            <a:extLst>
              <a:ext uri="{FF2B5EF4-FFF2-40B4-BE49-F238E27FC236}">
                <a16:creationId xmlns:a16="http://schemas.microsoft.com/office/drawing/2014/main" id="{58967F13-A523-4B47-0E37-8D2736E65031}"/>
              </a:ext>
            </a:extLst>
          </p:cNvPr>
          <p:cNvPicPr>
            <a:picLocks noChangeAspect="1"/>
          </p:cNvPicPr>
          <p:nvPr/>
        </p:nvPicPr>
        <p:blipFill>
          <a:blip r:embed="rId9"/>
          <a:stretch>
            <a:fillRect/>
          </a:stretch>
        </p:blipFill>
        <p:spPr>
          <a:xfrm flipH="1">
            <a:off x="8669491" y="733558"/>
            <a:ext cx="396868" cy="3439519"/>
          </a:xfrm>
          <a:prstGeom prst="rect">
            <a:avLst/>
          </a:prstGeom>
        </p:spPr>
      </p:pic>
      <p:sp>
        <p:nvSpPr>
          <p:cNvPr id="9" name="TextBox 8">
            <a:extLst>
              <a:ext uri="{FF2B5EF4-FFF2-40B4-BE49-F238E27FC236}">
                <a16:creationId xmlns:a16="http://schemas.microsoft.com/office/drawing/2014/main" id="{9F8D0347-C76C-1E36-9448-BFDBAB73418E}"/>
              </a:ext>
            </a:extLst>
          </p:cNvPr>
          <p:cNvSpPr txBox="1"/>
          <p:nvPr/>
        </p:nvSpPr>
        <p:spPr>
          <a:xfrm>
            <a:off x="9201530" y="936736"/>
            <a:ext cx="2893635"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PINCE DE MONTANT : </a:t>
            </a:r>
          </a:p>
          <a:p>
            <a:r>
              <a:rPr lang="fr-FR" sz="1200" dirty="0"/>
              <a:t>LA PINCE GAUCHE OU DROITE QUI EST FIXÉE À LA PAROI LATÉRALE INTÉRIEURE DU VR POUR FIXER LE MONTANT À L'OUVERTURE ET ÉLIMINER LA TORSION.</a:t>
            </a:r>
            <a:endParaRPr lang="en-US" sz="1200" dirty="0"/>
          </a:p>
        </p:txBody>
      </p:sp>
    </p:spTree>
    <p:extLst>
      <p:ext uri="{BB962C8B-B14F-4D97-AF65-F5344CB8AC3E}">
        <p14:creationId xmlns:p14="http://schemas.microsoft.com/office/powerpoint/2010/main" val="124543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Options de câblage du commutateur et du contrôleur</a:t>
            </a:r>
            <a:endParaRPr lang="en-US" dirty="0">
              <a:solidFill>
                <a:schemeClr val="bg1"/>
              </a:solidFill>
            </a:endParaRPr>
          </a:p>
        </p:txBody>
      </p:sp>
      <p:pic>
        <p:nvPicPr>
          <p:cNvPr id="5" name="Picture 4">
            <a:extLst>
              <a:ext uri="{FF2B5EF4-FFF2-40B4-BE49-F238E27FC236}">
                <a16:creationId xmlns:a16="http://schemas.microsoft.com/office/drawing/2014/main" id="{E6A5DDAF-8D83-B4E8-BAB1-DC96FD9B563C}"/>
              </a:ext>
            </a:extLst>
          </p:cNvPr>
          <p:cNvPicPr>
            <a:picLocks noChangeAspect="1"/>
          </p:cNvPicPr>
          <p:nvPr/>
        </p:nvPicPr>
        <p:blipFill>
          <a:blip r:embed="rId3"/>
          <a:stretch>
            <a:fillRect/>
          </a:stretch>
        </p:blipFill>
        <p:spPr>
          <a:xfrm>
            <a:off x="877077" y="1005472"/>
            <a:ext cx="8152779" cy="5075288"/>
          </a:xfrm>
          <a:prstGeom prst="rect">
            <a:avLst/>
          </a:prstGeom>
        </p:spPr>
      </p:pic>
    </p:spTree>
    <p:extLst>
      <p:ext uri="{BB962C8B-B14F-4D97-AF65-F5344CB8AC3E}">
        <p14:creationId xmlns:p14="http://schemas.microsoft.com/office/powerpoint/2010/main" val="36966759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Options de câblage du commutateur et du contrôleur</a:t>
            </a:r>
            <a:endParaRPr lang="en-US" dirty="0">
              <a:solidFill>
                <a:schemeClr val="bg1"/>
              </a:solidFill>
            </a:endParaRPr>
          </a:p>
        </p:txBody>
      </p:sp>
      <p:pic>
        <p:nvPicPr>
          <p:cNvPr id="6" name="Picture 5">
            <a:extLst>
              <a:ext uri="{FF2B5EF4-FFF2-40B4-BE49-F238E27FC236}">
                <a16:creationId xmlns:a16="http://schemas.microsoft.com/office/drawing/2014/main" id="{7D5EA839-BD0F-7B09-D78C-CBACA4719578}"/>
              </a:ext>
            </a:extLst>
          </p:cNvPr>
          <p:cNvPicPr>
            <a:picLocks noChangeAspect="1"/>
          </p:cNvPicPr>
          <p:nvPr/>
        </p:nvPicPr>
        <p:blipFill>
          <a:blip r:embed="rId3"/>
          <a:stretch>
            <a:fillRect/>
          </a:stretch>
        </p:blipFill>
        <p:spPr>
          <a:xfrm>
            <a:off x="811765" y="1005472"/>
            <a:ext cx="8278270" cy="4892397"/>
          </a:xfrm>
          <a:prstGeom prst="rect">
            <a:avLst/>
          </a:prstGeom>
        </p:spPr>
      </p:pic>
    </p:spTree>
    <p:extLst>
      <p:ext uri="{BB962C8B-B14F-4D97-AF65-F5344CB8AC3E}">
        <p14:creationId xmlns:p14="http://schemas.microsoft.com/office/powerpoint/2010/main" val="29709971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Options de câblage du commutateur et du contrôleur</a:t>
            </a:r>
            <a:endParaRPr lang="en-US" dirty="0">
              <a:solidFill>
                <a:schemeClr val="bg1"/>
              </a:solidFill>
            </a:endParaRPr>
          </a:p>
        </p:txBody>
      </p:sp>
      <p:pic>
        <p:nvPicPr>
          <p:cNvPr id="5" name="Picture 4">
            <a:extLst>
              <a:ext uri="{FF2B5EF4-FFF2-40B4-BE49-F238E27FC236}">
                <a16:creationId xmlns:a16="http://schemas.microsoft.com/office/drawing/2014/main" id="{5D9517DE-08BA-FE08-D269-5A0C4B022305}"/>
              </a:ext>
            </a:extLst>
          </p:cNvPr>
          <p:cNvPicPr>
            <a:picLocks noChangeAspect="1"/>
          </p:cNvPicPr>
          <p:nvPr/>
        </p:nvPicPr>
        <p:blipFill>
          <a:blip r:embed="rId3"/>
          <a:stretch>
            <a:fillRect/>
          </a:stretch>
        </p:blipFill>
        <p:spPr>
          <a:xfrm>
            <a:off x="760002" y="1005472"/>
            <a:ext cx="8330500" cy="4892397"/>
          </a:xfrm>
          <a:prstGeom prst="rect">
            <a:avLst/>
          </a:prstGeom>
        </p:spPr>
      </p:pic>
    </p:spTree>
    <p:extLst>
      <p:ext uri="{BB962C8B-B14F-4D97-AF65-F5344CB8AC3E}">
        <p14:creationId xmlns:p14="http://schemas.microsoft.com/office/powerpoint/2010/main" val="2764436848"/>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Options de câblage du commutateur et du contrôleur</a:t>
            </a:r>
            <a:endParaRPr lang="en-US" dirty="0">
              <a:solidFill>
                <a:schemeClr val="bg1"/>
              </a:solidFill>
            </a:endParaRPr>
          </a:p>
        </p:txBody>
      </p:sp>
      <p:pic>
        <p:nvPicPr>
          <p:cNvPr id="6" name="Picture 5">
            <a:extLst>
              <a:ext uri="{FF2B5EF4-FFF2-40B4-BE49-F238E27FC236}">
                <a16:creationId xmlns:a16="http://schemas.microsoft.com/office/drawing/2014/main" id="{079C8A56-69DE-DDBB-B595-EB15E85E99C1}"/>
              </a:ext>
            </a:extLst>
          </p:cNvPr>
          <p:cNvPicPr>
            <a:picLocks noChangeAspect="1"/>
          </p:cNvPicPr>
          <p:nvPr/>
        </p:nvPicPr>
        <p:blipFill>
          <a:blip r:embed="rId3"/>
          <a:stretch>
            <a:fillRect/>
          </a:stretch>
        </p:blipFill>
        <p:spPr>
          <a:xfrm>
            <a:off x="737604" y="1005472"/>
            <a:ext cx="8283385" cy="4892397"/>
          </a:xfrm>
          <a:prstGeom prst="rect">
            <a:avLst/>
          </a:prstGeom>
        </p:spPr>
      </p:pic>
    </p:spTree>
    <p:extLst>
      <p:ext uri="{BB962C8B-B14F-4D97-AF65-F5344CB8AC3E}">
        <p14:creationId xmlns:p14="http://schemas.microsoft.com/office/powerpoint/2010/main" val="892084370"/>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17668DF-0CE1-3AB8-0952-07B55D1AB72D}"/>
              </a:ext>
            </a:extLst>
          </p:cNvPr>
          <p:cNvSpPr/>
          <p:nvPr/>
        </p:nvSpPr>
        <p:spPr>
          <a:xfrm>
            <a:off x="888907" y="811404"/>
            <a:ext cx="8270955" cy="5235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FDFE45-938A-A2C5-160A-188AB8638F52}"/>
              </a:ext>
            </a:extLst>
          </p:cNvPr>
          <p:cNvSpPr/>
          <p:nvPr/>
        </p:nvSpPr>
        <p:spPr>
          <a:xfrm>
            <a:off x="8245032" y="762988"/>
            <a:ext cx="3299035" cy="5225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8BBBB39-CF84-870D-A30E-D6AB716F7C9F}"/>
              </a:ext>
            </a:extLst>
          </p:cNvPr>
          <p:cNvSpPr/>
          <p:nvPr/>
        </p:nvSpPr>
        <p:spPr>
          <a:xfrm>
            <a:off x="3737629" y="3460781"/>
            <a:ext cx="3864175" cy="7166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54A8928-4F0F-076F-B985-9E3EB47E68BD}"/>
              </a:ext>
            </a:extLst>
          </p:cNvPr>
          <p:cNvPicPr>
            <a:picLocks noChangeAspect="1"/>
          </p:cNvPicPr>
          <p:nvPr/>
        </p:nvPicPr>
        <p:blipFill>
          <a:blip r:embed="rId2"/>
          <a:stretch>
            <a:fillRect/>
          </a:stretch>
        </p:blipFill>
        <p:spPr>
          <a:xfrm>
            <a:off x="9894543" y="1230417"/>
            <a:ext cx="737702" cy="4271808"/>
          </a:xfrm>
          <a:prstGeom prst="rect">
            <a:avLst/>
          </a:prstGeom>
        </p:spPr>
      </p:pic>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0C31980-FF62-ECE2-8208-36786869B3FD}"/>
              </a:ext>
            </a:extLst>
          </p:cNvPr>
          <p:cNvSpPr txBox="1"/>
          <p:nvPr/>
        </p:nvSpPr>
        <p:spPr>
          <a:xfrm>
            <a:off x="643553" y="630540"/>
            <a:ext cx="10932022" cy="923330"/>
          </a:xfrm>
          <a:prstGeom prst="rect">
            <a:avLst/>
          </a:prstGeom>
          <a:solidFill>
            <a:schemeClr val="accent1">
              <a:lumMod val="50000"/>
            </a:schemeClr>
          </a:solidFill>
        </p:spPr>
        <p:txBody>
          <a:bodyPr wrap="square" rtlCol="0">
            <a:spAutoFit/>
          </a:bodyPr>
          <a:lstStyle/>
          <a:p>
            <a:pPr algn="ctr"/>
            <a:r>
              <a:rPr lang="fr-FR" dirty="0">
                <a:solidFill>
                  <a:schemeClr val="bg1"/>
                </a:solidFill>
              </a:rPr>
              <a:t>Fonction de la pince de </a:t>
            </a:r>
            <a:r>
              <a:rPr lang="fr-FR" dirty="0" err="1">
                <a:solidFill>
                  <a:schemeClr val="bg1"/>
                </a:solidFill>
              </a:rPr>
              <a:t>jamb</a:t>
            </a:r>
            <a:r>
              <a:rPr lang="fr-FR" dirty="0">
                <a:solidFill>
                  <a:schemeClr val="bg1"/>
                </a:solidFill>
              </a:rPr>
              <a:t>
Faire du vélo dans la pièce sans la pince de </a:t>
            </a:r>
            <a:r>
              <a:rPr lang="fr-FR" dirty="0" err="1">
                <a:solidFill>
                  <a:schemeClr val="bg1"/>
                </a:solidFill>
              </a:rPr>
              <a:t>jamb</a:t>
            </a:r>
            <a:r>
              <a:rPr lang="fr-FR" dirty="0">
                <a:solidFill>
                  <a:schemeClr val="bg1"/>
                </a:solidFill>
              </a:rPr>
              <a:t> coupée dans le montant de haut en bas pourrait faire tourner le montant.</a:t>
            </a:r>
            <a:endParaRPr lang="en-US" dirty="0">
              <a:solidFill>
                <a:schemeClr val="bg1"/>
              </a:solidFill>
            </a:endParaRPr>
          </a:p>
        </p:txBody>
      </p:sp>
      <p:pic>
        <p:nvPicPr>
          <p:cNvPr id="23" name="Picture 22">
            <a:extLst>
              <a:ext uri="{FF2B5EF4-FFF2-40B4-BE49-F238E27FC236}">
                <a16:creationId xmlns:a16="http://schemas.microsoft.com/office/drawing/2014/main" id="{F54F75E8-AFF4-1537-F9B1-ECED6668D2E9}"/>
              </a:ext>
            </a:extLst>
          </p:cNvPr>
          <p:cNvPicPr>
            <a:picLocks noChangeAspect="1"/>
          </p:cNvPicPr>
          <p:nvPr/>
        </p:nvPicPr>
        <p:blipFill>
          <a:blip r:embed="rId4"/>
          <a:stretch>
            <a:fillRect/>
          </a:stretch>
        </p:blipFill>
        <p:spPr>
          <a:xfrm rot="16200000">
            <a:off x="6330441" y="1561953"/>
            <a:ext cx="914400" cy="11715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9">
            <a:extLst>
              <a:ext uri="{FF2B5EF4-FFF2-40B4-BE49-F238E27FC236}">
                <a16:creationId xmlns:a16="http://schemas.microsoft.com/office/drawing/2014/main" id="{D3477208-9A17-8EA7-8E41-5DC7F8732E26}"/>
              </a:ext>
            </a:extLst>
          </p:cNvPr>
          <p:cNvPicPr>
            <a:picLocks noChangeAspect="1"/>
          </p:cNvPicPr>
          <p:nvPr/>
        </p:nvPicPr>
        <p:blipFill>
          <a:blip r:embed="rId5"/>
          <a:stretch>
            <a:fillRect/>
          </a:stretch>
        </p:blipFill>
        <p:spPr>
          <a:xfrm>
            <a:off x="8840791" y="1427207"/>
            <a:ext cx="607746" cy="4113688"/>
          </a:xfrm>
          <a:prstGeom prst="rect">
            <a:avLst/>
          </a:prstGeom>
        </p:spPr>
      </p:pic>
      <p:sp>
        <p:nvSpPr>
          <p:cNvPr id="31" name="Oval 30">
            <a:extLst>
              <a:ext uri="{FF2B5EF4-FFF2-40B4-BE49-F238E27FC236}">
                <a16:creationId xmlns:a16="http://schemas.microsoft.com/office/drawing/2014/main" id="{4D615797-FECC-096D-6495-4E5548DE5E06}"/>
              </a:ext>
            </a:extLst>
          </p:cNvPr>
          <p:cNvSpPr/>
          <p:nvPr/>
        </p:nvSpPr>
        <p:spPr>
          <a:xfrm>
            <a:off x="9153723" y="1427207"/>
            <a:ext cx="312934" cy="300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283D893-DE7D-6229-A45B-7BDF33042EBC}"/>
              </a:ext>
            </a:extLst>
          </p:cNvPr>
          <p:cNvSpPr/>
          <p:nvPr/>
        </p:nvSpPr>
        <p:spPr>
          <a:xfrm>
            <a:off x="6875522" y="2159503"/>
            <a:ext cx="467567" cy="4286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275A8942-7A6F-14AA-96A2-609FC69D9C19}"/>
              </a:ext>
            </a:extLst>
          </p:cNvPr>
          <p:cNvCxnSpPr>
            <a:cxnSpLocks/>
            <a:stCxn id="31" idx="2"/>
            <a:endCxn id="32" idx="0"/>
          </p:cNvCxnSpPr>
          <p:nvPr/>
        </p:nvCxnSpPr>
        <p:spPr>
          <a:xfrm flipH="1">
            <a:off x="7109306" y="1577589"/>
            <a:ext cx="2044417" cy="581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AB821A-770F-E95C-7AF9-B6ECFBC48EF0}"/>
              </a:ext>
            </a:extLst>
          </p:cNvPr>
          <p:cNvCxnSpPr>
            <a:cxnSpLocks/>
            <a:stCxn id="31" idx="4"/>
            <a:endCxn id="32" idx="5"/>
          </p:cNvCxnSpPr>
          <p:nvPr/>
        </p:nvCxnSpPr>
        <p:spPr>
          <a:xfrm flipH="1">
            <a:off x="7274615" y="1727970"/>
            <a:ext cx="2035575" cy="797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2392FBF-33C2-86AC-9BA9-E5F2DA170B4F}"/>
              </a:ext>
            </a:extLst>
          </p:cNvPr>
          <p:cNvSpPr txBox="1"/>
          <p:nvPr/>
        </p:nvSpPr>
        <p:spPr>
          <a:xfrm>
            <a:off x="6524053" y="3003371"/>
            <a:ext cx="2182532" cy="577081"/>
          </a:xfrm>
          <a:prstGeom prst="rect">
            <a:avLst/>
          </a:prstGeom>
          <a:noFill/>
        </p:spPr>
        <p:txBody>
          <a:bodyPr wrap="square" rtlCol="0">
            <a:spAutoFit/>
          </a:bodyPr>
          <a:lstStyle/>
          <a:p>
            <a:r>
              <a:rPr lang="fr-FR" sz="1050" b="1" u="sng" dirty="0">
                <a:solidFill>
                  <a:schemeClr val="accent1">
                    <a:lumMod val="75000"/>
                  </a:schemeClr>
                </a:solidFill>
              </a:rPr>
              <a:t>LE BORD DE LA PINCE DE JAMB EST BISEAUTÉ POUR ÊTRE CLIPSÉ DANS LE CANAL DE JAMB</a:t>
            </a:r>
            <a:endParaRPr lang="en-US" sz="1050" dirty="0">
              <a:solidFill>
                <a:schemeClr val="accent1">
                  <a:lumMod val="75000"/>
                </a:schemeClr>
              </a:solidFill>
            </a:endParaRPr>
          </a:p>
        </p:txBody>
      </p:sp>
      <p:cxnSp>
        <p:nvCxnSpPr>
          <p:cNvPr id="49" name="Straight Arrow Connector 48">
            <a:extLst>
              <a:ext uri="{FF2B5EF4-FFF2-40B4-BE49-F238E27FC236}">
                <a16:creationId xmlns:a16="http://schemas.microsoft.com/office/drawing/2014/main" id="{6FED3D35-7BA6-EDFC-2C5E-061D82F05E8F}"/>
              </a:ext>
            </a:extLst>
          </p:cNvPr>
          <p:cNvCxnSpPr>
            <a:cxnSpLocks/>
          </p:cNvCxnSpPr>
          <p:nvPr/>
        </p:nvCxnSpPr>
        <p:spPr>
          <a:xfrm flipV="1">
            <a:off x="7696275" y="2670674"/>
            <a:ext cx="283540" cy="39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C83962D-22D6-61FD-B97C-F7A27BCC2363}"/>
              </a:ext>
            </a:extLst>
          </p:cNvPr>
          <p:cNvSpPr txBox="1"/>
          <p:nvPr/>
        </p:nvSpPr>
        <p:spPr>
          <a:xfrm>
            <a:off x="813923" y="1531482"/>
            <a:ext cx="4465203" cy="1384995"/>
          </a:xfrm>
          <a:prstGeom prst="rect">
            <a:avLst/>
          </a:prstGeom>
          <a:noFill/>
        </p:spPr>
        <p:txBody>
          <a:bodyPr wrap="square" rtlCol="0">
            <a:spAutoFit/>
          </a:bodyPr>
          <a:lstStyle/>
          <a:p>
            <a:pPr marL="285750" indent="-285750">
              <a:buFont typeface="Arial" panose="020B0604020202020204" pitchFamily="34" charset="0"/>
              <a:buChar char="•"/>
            </a:pPr>
            <a:r>
              <a:rPr lang="fr-FR" sz="1200" dirty="0"/>
              <a:t>Le montant est fixé à travers l’extérieur de la paroi latérale RV sous le joint de l’ampoule.
La pince de jambage est clipsée dans le canal de la jambage et est fixée à l’intérieur de la paroi latérale RV / lambris intérieurs.
La pince à bâche fait partie de la structure. Le retrait de la pince permettra au montant de pivoter visiblement sous le couple des câbles.</a:t>
            </a:r>
            <a:endParaRPr lang="en-US" sz="1200" dirty="0"/>
          </a:p>
        </p:txBody>
      </p:sp>
      <p:sp>
        <p:nvSpPr>
          <p:cNvPr id="13" name="TextBox 12">
            <a:extLst>
              <a:ext uri="{FF2B5EF4-FFF2-40B4-BE49-F238E27FC236}">
                <a16:creationId xmlns:a16="http://schemas.microsoft.com/office/drawing/2014/main" id="{C25AD890-C68A-2C5E-E6A1-A8C015D2FD04}"/>
              </a:ext>
            </a:extLst>
          </p:cNvPr>
          <p:cNvSpPr txBox="1"/>
          <p:nvPr/>
        </p:nvSpPr>
        <p:spPr>
          <a:xfrm>
            <a:off x="1066062" y="5374452"/>
            <a:ext cx="4223401" cy="577081"/>
          </a:xfrm>
          <a:prstGeom prst="rect">
            <a:avLst/>
          </a:prstGeom>
          <a:noFill/>
        </p:spPr>
        <p:txBody>
          <a:bodyPr wrap="square" rtlCol="0">
            <a:spAutoFit/>
          </a:bodyPr>
          <a:lstStyle/>
          <a:p>
            <a:r>
              <a:rPr lang="fr-FR" sz="1050" dirty="0">
                <a:solidFill>
                  <a:schemeClr val="accent1">
                    <a:lumMod val="75000"/>
                  </a:schemeClr>
                </a:solidFill>
              </a:rPr>
              <a:t>LES VIS FIXENT LE MONTANT À L’OUVERTURE RUGUEUSE DANS LA PAROI LATÉRALE DU VR À TRAVERS L’EXTÉRIEUR, SUR TOUTE LA LONGUEUR DU MONTANT.</a:t>
            </a:r>
            <a:endParaRPr lang="en-US" sz="1050" dirty="0">
              <a:solidFill>
                <a:schemeClr val="accent1">
                  <a:lumMod val="75000"/>
                </a:schemeClr>
              </a:solidFill>
            </a:endParaRPr>
          </a:p>
        </p:txBody>
      </p:sp>
      <p:cxnSp>
        <p:nvCxnSpPr>
          <p:cNvPr id="16" name="Straight Arrow Connector 15">
            <a:extLst>
              <a:ext uri="{FF2B5EF4-FFF2-40B4-BE49-F238E27FC236}">
                <a16:creationId xmlns:a16="http://schemas.microsoft.com/office/drawing/2014/main" id="{36C2932E-CBF4-0B1C-BBC5-21862C354265}"/>
              </a:ext>
            </a:extLst>
          </p:cNvPr>
          <p:cNvCxnSpPr>
            <a:cxnSpLocks/>
          </p:cNvCxnSpPr>
          <p:nvPr/>
        </p:nvCxnSpPr>
        <p:spPr>
          <a:xfrm flipV="1">
            <a:off x="8509518" y="4724647"/>
            <a:ext cx="363469" cy="345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8969827-0137-6C63-A58A-9191D725587A}"/>
              </a:ext>
            </a:extLst>
          </p:cNvPr>
          <p:cNvSpPr txBox="1"/>
          <p:nvPr/>
        </p:nvSpPr>
        <p:spPr>
          <a:xfrm>
            <a:off x="6559057" y="5070471"/>
            <a:ext cx="2247424" cy="415498"/>
          </a:xfrm>
          <a:prstGeom prst="rect">
            <a:avLst/>
          </a:prstGeom>
          <a:noFill/>
        </p:spPr>
        <p:txBody>
          <a:bodyPr wrap="square" rtlCol="0">
            <a:spAutoFit/>
          </a:bodyPr>
          <a:lstStyle/>
          <a:p>
            <a:r>
              <a:rPr lang="fr-FR" sz="1050" dirty="0">
                <a:solidFill>
                  <a:schemeClr val="accent1">
                    <a:lumMod val="75000"/>
                  </a:schemeClr>
                </a:solidFill>
              </a:rPr>
              <a:t>LES VIS FIXENT LA PINCE DE JAMB AU PANNEAU MURAL INTÉRIEUR</a:t>
            </a:r>
            <a:endParaRPr lang="en-US" sz="1050" dirty="0">
              <a:solidFill>
                <a:schemeClr val="accent1">
                  <a:lumMod val="75000"/>
                </a:schemeClr>
              </a:solidFill>
            </a:endParaRPr>
          </a:p>
        </p:txBody>
      </p:sp>
      <p:pic>
        <p:nvPicPr>
          <p:cNvPr id="10" name="Picture 9">
            <a:extLst>
              <a:ext uri="{FF2B5EF4-FFF2-40B4-BE49-F238E27FC236}">
                <a16:creationId xmlns:a16="http://schemas.microsoft.com/office/drawing/2014/main" id="{59E44A9C-82A5-B1D4-1E39-5B72462A597E}"/>
              </a:ext>
            </a:extLst>
          </p:cNvPr>
          <p:cNvPicPr>
            <a:picLocks noChangeAspect="1"/>
          </p:cNvPicPr>
          <p:nvPr/>
        </p:nvPicPr>
        <p:blipFill>
          <a:blip r:embed="rId6"/>
          <a:stretch>
            <a:fillRect/>
          </a:stretch>
        </p:blipFill>
        <p:spPr>
          <a:xfrm>
            <a:off x="1577794" y="3548752"/>
            <a:ext cx="1692117" cy="1445350"/>
          </a:xfrm>
          <a:prstGeom prst="rect">
            <a:avLst/>
          </a:prstGeom>
        </p:spPr>
      </p:pic>
      <p:pic>
        <p:nvPicPr>
          <p:cNvPr id="21" name="Picture 20" descr="A screw with a cross&#10;&#10;Description automatically generated">
            <a:extLst>
              <a:ext uri="{FF2B5EF4-FFF2-40B4-BE49-F238E27FC236}">
                <a16:creationId xmlns:a16="http://schemas.microsoft.com/office/drawing/2014/main" id="{D582E15D-411E-8AB6-0164-27FCF6DE7A5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098511" y="4399706"/>
            <a:ext cx="336569" cy="279353"/>
          </a:xfrm>
          <a:prstGeom prst="rect">
            <a:avLst/>
          </a:prstGeom>
        </p:spPr>
      </p:pic>
      <p:pic>
        <p:nvPicPr>
          <p:cNvPr id="60" name="Picture 59">
            <a:extLst>
              <a:ext uri="{FF2B5EF4-FFF2-40B4-BE49-F238E27FC236}">
                <a16:creationId xmlns:a16="http://schemas.microsoft.com/office/drawing/2014/main" id="{E8E39EC3-1214-81B9-FD59-52B4E94CF372}"/>
              </a:ext>
            </a:extLst>
          </p:cNvPr>
          <p:cNvPicPr>
            <a:picLocks noChangeAspect="1"/>
          </p:cNvPicPr>
          <p:nvPr/>
        </p:nvPicPr>
        <p:blipFill>
          <a:blip r:embed="rId4"/>
          <a:stretch>
            <a:fillRect/>
          </a:stretch>
        </p:blipFill>
        <p:spPr>
          <a:xfrm rot="3091290">
            <a:off x="2430743" y="3001071"/>
            <a:ext cx="706871" cy="905679"/>
          </a:xfrm>
          <a:prstGeom prst="rect">
            <a:avLst/>
          </a:prstGeom>
          <a:ln>
            <a:noFill/>
          </a:ln>
          <a:effectLst/>
        </p:spPr>
      </p:pic>
      <p:sp>
        <p:nvSpPr>
          <p:cNvPr id="9" name="TextBox 8">
            <a:extLst>
              <a:ext uri="{FF2B5EF4-FFF2-40B4-BE49-F238E27FC236}">
                <a16:creationId xmlns:a16="http://schemas.microsoft.com/office/drawing/2014/main" id="{71972C96-D16D-F1FB-D4B0-6D11690AA979}"/>
              </a:ext>
            </a:extLst>
          </p:cNvPr>
          <p:cNvSpPr txBox="1"/>
          <p:nvPr/>
        </p:nvSpPr>
        <p:spPr>
          <a:xfrm>
            <a:off x="4535285" y="3680706"/>
            <a:ext cx="3532411" cy="923330"/>
          </a:xfrm>
          <a:prstGeom prst="rect">
            <a:avLst/>
          </a:prstGeom>
          <a:noFill/>
          <a:ln>
            <a:solidFill>
              <a:schemeClr val="accent2"/>
            </a:solidFill>
          </a:ln>
        </p:spPr>
        <p:txBody>
          <a:bodyPr wrap="square" rtlCol="0">
            <a:spAutoFit/>
          </a:bodyPr>
          <a:lstStyle/>
          <a:p>
            <a:r>
              <a:rPr lang="fr-FR" sz="900" dirty="0">
                <a:solidFill>
                  <a:srgbClr val="0F0F0F"/>
                </a:solidFill>
                <a:latin typeface="Söhne"/>
              </a:rPr>
              <a:t>Les câbles de l’avion peuvent entrer en contact avec les bords des trous en forme de losange dans la pince de </a:t>
            </a:r>
            <a:r>
              <a:rPr lang="fr-FR" sz="900" dirty="0" err="1">
                <a:solidFill>
                  <a:srgbClr val="0F0F0F"/>
                </a:solidFill>
                <a:latin typeface="Söhne"/>
              </a:rPr>
              <a:t>nambage</a:t>
            </a:r>
            <a:r>
              <a:rPr lang="fr-FR" sz="900" dirty="0">
                <a:solidFill>
                  <a:srgbClr val="0F0F0F"/>
                </a:solidFill>
                <a:latin typeface="Söhne"/>
              </a:rPr>
              <a:t> intérieure. Ces câbles sont assez solides pour couper à travers la pince de blocage plutôt que de subir des dommages eux-mêmes. Cependant, s’il y a un « sciage » excessif du câble contre la pince de jambage métallique ou l’extrusion extérieure, cela nécessite une enquête.</a:t>
            </a:r>
            <a:endParaRPr lang="en-US" sz="900" dirty="0"/>
          </a:p>
        </p:txBody>
      </p:sp>
      <p:pic>
        <p:nvPicPr>
          <p:cNvPr id="45" name="Picture 44" descr="A screw with a cross&#10;&#10;Description automatically generated">
            <a:extLst>
              <a:ext uri="{FF2B5EF4-FFF2-40B4-BE49-F238E27FC236}">
                <a16:creationId xmlns:a16="http://schemas.microsoft.com/office/drawing/2014/main" id="{9637C1E0-76E2-85D1-234C-C6C013D02E0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32222" y="4725690"/>
            <a:ext cx="194753" cy="161645"/>
          </a:xfrm>
          <a:prstGeom prst="rect">
            <a:avLst/>
          </a:prstGeom>
        </p:spPr>
      </p:pic>
      <p:pic>
        <p:nvPicPr>
          <p:cNvPr id="46" name="Picture 45" descr="A screw with a cross&#10;&#10;Description automatically generated">
            <a:extLst>
              <a:ext uri="{FF2B5EF4-FFF2-40B4-BE49-F238E27FC236}">
                <a16:creationId xmlns:a16="http://schemas.microsoft.com/office/drawing/2014/main" id="{E9322604-B64C-F47C-DFCF-C1AE564A3D7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37008" y="4158994"/>
            <a:ext cx="194753" cy="161645"/>
          </a:xfrm>
          <a:prstGeom prst="rect">
            <a:avLst/>
          </a:prstGeom>
        </p:spPr>
      </p:pic>
      <p:pic>
        <p:nvPicPr>
          <p:cNvPr id="48" name="Picture 47" descr="A screw with a cross&#10;&#10;Description automatically generated">
            <a:extLst>
              <a:ext uri="{FF2B5EF4-FFF2-40B4-BE49-F238E27FC236}">
                <a16:creationId xmlns:a16="http://schemas.microsoft.com/office/drawing/2014/main" id="{69292EAC-DA79-179B-9FA9-215BBF5797E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25561" y="3651172"/>
            <a:ext cx="194753" cy="161645"/>
          </a:xfrm>
          <a:prstGeom prst="rect">
            <a:avLst/>
          </a:prstGeom>
        </p:spPr>
      </p:pic>
      <p:pic>
        <p:nvPicPr>
          <p:cNvPr id="50" name="Picture 49" descr="A screw with a cross&#10;&#10;Description automatically generated">
            <a:extLst>
              <a:ext uri="{FF2B5EF4-FFF2-40B4-BE49-F238E27FC236}">
                <a16:creationId xmlns:a16="http://schemas.microsoft.com/office/drawing/2014/main" id="{91646713-8C52-4FE1-AB13-8D8B9EE8934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21629" y="3074609"/>
            <a:ext cx="194753" cy="161645"/>
          </a:xfrm>
          <a:prstGeom prst="rect">
            <a:avLst/>
          </a:prstGeom>
        </p:spPr>
      </p:pic>
      <p:pic>
        <p:nvPicPr>
          <p:cNvPr id="51" name="Picture 50" descr="A screw with a cross&#10;&#10;Description automatically generated">
            <a:extLst>
              <a:ext uri="{FF2B5EF4-FFF2-40B4-BE49-F238E27FC236}">
                <a16:creationId xmlns:a16="http://schemas.microsoft.com/office/drawing/2014/main" id="{CA7F903E-652E-5393-41C6-A139D749D0C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49442" y="2463395"/>
            <a:ext cx="194753" cy="161645"/>
          </a:xfrm>
          <a:prstGeom prst="rect">
            <a:avLst/>
          </a:prstGeom>
        </p:spPr>
      </p:pic>
      <p:pic>
        <p:nvPicPr>
          <p:cNvPr id="52" name="Picture 51" descr="A screw with a cross&#10;&#10;Description automatically generated">
            <a:extLst>
              <a:ext uri="{FF2B5EF4-FFF2-40B4-BE49-F238E27FC236}">
                <a16:creationId xmlns:a16="http://schemas.microsoft.com/office/drawing/2014/main" id="{47972391-BDEA-84DC-C70A-5C50F7436C7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05872" y="1864422"/>
            <a:ext cx="194753" cy="161645"/>
          </a:xfrm>
          <a:prstGeom prst="rect">
            <a:avLst/>
          </a:prstGeom>
        </p:spPr>
      </p:pic>
      <p:sp>
        <p:nvSpPr>
          <p:cNvPr id="56" name="TextBox 55">
            <a:extLst>
              <a:ext uri="{FF2B5EF4-FFF2-40B4-BE49-F238E27FC236}">
                <a16:creationId xmlns:a16="http://schemas.microsoft.com/office/drawing/2014/main" id="{1349D498-6CEF-7645-79A5-82B24E8F9FF3}"/>
              </a:ext>
            </a:extLst>
          </p:cNvPr>
          <p:cNvSpPr txBox="1"/>
          <p:nvPr/>
        </p:nvSpPr>
        <p:spPr>
          <a:xfrm>
            <a:off x="1866845" y="4960621"/>
            <a:ext cx="1877726" cy="276999"/>
          </a:xfrm>
          <a:prstGeom prst="rect">
            <a:avLst/>
          </a:prstGeom>
          <a:noFill/>
        </p:spPr>
        <p:txBody>
          <a:bodyPr wrap="square" rtlCol="0">
            <a:spAutoFit/>
          </a:bodyPr>
          <a:lstStyle/>
          <a:p>
            <a:r>
              <a:rPr lang="en-US" sz="1200"/>
              <a:t>EXTERIOR VIEW</a:t>
            </a:r>
          </a:p>
        </p:txBody>
      </p:sp>
      <p:sp>
        <p:nvSpPr>
          <p:cNvPr id="61" name="TextBox 60">
            <a:extLst>
              <a:ext uri="{FF2B5EF4-FFF2-40B4-BE49-F238E27FC236}">
                <a16:creationId xmlns:a16="http://schemas.microsoft.com/office/drawing/2014/main" id="{3BF868CF-D46D-B9C3-37F1-C3EF2D241D14}"/>
              </a:ext>
            </a:extLst>
          </p:cNvPr>
          <p:cNvSpPr txBox="1"/>
          <p:nvPr/>
        </p:nvSpPr>
        <p:spPr>
          <a:xfrm>
            <a:off x="2344603" y="2928932"/>
            <a:ext cx="1152113" cy="261610"/>
          </a:xfrm>
          <a:prstGeom prst="rect">
            <a:avLst/>
          </a:prstGeom>
          <a:noFill/>
        </p:spPr>
        <p:txBody>
          <a:bodyPr wrap="square" rtlCol="0">
            <a:spAutoFit/>
          </a:bodyPr>
          <a:lstStyle/>
          <a:p>
            <a:r>
              <a:rPr lang="en-US" sz="1100"/>
              <a:t>JAMB CLAMP</a:t>
            </a:r>
          </a:p>
        </p:txBody>
      </p:sp>
      <p:sp>
        <p:nvSpPr>
          <p:cNvPr id="62" name="TextBox 61">
            <a:extLst>
              <a:ext uri="{FF2B5EF4-FFF2-40B4-BE49-F238E27FC236}">
                <a16:creationId xmlns:a16="http://schemas.microsoft.com/office/drawing/2014/main" id="{CCD1E01C-B4C3-D725-566B-CFE117C9F213}"/>
              </a:ext>
            </a:extLst>
          </p:cNvPr>
          <p:cNvSpPr txBox="1"/>
          <p:nvPr/>
        </p:nvSpPr>
        <p:spPr>
          <a:xfrm>
            <a:off x="2356504" y="3819092"/>
            <a:ext cx="1089654" cy="276999"/>
          </a:xfrm>
          <a:prstGeom prst="rect">
            <a:avLst/>
          </a:prstGeom>
          <a:noFill/>
        </p:spPr>
        <p:txBody>
          <a:bodyPr wrap="square" rtlCol="0">
            <a:spAutoFit/>
          </a:bodyPr>
          <a:lstStyle/>
          <a:p>
            <a:r>
              <a:rPr lang="en-US" sz="1200" b="1"/>
              <a:t>JAMB</a:t>
            </a:r>
          </a:p>
        </p:txBody>
      </p:sp>
      <p:cxnSp>
        <p:nvCxnSpPr>
          <p:cNvPr id="64" name="Straight Arrow Connector 63">
            <a:extLst>
              <a:ext uri="{FF2B5EF4-FFF2-40B4-BE49-F238E27FC236}">
                <a16:creationId xmlns:a16="http://schemas.microsoft.com/office/drawing/2014/main" id="{DF12B9FA-5BFF-9D9D-79FB-EA30CD9C5F60}"/>
              </a:ext>
            </a:extLst>
          </p:cNvPr>
          <p:cNvCxnSpPr>
            <a:cxnSpLocks/>
          </p:cNvCxnSpPr>
          <p:nvPr/>
        </p:nvCxnSpPr>
        <p:spPr>
          <a:xfrm flipH="1">
            <a:off x="2166731" y="3526132"/>
            <a:ext cx="153266" cy="194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65400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17668DF-0CE1-3AB8-0952-07B55D1AB72D}"/>
              </a:ext>
            </a:extLst>
          </p:cNvPr>
          <p:cNvSpPr/>
          <p:nvPr/>
        </p:nvSpPr>
        <p:spPr>
          <a:xfrm>
            <a:off x="923587" y="847510"/>
            <a:ext cx="3297936" cy="5085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FDFE45-938A-A2C5-160A-188AB8638F52}"/>
              </a:ext>
            </a:extLst>
          </p:cNvPr>
          <p:cNvSpPr/>
          <p:nvPr/>
        </p:nvSpPr>
        <p:spPr>
          <a:xfrm>
            <a:off x="8246220" y="693111"/>
            <a:ext cx="3299035" cy="5225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54A8928-4F0F-076F-B985-9E3EB47E68BD}"/>
              </a:ext>
            </a:extLst>
          </p:cNvPr>
          <p:cNvPicPr>
            <a:picLocks noChangeAspect="1"/>
          </p:cNvPicPr>
          <p:nvPr/>
        </p:nvPicPr>
        <p:blipFill>
          <a:blip r:embed="rId3"/>
          <a:stretch>
            <a:fillRect/>
          </a:stretch>
        </p:blipFill>
        <p:spPr>
          <a:xfrm>
            <a:off x="1075326" y="1501769"/>
            <a:ext cx="776966" cy="4499175"/>
          </a:xfrm>
          <a:prstGeom prst="rect">
            <a:avLst/>
          </a:prstGeom>
        </p:spPr>
      </p:pic>
      <p:sp>
        <p:nvSpPr>
          <p:cNvPr id="14" name="TextBox 13">
            <a:extLst>
              <a:ext uri="{FF2B5EF4-FFF2-40B4-BE49-F238E27FC236}">
                <a16:creationId xmlns:a16="http://schemas.microsoft.com/office/drawing/2014/main" id="{90C31980-FF62-ECE2-8208-36786869B3FD}"/>
              </a:ext>
            </a:extLst>
          </p:cNvPr>
          <p:cNvSpPr txBox="1"/>
          <p:nvPr/>
        </p:nvSpPr>
        <p:spPr>
          <a:xfrm>
            <a:off x="643553" y="630540"/>
            <a:ext cx="10920411"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Remplacement du joint de glissière</a:t>
            </a:r>
            <a:endParaRPr lang="en-US" dirty="0">
              <a:solidFill>
                <a:schemeClr val="bg1"/>
              </a:solidFill>
            </a:endParaRPr>
          </a:p>
        </p:txBody>
      </p:sp>
      <p:pic>
        <p:nvPicPr>
          <p:cNvPr id="4" name="Picture 3">
            <a:extLst>
              <a:ext uri="{FF2B5EF4-FFF2-40B4-BE49-F238E27FC236}">
                <a16:creationId xmlns:a16="http://schemas.microsoft.com/office/drawing/2014/main" id="{F26408C5-AF63-FE73-07A2-7484A0C9C8C9}"/>
              </a:ext>
            </a:extLst>
          </p:cNvPr>
          <p:cNvPicPr>
            <a:picLocks noChangeAspect="1"/>
          </p:cNvPicPr>
          <p:nvPr/>
        </p:nvPicPr>
        <p:blipFill>
          <a:blip r:embed="rId4"/>
          <a:stretch>
            <a:fillRect/>
          </a:stretch>
        </p:blipFill>
        <p:spPr>
          <a:xfrm>
            <a:off x="3893841" y="1014019"/>
            <a:ext cx="4579599" cy="5165360"/>
          </a:xfrm>
          <a:prstGeom prst="rect">
            <a:avLst/>
          </a:prstGeom>
        </p:spPr>
      </p:pic>
      <p:pic>
        <p:nvPicPr>
          <p:cNvPr id="28" name="Picture 27">
            <a:extLst>
              <a:ext uri="{FF2B5EF4-FFF2-40B4-BE49-F238E27FC236}">
                <a16:creationId xmlns:a16="http://schemas.microsoft.com/office/drawing/2014/main" id="{DABCB5CF-0775-2FD7-C742-30288BF3549A}"/>
              </a:ext>
            </a:extLst>
          </p:cNvPr>
          <p:cNvPicPr>
            <a:picLocks noChangeAspect="1"/>
          </p:cNvPicPr>
          <p:nvPr/>
        </p:nvPicPr>
        <p:blipFill>
          <a:blip r:embed="rId5"/>
          <a:stretch>
            <a:fillRect/>
          </a:stretch>
        </p:blipFill>
        <p:spPr>
          <a:xfrm>
            <a:off x="5703175" y="2231067"/>
            <a:ext cx="1764425" cy="783405"/>
          </a:xfrm>
          <a:prstGeom prst="rect">
            <a:avLst/>
          </a:prstGeom>
        </p:spPr>
      </p:pic>
      <p:pic>
        <p:nvPicPr>
          <p:cNvPr id="30" name="Picture 29">
            <a:extLst>
              <a:ext uri="{FF2B5EF4-FFF2-40B4-BE49-F238E27FC236}">
                <a16:creationId xmlns:a16="http://schemas.microsoft.com/office/drawing/2014/main" id="{1D1D2A2C-52A5-9337-BBCD-3B39EE65287F}"/>
              </a:ext>
            </a:extLst>
          </p:cNvPr>
          <p:cNvPicPr>
            <a:picLocks noChangeAspect="1"/>
          </p:cNvPicPr>
          <p:nvPr/>
        </p:nvPicPr>
        <p:blipFill>
          <a:blip r:embed="rId6"/>
          <a:stretch>
            <a:fillRect/>
          </a:stretch>
        </p:blipFill>
        <p:spPr>
          <a:xfrm>
            <a:off x="4214231" y="2231067"/>
            <a:ext cx="4579599" cy="3925371"/>
          </a:xfrm>
          <a:prstGeom prst="rect">
            <a:avLst/>
          </a:prstGeom>
        </p:spPr>
      </p:pic>
      <p:sp>
        <p:nvSpPr>
          <p:cNvPr id="2" name="TextBox 1">
            <a:extLst>
              <a:ext uri="{FF2B5EF4-FFF2-40B4-BE49-F238E27FC236}">
                <a16:creationId xmlns:a16="http://schemas.microsoft.com/office/drawing/2014/main" id="{14C9FEB3-19A3-3BD9-C5C1-7AC595C14307}"/>
              </a:ext>
            </a:extLst>
          </p:cNvPr>
          <p:cNvSpPr txBox="1"/>
          <p:nvPr/>
        </p:nvSpPr>
        <p:spPr>
          <a:xfrm>
            <a:off x="8102157" y="1557396"/>
            <a:ext cx="3295462" cy="2492990"/>
          </a:xfrm>
          <a:prstGeom prst="rect">
            <a:avLst/>
          </a:prstGeom>
          <a:noFill/>
        </p:spPr>
        <p:txBody>
          <a:bodyPr wrap="square" rtlCol="0">
            <a:spAutoFit/>
          </a:bodyPr>
          <a:lstStyle/>
          <a:p>
            <a:r>
              <a:rPr lang="fr-FR" sz="1200" b="1" dirty="0">
                <a:solidFill>
                  <a:schemeClr val="accent1"/>
                </a:solidFill>
                <a:latin typeface="Open Sans" panose="020B0606030504020204" pitchFamily="34" charset="0"/>
              </a:rPr>
              <a:t>Pour retirer le joint de lingette : Desserrer les points de pincement en haut et en bas du canal avec un tournevis à tête plate, un ciseau, une cannelure d’écran ou un couteau mastic. Ensuite, tirez le joint hors du canal.
Pour installer un nouveau sceau :
Utilisez un tournevis à tête plate, un ciseau, une cannelure d’écran ou un couteau à mastic pour aider à appuyer sur le nouveau joint dans le canal, de sorte que les barbes s’accrochent à l’intérieur du canal du montant.</a:t>
            </a:r>
            <a:endParaRPr lang="en-US" sz="1200" b="0" i="0" dirty="0">
              <a:solidFill>
                <a:schemeClr val="accent1"/>
              </a:solidFill>
              <a:effectLst/>
              <a:latin typeface="Open Sans" panose="020B0606030504020204" pitchFamily="34" charset="0"/>
            </a:endParaRPr>
          </a:p>
        </p:txBody>
      </p:sp>
      <p:pic>
        <p:nvPicPr>
          <p:cNvPr id="3" name="Picture 2">
            <a:extLst>
              <a:ext uri="{FF2B5EF4-FFF2-40B4-BE49-F238E27FC236}">
                <a16:creationId xmlns:a16="http://schemas.microsoft.com/office/drawing/2014/main" id="{28A47516-5048-4FB7-4605-BE6333C459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7058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17668DF-0CE1-3AB8-0952-07B55D1AB72D}"/>
              </a:ext>
            </a:extLst>
          </p:cNvPr>
          <p:cNvSpPr/>
          <p:nvPr/>
        </p:nvSpPr>
        <p:spPr>
          <a:xfrm>
            <a:off x="923587" y="847510"/>
            <a:ext cx="3778908" cy="5085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FDFE45-938A-A2C5-160A-188AB8638F52}"/>
              </a:ext>
            </a:extLst>
          </p:cNvPr>
          <p:cNvSpPr/>
          <p:nvPr/>
        </p:nvSpPr>
        <p:spPr>
          <a:xfrm>
            <a:off x="7467600" y="693111"/>
            <a:ext cx="4077655" cy="5225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54A8928-4F0F-076F-B985-9E3EB47E68BD}"/>
              </a:ext>
            </a:extLst>
          </p:cNvPr>
          <p:cNvPicPr>
            <a:picLocks noChangeAspect="1"/>
          </p:cNvPicPr>
          <p:nvPr/>
        </p:nvPicPr>
        <p:blipFill>
          <a:blip r:embed="rId4"/>
          <a:stretch>
            <a:fillRect/>
          </a:stretch>
        </p:blipFill>
        <p:spPr>
          <a:xfrm>
            <a:off x="1075326" y="1501769"/>
            <a:ext cx="776966" cy="4499175"/>
          </a:xfrm>
          <a:prstGeom prst="rect">
            <a:avLst/>
          </a:prstGeom>
        </p:spPr>
      </p:pic>
      <p:sp>
        <p:nvSpPr>
          <p:cNvPr id="14" name="TextBox 13">
            <a:extLst>
              <a:ext uri="{FF2B5EF4-FFF2-40B4-BE49-F238E27FC236}">
                <a16:creationId xmlns:a16="http://schemas.microsoft.com/office/drawing/2014/main" id="{90C31980-FF62-ECE2-8208-36786869B3FD}"/>
              </a:ext>
            </a:extLst>
          </p:cNvPr>
          <p:cNvSpPr txBox="1"/>
          <p:nvPr/>
        </p:nvSpPr>
        <p:spPr>
          <a:xfrm>
            <a:off x="643553" y="630540"/>
            <a:ext cx="10920411"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Remplacement</a:t>
            </a:r>
            <a:r>
              <a:rPr lang="en-US" dirty="0">
                <a:solidFill>
                  <a:schemeClr val="bg1"/>
                </a:solidFill>
              </a:rPr>
              <a:t> de la </a:t>
            </a:r>
            <a:r>
              <a:rPr lang="en-US" dirty="0" err="1">
                <a:solidFill>
                  <a:schemeClr val="bg1"/>
                </a:solidFill>
              </a:rPr>
              <a:t>jambage</a:t>
            </a:r>
            <a:endParaRPr lang="en-US" dirty="0">
              <a:solidFill>
                <a:schemeClr val="bg1"/>
              </a:solidFill>
            </a:endParaRPr>
          </a:p>
        </p:txBody>
      </p:sp>
      <p:sp>
        <p:nvSpPr>
          <p:cNvPr id="3" name="TextBox 2">
            <a:extLst>
              <a:ext uri="{FF2B5EF4-FFF2-40B4-BE49-F238E27FC236}">
                <a16:creationId xmlns:a16="http://schemas.microsoft.com/office/drawing/2014/main" id="{22FB7538-B479-3D2D-07A2-71F98F130EC1}"/>
              </a:ext>
            </a:extLst>
          </p:cNvPr>
          <p:cNvSpPr txBox="1"/>
          <p:nvPr/>
        </p:nvSpPr>
        <p:spPr>
          <a:xfrm>
            <a:off x="1446246" y="1009412"/>
            <a:ext cx="8780106" cy="923330"/>
          </a:xfrm>
          <a:prstGeom prst="rect">
            <a:avLst/>
          </a:prstGeom>
          <a:solidFill>
            <a:schemeClr val="bg1"/>
          </a:solidFill>
        </p:spPr>
        <p:txBody>
          <a:bodyPr wrap="square" rtlCol="0">
            <a:spAutoFit/>
          </a:bodyPr>
          <a:lstStyle/>
          <a:p>
            <a:pPr algn="ctr"/>
            <a:r>
              <a:rPr lang="fr-FR" dirty="0"/>
              <a:t>Si l’extrusion de base du montant est endommagée, tordue de manière permanente ou si plus de deux câbles du même côté doivent être remplacés, nous vous recommandons de remplacer l’ensemble de </a:t>
            </a:r>
            <a:r>
              <a:rPr lang="fr-FR" dirty="0" err="1"/>
              <a:t>bâchettes</a:t>
            </a:r>
            <a:r>
              <a:rPr lang="fr-FR" dirty="0"/>
              <a:t>.</a:t>
            </a:r>
            <a:endParaRPr lang="en-US" dirty="0"/>
          </a:p>
        </p:txBody>
      </p:sp>
      <p:pic>
        <p:nvPicPr>
          <p:cNvPr id="6" name="Picture 5">
            <a:hlinkClick r:id="rId5"/>
            <a:extLst>
              <a:ext uri="{FF2B5EF4-FFF2-40B4-BE49-F238E27FC236}">
                <a16:creationId xmlns:a16="http://schemas.microsoft.com/office/drawing/2014/main" id="{AEB227E3-5334-6868-1150-13D2BEE5308C}"/>
              </a:ext>
            </a:extLst>
          </p:cNvPr>
          <p:cNvPicPr>
            <a:picLocks noChangeAspect="1"/>
          </p:cNvPicPr>
          <p:nvPr/>
        </p:nvPicPr>
        <p:blipFill>
          <a:blip r:embed="rId6"/>
          <a:stretch>
            <a:fillRect/>
          </a:stretch>
        </p:blipFill>
        <p:spPr>
          <a:xfrm>
            <a:off x="10374680" y="1028927"/>
            <a:ext cx="1148670" cy="1202970"/>
          </a:xfrm>
          <a:prstGeom prst="rect">
            <a:avLst/>
          </a:prstGeom>
        </p:spPr>
      </p:pic>
      <p:pic>
        <p:nvPicPr>
          <p:cNvPr id="2" name="Online Media 1" title="BAL EXACT-SLIDE Jamb Replacement Procedure">
            <a:hlinkClick r:id="" action="ppaction://media"/>
            <a:extLst>
              <a:ext uri="{FF2B5EF4-FFF2-40B4-BE49-F238E27FC236}">
                <a16:creationId xmlns:a16="http://schemas.microsoft.com/office/drawing/2014/main" id="{5FB8AB98-75A9-4CCB-7392-3589B7BF7BCA}"/>
              </a:ext>
            </a:extLst>
          </p:cNvPr>
          <p:cNvPicPr>
            <a:picLocks noRot="1" noChangeAspect="1"/>
          </p:cNvPicPr>
          <p:nvPr>
            <a:videoFile r:link="rId1"/>
          </p:nvPr>
        </p:nvPicPr>
        <p:blipFill>
          <a:blip r:embed="rId7"/>
          <a:stretch>
            <a:fillRect/>
          </a:stretch>
        </p:blipFill>
        <p:spPr>
          <a:xfrm>
            <a:off x="2185335" y="1630412"/>
            <a:ext cx="7789234" cy="4400927"/>
          </a:xfrm>
          <a:prstGeom prst="rect">
            <a:avLst/>
          </a:prstGeom>
        </p:spPr>
      </p:pic>
      <p:pic>
        <p:nvPicPr>
          <p:cNvPr id="8" name="Picture 7">
            <a:extLst>
              <a:ext uri="{FF2B5EF4-FFF2-40B4-BE49-F238E27FC236}">
                <a16:creationId xmlns:a16="http://schemas.microsoft.com/office/drawing/2014/main" id="{6D8F9C7C-461F-9FBC-E5E7-57617C07B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530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Infiltration d’eau et où enquêter</a:t>
            </a:r>
            <a:endParaRPr lang="en-US" dirty="0">
              <a:solidFill>
                <a:schemeClr val="bg1"/>
              </a:solidFill>
            </a:endParaRPr>
          </a:p>
        </p:txBody>
      </p:sp>
      <p:pic>
        <p:nvPicPr>
          <p:cNvPr id="13" name="Picture 12">
            <a:extLst>
              <a:ext uri="{FF2B5EF4-FFF2-40B4-BE49-F238E27FC236}">
                <a16:creationId xmlns:a16="http://schemas.microsoft.com/office/drawing/2014/main" id="{2B6AFEE0-DB5E-F144-C7D1-A4214794566B}"/>
              </a:ext>
            </a:extLst>
          </p:cNvPr>
          <p:cNvPicPr>
            <a:picLocks noChangeAspect="1"/>
          </p:cNvPicPr>
          <p:nvPr/>
        </p:nvPicPr>
        <p:blipFill>
          <a:blip r:embed="rId4"/>
          <a:stretch>
            <a:fillRect/>
          </a:stretch>
        </p:blipFill>
        <p:spPr>
          <a:xfrm>
            <a:off x="6226486" y="647952"/>
            <a:ext cx="5612873" cy="31451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47C71C32-9E16-3893-DD0A-1942C617DBC2}"/>
              </a:ext>
            </a:extLst>
          </p:cNvPr>
          <p:cNvPicPr>
            <a:picLocks noChangeAspect="1"/>
          </p:cNvPicPr>
          <p:nvPr/>
        </p:nvPicPr>
        <p:blipFill>
          <a:blip r:embed="rId5"/>
          <a:stretch>
            <a:fillRect/>
          </a:stretch>
        </p:blipFill>
        <p:spPr>
          <a:xfrm>
            <a:off x="195037" y="3254167"/>
            <a:ext cx="5900963" cy="33532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45FB2CAC-D591-CDD8-A798-E091A2C535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50073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Infiltration d’eau et où enquêter</a:t>
            </a:r>
            <a:endParaRPr lang="en-US" dirty="0">
              <a:solidFill>
                <a:schemeClr val="bg1"/>
              </a:solidFill>
            </a:endParaRPr>
          </a:p>
        </p:txBody>
      </p:sp>
      <p:pic>
        <p:nvPicPr>
          <p:cNvPr id="19" name="Picture 18">
            <a:extLst>
              <a:ext uri="{FF2B5EF4-FFF2-40B4-BE49-F238E27FC236}">
                <a16:creationId xmlns:a16="http://schemas.microsoft.com/office/drawing/2014/main" id="{752BCAE8-A8B6-DED2-4AF4-0B1FD5D67862}"/>
              </a:ext>
            </a:extLst>
          </p:cNvPr>
          <p:cNvPicPr>
            <a:picLocks noChangeAspect="1"/>
          </p:cNvPicPr>
          <p:nvPr/>
        </p:nvPicPr>
        <p:blipFill>
          <a:blip r:embed="rId4"/>
          <a:stretch>
            <a:fillRect/>
          </a:stretch>
        </p:blipFill>
        <p:spPr>
          <a:xfrm>
            <a:off x="383784" y="3184419"/>
            <a:ext cx="5987594" cy="33615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5" name="Picture 24">
            <a:extLst>
              <a:ext uri="{FF2B5EF4-FFF2-40B4-BE49-F238E27FC236}">
                <a16:creationId xmlns:a16="http://schemas.microsoft.com/office/drawing/2014/main" id="{E1DAC8F0-50D6-7644-D878-71B66D474C04}"/>
              </a:ext>
            </a:extLst>
          </p:cNvPr>
          <p:cNvPicPr>
            <a:picLocks noChangeAspect="1"/>
          </p:cNvPicPr>
          <p:nvPr/>
        </p:nvPicPr>
        <p:blipFill>
          <a:blip r:embed="rId5"/>
          <a:stretch>
            <a:fillRect/>
          </a:stretch>
        </p:blipFill>
        <p:spPr>
          <a:xfrm>
            <a:off x="6371378" y="1297210"/>
            <a:ext cx="5511785" cy="3172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EDB935F9-1E5D-8653-8FAF-8AA1330D6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392363"/>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Infiltration d’eau et où enquêter</a:t>
            </a:r>
            <a:endParaRPr lang="en-US" dirty="0">
              <a:solidFill>
                <a:schemeClr val="bg1"/>
              </a:solidFill>
            </a:endParaRPr>
          </a:p>
        </p:txBody>
      </p:sp>
      <p:pic>
        <p:nvPicPr>
          <p:cNvPr id="3" name="Picture 2">
            <a:extLst>
              <a:ext uri="{FF2B5EF4-FFF2-40B4-BE49-F238E27FC236}">
                <a16:creationId xmlns:a16="http://schemas.microsoft.com/office/drawing/2014/main" id="{A85981A1-23B9-74A4-FC79-BC93C720996C}"/>
              </a:ext>
            </a:extLst>
          </p:cNvPr>
          <p:cNvPicPr>
            <a:picLocks noChangeAspect="1"/>
          </p:cNvPicPr>
          <p:nvPr/>
        </p:nvPicPr>
        <p:blipFill>
          <a:blip r:embed="rId4"/>
          <a:stretch>
            <a:fillRect/>
          </a:stretch>
        </p:blipFill>
        <p:spPr>
          <a:xfrm>
            <a:off x="1608857" y="811453"/>
            <a:ext cx="10119264" cy="56983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a:extLst>
              <a:ext uri="{FF2B5EF4-FFF2-40B4-BE49-F238E27FC236}">
                <a16:creationId xmlns:a16="http://schemas.microsoft.com/office/drawing/2014/main" id="{B7137687-166A-1783-DA0D-D5564AA5FA25}"/>
              </a:ext>
            </a:extLst>
          </p:cNvPr>
          <p:cNvSpPr/>
          <p:nvPr/>
        </p:nvSpPr>
        <p:spPr>
          <a:xfrm>
            <a:off x="1828800" y="884121"/>
            <a:ext cx="9701213" cy="773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rPr>
              <a:t>MATÉRIAU DE CASSEROLE/SEUIL SURÉLEVÉ AVEC BARRAGE D’EAU</a:t>
            </a:r>
            <a:endParaRPr lang="en-US" sz="3200" dirty="0">
              <a:solidFill>
                <a:schemeClr val="tx1"/>
              </a:solidFill>
            </a:endParaRPr>
          </a:p>
        </p:txBody>
      </p:sp>
      <p:sp>
        <p:nvSpPr>
          <p:cNvPr id="7" name="Rectangle 6">
            <a:extLst>
              <a:ext uri="{FF2B5EF4-FFF2-40B4-BE49-F238E27FC236}">
                <a16:creationId xmlns:a16="http://schemas.microsoft.com/office/drawing/2014/main" id="{5030B81E-0B45-2FB1-CA4F-E76320149E9B}"/>
              </a:ext>
            </a:extLst>
          </p:cNvPr>
          <p:cNvSpPr/>
          <p:nvPr/>
        </p:nvSpPr>
        <p:spPr>
          <a:xfrm>
            <a:off x="4808169" y="2479779"/>
            <a:ext cx="2935656" cy="196363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 SEALANT</a:t>
            </a:r>
            <a:r>
              <a:rPr lang="fr-FR" sz="2400" dirty="0">
                <a:solidFill>
                  <a:schemeClr val="tx1"/>
                </a:solidFill>
              </a:rPr>
              <a:t>CE N’EST PAS ASSEZ DE SCELLANT POUR CRÉER UN BARRAGE D’EAU.</a:t>
            </a:r>
            <a:r>
              <a:rPr lang="en-US" sz="2400" dirty="0">
                <a:solidFill>
                  <a:schemeClr val="tx1"/>
                </a:solidFill>
              </a:rPr>
              <a:t> </a:t>
            </a:r>
          </a:p>
        </p:txBody>
      </p:sp>
      <p:cxnSp>
        <p:nvCxnSpPr>
          <p:cNvPr id="9" name="Straight Arrow Connector 8">
            <a:extLst>
              <a:ext uri="{FF2B5EF4-FFF2-40B4-BE49-F238E27FC236}">
                <a16:creationId xmlns:a16="http://schemas.microsoft.com/office/drawing/2014/main" id="{D1150712-C013-E984-E635-4F724F3A36EF}"/>
              </a:ext>
            </a:extLst>
          </p:cNvPr>
          <p:cNvCxnSpPr/>
          <p:nvPr/>
        </p:nvCxnSpPr>
        <p:spPr>
          <a:xfrm flipV="1">
            <a:off x="7624037" y="3112593"/>
            <a:ext cx="896233" cy="2603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0DA0EB-8B32-2BB1-EA64-18AA33B7B15C}"/>
              </a:ext>
            </a:extLst>
          </p:cNvPr>
          <p:cNvCxnSpPr/>
          <p:nvPr/>
        </p:nvCxnSpPr>
        <p:spPr>
          <a:xfrm flipH="1" flipV="1">
            <a:off x="4244996" y="3500154"/>
            <a:ext cx="563173" cy="121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95272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6DD5876-D1F3-0D5F-5983-15590FA592ED}"/>
              </a:ext>
            </a:extLst>
          </p:cNvPr>
          <p:cNvPicPr>
            <a:picLocks noChangeAspect="1"/>
          </p:cNvPicPr>
          <p:nvPr/>
        </p:nvPicPr>
        <p:blipFill>
          <a:blip r:embed="rId3"/>
          <a:stretch>
            <a:fillRect/>
          </a:stretch>
        </p:blipFill>
        <p:spPr>
          <a:xfrm>
            <a:off x="4464428" y="1099734"/>
            <a:ext cx="2821804" cy="4819462"/>
          </a:xfrm>
          <a:prstGeom prst="rect">
            <a:avLst/>
          </a:prstGeom>
        </p:spPr>
      </p:pic>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069719-C19B-32EA-D07D-B5E8302FA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20" y="5150698"/>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ave 6">
            <a:extLst>
              <a:ext uri="{FF2B5EF4-FFF2-40B4-BE49-F238E27FC236}">
                <a16:creationId xmlns:a16="http://schemas.microsoft.com/office/drawing/2014/main" id="{02B24F53-F942-7AE6-39B7-D7B23FA425FC}"/>
              </a:ext>
            </a:extLst>
          </p:cNvPr>
          <p:cNvSpPr/>
          <p:nvPr/>
        </p:nvSpPr>
        <p:spPr>
          <a:xfrm>
            <a:off x="1277756" y="2890788"/>
            <a:ext cx="2821804" cy="1939870"/>
          </a:xfrm>
          <a:prstGeom prst="wave">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LE CÂBLE INFÉRIEUR EXTÉRIEUR EST CONNECTÉ AU CÂBLE SUPÉRIEUR INTÉRIEUR PAR LA CHAÎNE</a:t>
            </a:r>
            <a:r>
              <a:rPr lang="en-US" sz="1100" dirty="0"/>
              <a:t>.</a:t>
            </a:r>
          </a:p>
        </p:txBody>
      </p:sp>
      <p:sp>
        <p:nvSpPr>
          <p:cNvPr id="8" name="Wave 7">
            <a:extLst>
              <a:ext uri="{FF2B5EF4-FFF2-40B4-BE49-F238E27FC236}">
                <a16:creationId xmlns:a16="http://schemas.microsoft.com/office/drawing/2014/main" id="{41DD44DF-6E38-A6AC-ECB8-975B2D619441}"/>
              </a:ext>
            </a:extLst>
          </p:cNvPr>
          <p:cNvSpPr/>
          <p:nvPr/>
        </p:nvSpPr>
        <p:spPr>
          <a:xfrm>
            <a:off x="8114345" y="1162422"/>
            <a:ext cx="2957850" cy="1743302"/>
          </a:xfrm>
          <a:prstGeom prst="wave">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LORSQUE LE COULISSEAU SE RÉTRACTE, LORSQUE LA PIÈCE ENTRE, LE CÂBLE INTÉRIEUR SUPÉRIEUR TIRE LE CÂBLE EXTÉRIEUR INFÉRIEUR.</a:t>
            </a:r>
            <a:endParaRPr lang="en-US" sz="1100" dirty="0"/>
          </a:p>
        </p:txBody>
      </p:sp>
      <p:pic>
        <p:nvPicPr>
          <p:cNvPr id="11" name="Graphic 10" descr="Refresh with solid fill">
            <a:extLst>
              <a:ext uri="{FF2B5EF4-FFF2-40B4-BE49-F238E27FC236}">
                <a16:creationId xmlns:a16="http://schemas.microsoft.com/office/drawing/2014/main" id="{3B1BA0C0-6E29-A607-3D61-C2E2AEF902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590835">
            <a:off x="6124113" y="903774"/>
            <a:ext cx="914400" cy="914400"/>
          </a:xfrm>
          <a:prstGeom prst="rect">
            <a:avLst/>
          </a:prstGeom>
        </p:spPr>
      </p:pic>
      <p:pic>
        <p:nvPicPr>
          <p:cNvPr id="15" name="Picture 14">
            <a:extLst>
              <a:ext uri="{FF2B5EF4-FFF2-40B4-BE49-F238E27FC236}">
                <a16:creationId xmlns:a16="http://schemas.microsoft.com/office/drawing/2014/main" id="{F1550A02-D4E2-656A-925C-5566A2D335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51563">
            <a:off x="6961208" y="1921676"/>
            <a:ext cx="1403434" cy="1364983"/>
          </a:xfrm>
          <a:prstGeom prst="rect">
            <a:avLst/>
          </a:prstGeom>
        </p:spPr>
      </p:pic>
      <p:sp>
        <p:nvSpPr>
          <p:cNvPr id="3" name="TextBox 2">
            <a:extLst>
              <a:ext uri="{FF2B5EF4-FFF2-40B4-BE49-F238E27FC236}">
                <a16:creationId xmlns:a16="http://schemas.microsoft.com/office/drawing/2014/main" id="{E15B7961-2E15-B4E2-0147-96CAC2FC838B}"/>
              </a:ext>
            </a:extLst>
          </p:cNvPr>
          <p:cNvSpPr txBox="1"/>
          <p:nvPr/>
        </p:nvSpPr>
        <p:spPr>
          <a:xfrm>
            <a:off x="3331029" y="2034073"/>
            <a:ext cx="1259632" cy="369332"/>
          </a:xfrm>
          <a:prstGeom prst="rect">
            <a:avLst/>
          </a:prstGeom>
          <a:noFill/>
        </p:spPr>
        <p:txBody>
          <a:bodyPr wrap="square" rtlCol="0">
            <a:spAutoFit/>
          </a:bodyPr>
          <a:lstStyle/>
          <a:p>
            <a:r>
              <a:rPr lang="en-US" dirty="0" err="1"/>
              <a:t>Extérieur</a:t>
            </a:r>
            <a:endParaRPr lang="en-US" dirty="0"/>
          </a:p>
        </p:txBody>
      </p:sp>
      <p:sp>
        <p:nvSpPr>
          <p:cNvPr id="4" name="TextBox 3">
            <a:extLst>
              <a:ext uri="{FF2B5EF4-FFF2-40B4-BE49-F238E27FC236}">
                <a16:creationId xmlns:a16="http://schemas.microsoft.com/office/drawing/2014/main" id="{2CB6A7F9-8FC7-06E3-1B39-6249074BE1B8}"/>
              </a:ext>
            </a:extLst>
          </p:cNvPr>
          <p:cNvSpPr txBox="1"/>
          <p:nvPr/>
        </p:nvSpPr>
        <p:spPr>
          <a:xfrm>
            <a:off x="7748666" y="5393094"/>
            <a:ext cx="1246044" cy="369332"/>
          </a:xfrm>
          <a:prstGeom prst="rect">
            <a:avLst/>
          </a:prstGeom>
          <a:noFill/>
        </p:spPr>
        <p:txBody>
          <a:bodyPr wrap="square" rtlCol="0">
            <a:spAutoFit/>
          </a:bodyPr>
          <a:lstStyle/>
          <a:p>
            <a:r>
              <a:rPr lang="en-US" dirty="0"/>
              <a:t>Intérieur</a:t>
            </a:r>
          </a:p>
        </p:txBody>
      </p:sp>
      <p:pic>
        <p:nvPicPr>
          <p:cNvPr id="6" name="Picture 5">
            <a:extLst>
              <a:ext uri="{FF2B5EF4-FFF2-40B4-BE49-F238E27FC236}">
                <a16:creationId xmlns:a16="http://schemas.microsoft.com/office/drawing/2014/main" id="{042D9B98-61F8-3A37-03B3-F1ECCA25A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0969" y="5355120"/>
            <a:ext cx="1007547" cy="468509"/>
          </a:xfrm>
          <a:prstGeom prst="rect">
            <a:avLst/>
          </a:prstGeom>
        </p:spPr>
      </p:pic>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Relation </a:t>
            </a:r>
            <a:r>
              <a:rPr lang="en-US" dirty="0" err="1">
                <a:solidFill>
                  <a:schemeClr val="bg1"/>
                </a:solidFill>
              </a:rPr>
              <a:t>câble-chaîne</a:t>
            </a:r>
            <a:endParaRPr lang="en-US" dirty="0">
              <a:solidFill>
                <a:schemeClr val="bg1"/>
              </a:solidFill>
            </a:endParaRPr>
          </a:p>
        </p:txBody>
      </p:sp>
      <p:sp>
        <p:nvSpPr>
          <p:cNvPr id="10" name="TextBox 9">
            <a:extLst>
              <a:ext uri="{FF2B5EF4-FFF2-40B4-BE49-F238E27FC236}">
                <a16:creationId xmlns:a16="http://schemas.microsoft.com/office/drawing/2014/main" id="{9CD7AC5F-DCFF-44D2-D1B5-D1B7B61D6E53}"/>
              </a:ext>
            </a:extLst>
          </p:cNvPr>
          <p:cNvSpPr txBox="1"/>
          <p:nvPr/>
        </p:nvSpPr>
        <p:spPr>
          <a:xfrm>
            <a:off x="1095469" y="1162422"/>
            <a:ext cx="2395788" cy="369332"/>
          </a:xfrm>
          <a:prstGeom prst="rect">
            <a:avLst/>
          </a:prstGeom>
          <a:noFill/>
        </p:spPr>
        <p:txBody>
          <a:bodyPr wrap="square" rtlCol="0">
            <a:spAutoFit/>
          </a:bodyPr>
          <a:lstStyle/>
          <a:p>
            <a:r>
              <a:rPr lang="en-US"/>
              <a:t>EXACT SLIDE G5.5</a:t>
            </a:r>
          </a:p>
        </p:txBody>
      </p:sp>
      <p:sp>
        <p:nvSpPr>
          <p:cNvPr id="5" name="TextBox 4">
            <a:extLst>
              <a:ext uri="{FF2B5EF4-FFF2-40B4-BE49-F238E27FC236}">
                <a16:creationId xmlns:a16="http://schemas.microsoft.com/office/drawing/2014/main" id="{91089317-2CFF-AAB2-0716-A9C5A0B7B464}"/>
              </a:ext>
            </a:extLst>
          </p:cNvPr>
          <p:cNvSpPr txBox="1"/>
          <p:nvPr/>
        </p:nvSpPr>
        <p:spPr>
          <a:xfrm>
            <a:off x="6096000" y="1838960"/>
            <a:ext cx="1107475" cy="369331"/>
          </a:xfrm>
          <a:prstGeom prst="rect">
            <a:avLst/>
          </a:prstGeom>
          <a:solidFill>
            <a:schemeClr val="bg1"/>
          </a:solidFill>
        </p:spPr>
        <p:txBody>
          <a:bodyPr wrap="square" rtlCol="0">
            <a:spAutoFit/>
          </a:bodyPr>
          <a:lstStyle/>
          <a:p>
            <a:r>
              <a:rPr lang="en-US" dirty="0" err="1"/>
              <a:t>Chaîne</a:t>
            </a:r>
            <a:endParaRPr lang="en-US" dirty="0"/>
          </a:p>
        </p:txBody>
      </p:sp>
    </p:spTree>
    <p:extLst>
      <p:ext uri="{BB962C8B-B14F-4D97-AF65-F5344CB8AC3E}">
        <p14:creationId xmlns:p14="http://schemas.microsoft.com/office/powerpoint/2010/main" val="300492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F76B1-2A4C-426B-CAE2-FC672C4B3DFC}"/>
              </a:ext>
            </a:extLst>
          </p:cNvPr>
          <p:cNvPicPr>
            <a:picLocks noChangeAspect="1"/>
          </p:cNvPicPr>
          <p:nvPr/>
        </p:nvPicPr>
        <p:blipFill>
          <a:blip r:embed="rId2"/>
          <a:stretch>
            <a:fillRect/>
          </a:stretch>
        </p:blipFill>
        <p:spPr>
          <a:xfrm>
            <a:off x="1323483" y="718206"/>
            <a:ext cx="2900515" cy="34381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D090158E-F6B4-4D38-F294-C3F2643A12EF}"/>
              </a:ext>
            </a:extLst>
          </p:cNvPr>
          <p:cNvPicPr>
            <a:picLocks noChangeAspect="1"/>
          </p:cNvPicPr>
          <p:nvPr/>
        </p:nvPicPr>
        <p:blipFill>
          <a:blip r:embed="rId3"/>
          <a:stretch>
            <a:fillRect/>
          </a:stretch>
        </p:blipFill>
        <p:spPr>
          <a:xfrm>
            <a:off x="4718862" y="718207"/>
            <a:ext cx="2754275" cy="34381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3B345E1B-01FE-C703-1D39-1A91C596F4D1}"/>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Supports intérieurs à l’arrêt sortis du mur</a:t>
            </a:r>
            <a:endParaRPr lang="en-US" dirty="0">
              <a:solidFill>
                <a:schemeClr val="bg1"/>
              </a:solidFill>
            </a:endParaRPr>
          </a:p>
        </p:txBody>
      </p:sp>
      <p:pic>
        <p:nvPicPr>
          <p:cNvPr id="8" name="Picture 7">
            <a:extLst>
              <a:ext uri="{FF2B5EF4-FFF2-40B4-BE49-F238E27FC236}">
                <a16:creationId xmlns:a16="http://schemas.microsoft.com/office/drawing/2014/main" id="{C81DD0FE-F2E7-C070-C19E-74C3BB12E4DD}"/>
              </a:ext>
            </a:extLst>
          </p:cNvPr>
          <p:cNvPicPr>
            <a:picLocks noChangeAspect="1"/>
          </p:cNvPicPr>
          <p:nvPr/>
        </p:nvPicPr>
        <p:blipFill>
          <a:blip r:embed="rId4"/>
          <a:stretch>
            <a:fillRect/>
          </a:stretch>
        </p:blipFill>
        <p:spPr>
          <a:xfrm>
            <a:off x="1404016" y="4572933"/>
            <a:ext cx="3520260" cy="2210639"/>
          </a:xfrm>
          <a:prstGeom prst="rect">
            <a:avLst/>
          </a:prstGeom>
        </p:spPr>
      </p:pic>
      <p:pic>
        <p:nvPicPr>
          <p:cNvPr id="10" name="Picture 9">
            <a:extLst>
              <a:ext uri="{FF2B5EF4-FFF2-40B4-BE49-F238E27FC236}">
                <a16:creationId xmlns:a16="http://schemas.microsoft.com/office/drawing/2014/main" id="{9DDB4D6F-CB83-60AE-F044-1E27F9C603D3}"/>
              </a:ext>
            </a:extLst>
          </p:cNvPr>
          <p:cNvPicPr>
            <a:picLocks noChangeAspect="1"/>
          </p:cNvPicPr>
          <p:nvPr/>
        </p:nvPicPr>
        <p:blipFill>
          <a:blip r:embed="rId5"/>
          <a:stretch>
            <a:fillRect/>
          </a:stretch>
        </p:blipFill>
        <p:spPr>
          <a:xfrm>
            <a:off x="4856532" y="4394719"/>
            <a:ext cx="7245337" cy="2307842"/>
          </a:xfrm>
          <a:prstGeom prst="rect">
            <a:avLst/>
          </a:prstGeom>
        </p:spPr>
      </p:pic>
      <p:sp>
        <p:nvSpPr>
          <p:cNvPr id="11" name="TextBox 10">
            <a:extLst>
              <a:ext uri="{FF2B5EF4-FFF2-40B4-BE49-F238E27FC236}">
                <a16:creationId xmlns:a16="http://schemas.microsoft.com/office/drawing/2014/main" id="{010E3DC9-DA2B-0280-753C-8D4638E48D02}"/>
              </a:ext>
            </a:extLst>
          </p:cNvPr>
          <p:cNvSpPr txBox="1"/>
          <p:nvPr/>
        </p:nvSpPr>
        <p:spPr>
          <a:xfrm>
            <a:off x="7800049" y="630082"/>
            <a:ext cx="4161795"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a:solidFill>
                  <a:schemeClr val="tx1"/>
                </a:solidFill>
                <a:latin typeface="Open Sans" panose="020B0606030504020204" pitchFamily="34" charset="0"/>
              </a:rPr>
              <a:t>Les vis </a:t>
            </a:r>
            <a:r>
              <a:rPr lang="fr-FR" sz="1600" dirty="0" err="1">
                <a:solidFill>
                  <a:schemeClr val="tx1"/>
                </a:solidFill>
                <a:latin typeface="Open Sans" panose="020B0606030504020204" pitchFamily="34" charset="0"/>
              </a:rPr>
              <a:t>autotaraudeuses</a:t>
            </a:r>
            <a:r>
              <a:rPr lang="fr-FR" sz="1600" dirty="0">
                <a:solidFill>
                  <a:schemeClr val="tx1"/>
                </a:solidFill>
                <a:latin typeface="Open Sans" panose="020B0606030504020204" pitchFamily="34" charset="0"/>
              </a:rPr>
              <a:t> ne doivent pas être utilisées lors de l’installation des supports, car ce type de vis agira comme un foret et percera le trou</a:t>
            </a:r>
            <a:endParaRPr lang="en-US" sz="1600" dirty="0">
              <a:solidFill>
                <a:schemeClr val="tx1"/>
              </a:solidFill>
            </a:endParaRPr>
          </a:p>
        </p:txBody>
      </p:sp>
      <p:sp>
        <p:nvSpPr>
          <p:cNvPr id="2" name="TextBox 1">
            <a:extLst>
              <a:ext uri="{FF2B5EF4-FFF2-40B4-BE49-F238E27FC236}">
                <a16:creationId xmlns:a16="http://schemas.microsoft.com/office/drawing/2014/main" id="{9EAF73C7-0B3C-D39E-DAD1-DB6A4D03144B}"/>
              </a:ext>
            </a:extLst>
          </p:cNvPr>
          <p:cNvSpPr txBox="1"/>
          <p:nvPr/>
        </p:nvSpPr>
        <p:spPr>
          <a:xfrm>
            <a:off x="90131" y="6483310"/>
            <a:ext cx="8336133" cy="307777"/>
          </a:xfrm>
          <a:prstGeom prst="rect">
            <a:avLst/>
          </a:prstGeom>
          <a:noFill/>
        </p:spPr>
        <p:txBody>
          <a:bodyPr wrap="square" rtlCol="0">
            <a:spAutoFit/>
          </a:bodyPr>
          <a:lstStyle/>
          <a:p>
            <a:r>
              <a:rPr lang="en-US" sz="1400"/>
              <a:t>Exterior Standoff Brackets may use self-tappers for attachment to exterior t-mold fascia.</a:t>
            </a:r>
          </a:p>
        </p:txBody>
      </p:sp>
      <p:pic>
        <p:nvPicPr>
          <p:cNvPr id="7" name="Picture 6">
            <a:extLst>
              <a:ext uri="{FF2B5EF4-FFF2-40B4-BE49-F238E27FC236}">
                <a16:creationId xmlns:a16="http://schemas.microsoft.com/office/drawing/2014/main" id="{C5D91F1D-215E-4072-0DB8-7A85D262C69E}"/>
              </a:ext>
            </a:extLst>
          </p:cNvPr>
          <p:cNvPicPr>
            <a:picLocks noChangeAspect="1"/>
          </p:cNvPicPr>
          <p:nvPr/>
        </p:nvPicPr>
        <p:blipFill>
          <a:blip r:embed="rId6"/>
          <a:stretch>
            <a:fillRect/>
          </a:stretch>
        </p:blipFill>
        <p:spPr>
          <a:xfrm rot="3525690">
            <a:off x="9620142" y="2153898"/>
            <a:ext cx="1676399" cy="1252537"/>
          </a:xfrm>
          <a:prstGeom prst="rect">
            <a:avLst/>
          </a:prstGeom>
        </p:spPr>
      </p:pic>
      <p:sp>
        <p:nvSpPr>
          <p:cNvPr id="9" name="TextBox 8">
            <a:extLst>
              <a:ext uri="{FF2B5EF4-FFF2-40B4-BE49-F238E27FC236}">
                <a16:creationId xmlns:a16="http://schemas.microsoft.com/office/drawing/2014/main" id="{A92837E5-7C66-6DDC-D609-C43B0559C5D8}"/>
              </a:ext>
            </a:extLst>
          </p:cNvPr>
          <p:cNvSpPr txBox="1"/>
          <p:nvPr/>
        </p:nvSpPr>
        <p:spPr>
          <a:xfrm>
            <a:off x="9086835" y="3523111"/>
            <a:ext cx="2436382" cy="830997"/>
          </a:xfrm>
          <a:prstGeom prst="rect">
            <a:avLst/>
          </a:prstGeom>
          <a:noFill/>
        </p:spPr>
        <p:txBody>
          <a:bodyPr wrap="square" rtlCol="0">
            <a:spAutoFit/>
          </a:bodyPr>
          <a:lstStyle/>
          <a:p>
            <a:r>
              <a:rPr lang="fr-FR" sz="1200" dirty="0"/>
              <a:t>21700148
KIT DE SERVICE DE PLAQUE D’ARMATURE (ENSEMBLE DE 4) E-COAT EN ACIER DE 14 GA</a:t>
            </a:r>
            <a:endParaRPr lang="en-US" sz="1200" dirty="0"/>
          </a:p>
        </p:txBody>
      </p:sp>
      <p:sp>
        <p:nvSpPr>
          <p:cNvPr id="12" name="TextBox 11">
            <a:extLst>
              <a:ext uri="{FF2B5EF4-FFF2-40B4-BE49-F238E27FC236}">
                <a16:creationId xmlns:a16="http://schemas.microsoft.com/office/drawing/2014/main" id="{651AA21C-5A57-AB32-0C20-4D45A1BA5C80}"/>
              </a:ext>
            </a:extLst>
          </p:cNvPr>
          <p:cNvSpPr txBox="1"/>
          <p:nvPr/>
        </p:nvSpPr>
        <p:spPr>
          <a:xfrm>
            <a:off x="9378681" y="2314164"/>
            <a:ext cx="727969" cy="246221"/>
          </a:xfrm>
          <a:prstGeom prst="rect">
            <a:avLst/>
          </a:prstGeom>
          <a:noFill/>
        </p:spPr>
        <p:txBody>
          <a:bodyPr wrap="square" rtlCol="0">
            <a:spAutoFit/>
          </a:bodyPr>
          <a:lstStyle/>
          <a:p>
            <a:r>
              <a:rPr lang="en-US" sz="1000"/>
              <a:t>6” X 2.88”</a:t>
            </a:r>
          </a:p>
        </p:txBody>
      </p:sp>
      <p:sp>
        <p:nvSpPr>
          <p:cNvPr id="13" name="TextBox 12">
            <a:extLst>
              <a:ext uri="{FF2B5EF4-FFF2-40B4-BE49-F238E27FC236}">
                <a16:creationId xmlns:a16="http://schemas.microsoft.com/office/drawing/2014/main" id="{45285F12-5DF7-65F7-EAEE-1721A427B792}"/>
              </a:ext>
            </a:extLst>
          </p:cNvPr>
          <p:cNvSpPr txBox="1"/>
          <p:nvPr/>
        </p:nvSpPr>
        <p:spPr>
          <a:xfrm>
            <a:off x="10774724" y="3070049"/>
            <a:ext cx="930837" cy="246221"/>
          </a:xfrm>
          <a:prstGeom prst="rect">
            <a:avLst/>
          </a:prstGeom>
          <a:noFill/>
        </p:spPr>
        <p:txBody>
          <a:bodyPr wrap="square" rtlCol="0">
            <a:spAutoFit/>
          </a:bodyPr>
          <a:lstStyle/>
          <a:p>
            <a:r>
              <a:rPr lang="en-US" sz="1000"/>
              <a:t>6” X 1.13” LIP</a:t>
            </a:r>
          </a:p>
        </p:txBody>
      </p:sp>
    </p:spTree>
    <p:extLst>
      <p:ext uri="{BB962C8B-B14F-4D97-AF65-F5344CB8AC3E}">
        <p14:creationId xmlns:p14="http://schemas.microsoft.com/office/powerpoint/2010/main" val="192277277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57697" y="640080"/>
            <a:ext cx="10920415"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Dépannage</a:t>
            </a:r>
            <a:r>
              <a:rPr lang="en-US" dirty="0">
                <a:solidFill>
                  <a:schemeClr val="bg1"/>
                </a:solidFill>
              </a:rPr>
              <a:t> </a:t>
            </a:r>
            <a:r>
              <a:rPr lang="en-US" dirty="0" err="1">
                <a:solidFill>
                  <a:schemeClr val="bg1"/>
                </a:solidFill>
              </a:rPr>
              <a:t>électrique</a:t>
            </a:r>
            <a:endParaRPr lang="en-US" dirty="0">
              <a:solidFill>
                <a:schemeClr val="bg1"/>
              </a:solidFill>
            </a:endParaRPr>
          </a:p>
        </p:txBody>
      </p:sp>
      <p:cxnSp>
        <p:nvCxnSpPr>
          <p:cNvPr id="8" name="Straight Connector 7">
            <a:extLst>
              <a:ext uri="{FF2B5EF4-FFF2-40B4-BE49-F238E27FC236}">
                <a16:creationId xmlns:a16="http://schemas.microsoft.com/office/drawing/2014/main" id="{282C9E27-C208-B6F5-7442-BBF4AB3D3C38}"/>
              </a:ext>
            </a:extLst>
          </p:cNvPr>
          <p:cNvCxnSpPr>
            <a:cxnSpLocks/>
          </p:cNvCxnSpPr>
          <p:nvPr/>
        </p:nvCxnSpPr>
        <p:spPr>
          <a:xfrm flipH="1">
            <a:off x="1052386" y="2430268"/>
            <a:ext cx="8557484" cy="197907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B2B2A38-9416-73E1-A821-E316E548BE9B}"/>
              </a:ext>
            </a:extLst>
          </p:cNvPr>
          <p:cNvPicPr>
            <a:picLocks noChangeAspect="1"/>
          </p:cNvPicPr>
          <p:nvPr/>
        </p:nvPicPr>
        <p:blipFill>
          <a:blip r:embed="rId2"/>
          <a:stretch>
            <a:fillRect/>
          </a:stretch>
        </p:blipFill>
        <p:spPr>
          <a:xfrm>
            <a:off x="9546973" y="1761982"/>
            <a:ext cx="1318661" cy="1048910"/>
          </a:xfrm>
          <a:prstGeom prst="rect">
            <a:avLst/>
          </a:prstGeom>
        </p:spPr>
      </p:pic>
      <p:sp>
        <p:nvSpPr>
          <p:cNvPr id="7" name="Rectangle 6">
            <a:extLst>
              <a:ext uri="{FF2B5EF4-FFF2-40B4-BE49-F238E27FC236}">
                <a16:creationId xmlns:a16="http://schemas.microsoft.com/office/drawing/2014/main" id="{C77A0AEF-F618-6A18-DBE0-9BF3477B1E0E}"/>
              </a:ext>
            </a:extLst>
          </p:cNvPr>
          <p:cNvSpPr/>
          <p:nvPr/>
        </p:nvSpPr>
        <p:spPr>
          <a:xfrm>
            <a:off x="4756388" y="1889799"/>
            <a:ext cx="638502" cy="9906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40D13D4-EC3B-D67F-58CC-DF95807E414F}"/>
              </a:ext>
            </a:extLst>
          </p:cNvPr>
          <p:cNvSpPr/>
          <p:nvPr/>
        </p:nvSpPr>
        <p:spPr>
          <a:xfrm>
            <a:off x="4857055" y="2021789"/>
            <a:ext cx="409303" cy="7184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a:t>IN</a:t>
            </a:r>
          </a:p>
          <a:p>
            <a:pPr algn="ctr"/>
            <a:endParaRPr lang="en-US" sz="800"/>
          </a:p>
          <a:p>
            <a:pPr algn="ctr"/>
            <a:r>
              <a:rPr lang="en-US" sz="800"/>
              <a:t> OUT</a:t>
            </a:r>
          </a:p>
        </p:txBody>
      </p:sp>
      <p:sp>
        <p:nvSpPr>
          <p:cNvPr id="11" name="Rectangle 10">
            <a:extLst>
              <a:ext uri="{FF2B5EF4-FFF2-40B4-BE49-F238E27FC236}">
                <a16:creationId xmlns:a16="http://schemas.microsoft.com/office/drawing/2014/main" id="{1CEAA461-8DF0-74A0-27DD-9C338F26A506}"/>
              </a:ext>
            </a:extLst>
          </p:cNvPr>
          <p:cNvSpPr/>
          <p:nvPr/>
        </p:nvSpPr>
        <p:spPr>
          <a:xfrm>
            <a:off x="7082789" y="1930430"/>
            <a:ext cx="493653" cy="627464"/>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5C5F6DA9-E43C-B0E5-7FC6-8DF7E59DEF7E}"/>
              </a:ext>
            </a:extLst>
          </p:cNvPr>
          <p:cNvSpPr/>
          <p:nvPr/>
        </p:nvSpPr>
        <p:spPr>
          <a:xfrm>
            <a:off x="7109122" y="2025037"/>
            <a:ext cx="193625" cy="4947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909FEB9C-666F-2D7D-F087-AF4D238DDBB6}"/>
              </a:ext>
            </a:extLst>
          </p:cNvPr>
          <p:cNvSpPr/>
          <p:nvPr/>
        </p:nvSpPr>
        <p:spPr>
          <a:xfrm>
            <a:off x="7327858" y="2025037"/>
            <a:ext cx="193625" cy="4947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2B3A4DF6-BB00-4E19-3D8F-EFA494348D2E}"/>
              </a:ext>
            </a:extLst>
          </p:cNvPr>
          <p:cNvSpPr txBox="1"/>
          <p:nvPr/>
        </p:nvSpPr>
        <p:spPr>
          <a:xfrm>
            <a:off x="9518483" y="1399265"/>
            <a:ext cx="1247807" cy="461665"/>
          </a:xfrm>
          <a:prstGeom prst="rect">
            <a:avLst/>
          </a:prstGeom>
          <a:noFill/>
        </p:spPr>
        <p:txBody>
          <a:bodyPr wrap="square" rtlCol="0">
            <a:spAutoFit/>
          </a:bodyPr>
          <a:lstStyle/>
          <a:p>
            <a:r>
              <a:rPr lang="en-US" sz="1200" dirty="0"/>
              <a:t>SOURCE D’ALIMENTATION</a:t>
            </a:r>
          </a:p>
        </p:txBody>
      </p:sp>
      <p:sp>
        <p:nvSpPr>
          <p:cNvPr id="19" name="TextBox 18">
            <a:extLst>
              <a:ext uri="{FF2B5EF4-FFF2-40B4-BE49-F238E27FC236}">
                <a16:creationId xmlns:a16="http://schemas.microsoft.com/office/drawing/2014/main" id="{03E10960-3651-FAB5-9E2E-B6F966356819}"/>
              </a:ext>
            </a:extLst>
          </p:cNvPr>
          <p:cNvSpPr txBox="1"/>
          <p:nvPr/>
        </p:nvSpPr>
        <p:spPr>
          <a:xfrm>
            <a:off x="6583569" y="1315373"/>
            <a:ext cx="1509251" cy="553998"/>
          </a:xfrm>
          <a:prstGeom prst="rect">
            <a:avLst/>
          </a:prstGeom>
          <a:noFill/>
        </p:spPr>
        <p:txBody>
          <a:bodyPr wrap="square" rtlCol="0">
            <a:spAutoFit/>
          </a:bodyPr>
          <a:lstStyle/>
          <a:p>
            <a:r>
              <a:rPr lang="fr-FR" sz="1000" dirty="0"/>
              <a:t>DISJONCTEUR DE RÉINITIALISATION DE 30 AMPÈRES</a:t>
            </a:r>
            <a:endParaRPr lang="en-US" sz="1000" dirty="0"/>
          </a:p>
        </p:txBody>
      </p:sp>
      <p:sp>
        <p:nvSpPr>
          <p:cNvPr id="25" name="TextBox 24">
            <a:extLst>
              <a:ext uri="{FF2B5EF4-FFF2-40B4-BE49-F238E27FC236}">
                <a16:creationId xmlns:a16="http://schemas.microsoft.com/office/drawing/2014/main" id="{95D03CC8-E843-2B48-9390-217DEEBA3EB7}"/>
              </a:ext>
            </a:extLst>
          </p:cNvPr>
          <p:cNvSpPr txBox="1"/>
          <p:nvPr/>
        </p:nvSpPr>
        <p:spPr>
          <a:xfrm>
            <a:off x="4486834" y="1615248"/>
            <a:ext cx="1424566" cy="400110"/>
          </a:xfrm>
          <a:prstGeom prst="rect">
            <a:avLst/>
          </a:prstGeom>
          <a:noFill/>
        </p:spPr>
        <p:txBody>
          <a:bodyPr wrap="square" rtlCol="0">
            <a:spAutoFit/>
          </a:bodyPr>
          <a:lstStyle/>
          <a:p>
            <a:r>
              <a:rPr lang="en-US" sz="1000" dirty="0"/>
              <a:t>COMMUTATEUR COULISSANT</a:t>
            </a:r>
          </a:p>
        </p:txBody>
      </p:sp>
      <p:sp>
        <p:nvSpPr>
          <p:cNvPr id="26" name="TextBox 25">
            <a:extLst>
              <a:ext uri="{FF2B5EF4-FFF2-40B4-BE49-F238E27FC236}">
                <a16:creationId xmlns:a16="http://schemas.microsoft.com/office/drawing/2014/main" id="{8FE67C43-79DA-7637-9B2F-F07087458D60}"/>
              </a:ext>
            </a:extLst>
          </p:cNvPr>
          <p:cNvSpPr txBox="1"/>
          <p:nvPr/>
        </p:nvSpPr>
        <p:spPr>
          <a:xfrm>
            <a:off x="938913" y="1085988"/>
            <a:ext cx="2247199" cy="400110"/>
          </a:xfrm>
          <a:prstGeom prst="rect">
            <a:avLst/>
          </a:prstGeom>
          <a:noFill/>
        </p:spPr>
        <p:txBody>
          <a:bodyPr wrap="square" rtlCol="0">
            <a:spAutoFit/>
          </a:bodyPr>
          <a:lstStyle/>
          <a:p>
            <a:r>
              <a:rPr lang="fr-FR" sz="1000" dirty="0"/>
              <a:t>MOTEUR COULISSANT ET BOÎTE DE VITESSES</a:t>
            </a:r>
            <a:endParaRPr lang="en-US" sz="1000" dirty="0"/>
          </a:p>
        </p:txBody>
      </p:sp>
      <p:cxnSp>
        <p:nvCxnSpPr>
          <p:cNvPr id="27" name="Straight Arrow Connector 26">
            <a:extLst>
              <a:ext uri="{FF2B5EF4-FFF2-40B4-BE49-F238E27FC236}">
                <a16:creationId xmlns:a16="http://schemas.microsoft.com/office/drawing/2014/main" id="{9C052660-EFD5-AB04-20C3-6D05AA5ECAAE}"/>
              </a:ext>
            </a:extLst>
          </p:cNvPr>
          <p:cNvCxnSpPr>
            <a:cxnSpLocks/>
          </p:cNvCxnSpPr>
          <p:nvPr/>
        </p:nvCxnSpPr>
        <p:spPr>
          <a:xfrm flipH="1" flipV="1">
            <a:off x="8881917" y="2376302"/>
            <a:ext cx="196969" cy="38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BBC1E65-E34C-23DD-BEB6-E63209725BB5}"/>
              </a:ext>
            </a:extLst>
          </p:cNvPr>
          <p:cNvCxnSpPr>
            <a:cxnSpLocks/>
          </p:cNvCxnSpPr>
          <p:nvPr/>
        </p:nvCxnSpPr>
        <p:spPr>
          <a:xfrm flipH="1">
            <a:off x="6215670" y="2456298"/>
            <a:ext cx="2928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22F0BD2-B6EA-BD78-88EF-87004C304454}"/>
              </a:ext>
            </a:extLst>
          </p:cNvPr>
          <p:cNvCxnSpPr>
            <a:cxnSpLocks/>
          </p:cNvCxnSpPr>
          <p:nvPr/>
        </p:nvCxnSpPr>
        <p:spPr>
          <a:xfrm flipH="1">
            <a:off x="3856238" y="2757192"/>
            <a:ext cx="191190" cy="10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583EEA3-D7A1-9156-F671-C3409CEF4390}"/>
              </a:ext>
            </a:extLst>
          </p:cNvPr>
          <p:cNvSpPr txBox="1"/>
          <p:nvPr/>
        </p:nvSpPr>
        <p:spPr>
          <a:xfrm>
            <a:off x="2235697" y="1817310"/>
            <a:ext cx="1328971" cy="276999"/>
          </a:xfrm>
          <a:prstGeom prst="rect">
            <a:avLst/>
          </a:prstGeom>
          <a:noFill/>
        </p:spPr>
        <p:txBody>
          <a:bodyPr wrap="square" rtlCol="0">
            <a:spAutoFit/>
          </a:bodyPr>
          <a:lstStyle/>
          <a:p>
            <a:r>
              <a:rPr lang="en-US" sz="1200"/>
              <a:t>MIN 9V</a:t>
            </a:r>
          </a:p>
        </p:txBody>
      </p:sp>
      <p:sp>
        <p:nvSpPr>
          <p:cNvPr id="31" name="TextBox 30">
            <a:extLst>
              <a:ext uri="{FF2B5EF4-FFF2-40B4-BE49-F238E27FC236}">
                <a16:creationId xmlns:a16="http://schemas.microsoft.com/office/drawing/2014/main" id="{8B3BC4DC-8D3C-C559-0F3C-E9DA707B7375}"/>
              </a:ext>
            </a:extLst>
          </p:cNvPr>
          <p:cNvSpPr txBox="1"/>
          <p:nvPr/>
        </p:nvSpPr>
        <p:spPr>
          <a:xfrm>
            <a:off x="5661856" y="1939183"/>
            <a:ext cx="1190181" cy="261610"/>
          </a:xfrm>
          <a:prstGeom prst="rect">
            <a:avLst/>
          </a:prstGeom>
          <a:noFill/>
        </p:spPr>
        <p:txBody>
          <a:bodyPr wrap="square" rtlCol="0">
            <a:spAutoFit/>
          </a:bodyPr>
          <a:lstStyle/>
          <a:p>
            <a:r>
              <a:rPr lang="en-US" sz="1100"/>
              <a:t>10V-12V</a:t>
            </a:r>
          </a:p>
        </p:txBody>
      </p:sp>
      <p:sp>
        <p:nvSpPr>
          <p:cNvPr id="32" name="TextBox 31">
            <a:extLst>
              <a:ext uri="{FF2B5EF4-FFF2-40B4-BE49-F238E27FC236}">
                <a16:creationId xmlns:a16="http://schemas.microsoft.com/office/drawing/2014/main" id="{23601C65-C9FE-26EC-7B31-3D8B4788C0F6}"/>
              </a:ext>
            </a:extLst>
          </p:cNvPr>
          <p:cNvSpPr txBox="1"/>
          <p:nvPr/>
        </p:nvSpPr>
        <p:spPr>
          <a:xfrm>
            <a:off x="4076177" y="2631730"/>
            <a:ext cx="1190181" cy="276999"/>
          </a:xfrm>
          <a:prstGeom prst="rect">
            <a:avLst/>
          </a:prstGeom>
          <a:noFill/>
        </p:spPr>
        <p:txBody>
          <a:bodyPr wrap="square" rtlCol="0">
            <a:spAutoFit/>
          </a:bodyPr>
          <a:lstStyle/>
          <a:p>
            <a:r>
              <a:rPr lang="en-US" sz="1200"/>
              <a:t>10V-12V</a:t>
            </a:r>
            <a:endParaRPr lang="en-US"/>
          </a:p>
        </p:txBody>
      </p:sp>
      <p:sp>
        <p:nvSpPr>
          <p:cNvPr id="33" name="TextBox 32">
            <a:extLst>
              <a:ext uri="{FF2B5EF4-FFF2-40B4-BE49-F238E27FC236}">
                <a16:creationId xmlns:a16="http://schemas.microsoft.com/office/drawing/2014/main" id="{E7601E48-999D-0AC7-1B5C-89E26C43F03C}"/>
              </a:ext>
            </a:extLst>
          </p:cNvPr>
          <p:cNvSpPr txBox="1"/>
          <p:nvPr/>
        </p:nvSpPr>
        <p:spPr>
          <a:xfrm>
            <a:off x="6400400" y="2325493"/>
            <a:ext cx="889426" cy="261610"/>
          </a:xfrm>
          <a:prstGeom prst="rect">
            <a:avLst/>
          </a:prstGeom>
          <a:noFill/>
        </p:spPr>
        <p:txBody>
          <a:bodyPr wrap="square">
            <a:spAutoFit/>
          </a:bodyPr>
          <a:lstStyle/>
          <a:p>
            <a:r>
              <a:rPr lang="en-US" sz="1100"/>
              <a:t>10V-12V</a:t>
            </a:r>
            <a:endParaRPr lang="en-US" sz="1800"/>
          </a:p>
        </p:txBody>
      </p:sp>
      <p:sp>
        <p:nvSpPr>
          <p:cNvPr id="34" name="TextBox 33">
            <a:extLst>
              <a:ext uri="{FF2B5EF4-FFF2-40B4-BE49-F238E27FC236}">
                <a16:creationId xmlns:a16="http://schemas.microsoft.com/office/drawing/2014/main" id="{5824A101-2232-48CC-D2D6-B55CEC43CA2D}"/>
              </a:ext>
            </a:extLst>
          </p:cNvPr>
          <p:cNvSpPr txBox="1"/>
          <p:nvPr/>
        </p:nvSpPr>
        <p:spPr>
          <a:xfrm>
            <a:off x="9078886" y="2237803"/>
            <a:ext cx="571741" cy="276999"/>
          </a:xfrm>
          <a:prstGeom prst="rect">
            <a:avLst/>
          </a:prstGeom>
          <a:noFill/>
        </p:spPr>
        <p:txBody>
          <a:bodyPr wrap="square">
            <a:spAutoFit/>
          </a:bodyPr>
          <a:lstStyle/>
          <a:p>
            <a:r>
              <a:rPr lang="en-US" sz="1200"/>
              <a:t>12V</a:t>
            </a:r>
            <a:endParaRPr lang="en-US" sz="2000"/>
          </a:p>
        </p:txBody>
      </p:sp>
      <p:cxnSp>
        <p:nvCxnSpPr>
          <p:cNvPr id="35" name="Straight Arrow Connector 34">
            <a:extLst>
              <a:ext uri="{FF2B5EF4-FFF2-40B4-BE49-F238E27FC236}">
                <a16:creationId xmlns:a16="http://schemas.microsoft.com/office/drawing/2014/main" id="{B97B8EE2-CCC1-895F-0BCF-3604D9FA1CBA}"/>
              </a:ext>
            </a:extLst>
          </p:cNvPr>
          <p:cNvCxnSpPr>
            <a:cxnSpLocks/>
          </p:cNvCxnSpPr>
          <p:nvPr/>
        </p:nvCxnSpPr>
        <p:spPr>
          <a:xfrm flipH="1">
            <a:off x="5491019" y="2083027"/>
            <a:ext cx="1930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7849545-18C1-E13F-2874-8FD1D42BC3BA}"/>
              </a:ext>
            </a:extLst>
          </p:cNvPr>
          <p:cNvCxnSpPr>
            <a:cxnSpLocks/>
          </p:cNvCxnSpPr>
          <p:nvPr/>
        </p:nvCxnSpPr>
        <p:spPr>
          <a:xfrm flipH="1">
            <a:off x="2074760" y="1955810"/>
            <a:ext cx="1786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6A80006-E240-EF60-CF7E-18D37E7281F8}"/>
              </a:ext>
            </a:extLst>
          </p:cNvPr>
          <p:cNvSpPr txBox="1"/>
          <p:nvPr/>
        </p:nvSpPr>
        <p:spPr>
          <a:xfrm>
            <a:off x="7863352" y="1954500"/>
            <a:ext cx="889426" cy="261610"/>
          </a:xfrm>
          <a:prstGeom prst="rect">
            <a:avLst/>
          </a:prstGeom>
          <a:noFill/>
        </p:spPr>
        <p:txBody>
          <a:bodyPr wrap="square">
            <a:spAutoFit/>
          </a:bodyPr>
          <a:lstStyle/>
          <a:p>
            <a:r>
              <a:rPr lang="en-US" sz="1100"/>
              <a:t>10V-12V</a:t>
            </a:r>
            <a:endParaRPr lang="en-US" sz="1800"/>
          </a:p>
        </p:txBody>
      </p:sp>
      <p:cxnSp>
        <p:nvCxnSpPr>
          <p:cNvPr id="42" name="Straight Arrow Connector 41">
            <a:extLst>
              <a:ext uri="{FF2B5EF4-FFF2-40B4-BE49-F238E27FC236}">
                <a16:creationId xmlns:a16="http://schemas.microsoft.com/office/drawing/2014/main" id="{82D73053-F03F-5ACE-75C7-A99ACEE2F635}"/>
              </a:ext>
            </a:extLst>
          </p:cNvPr>
          <p:cNvCxnSpPr>
            <a:cxnSpLocks/>
            <a:stCxn id="41" idx="1"/>
          </p:cNvCxnSpPr>
          <p:nvPr/>
        </p:nvCxnSpPr>
        <p:spPr>
          <a:xfrm flipH="1">
            <a:off x="7668991" y="2085305"/>
            <a:ext cx="194361" cy="193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4B8650B-3FE7-9E70-99DA-8A878EBFF89C}"/>
              </a:ext>
            </a:extLst>
          </p:cNvPr>
          <p:cNvSpPr txBox="1"/>
          <p:nvPr/>
        </p:nvSpPr>
        <p:spPr>
          <a:xfrm>
            <a:off x="968024" y="4447445"/>
            <a:ext cx="10255952" cy="1015663"/>
          </a:xfrm>
          <a:prstGeom prst="rect">
            <a:avLst/>
          </a:prstGeom>
          <a:solidFill>
            <a:schemeClr val="accent5">
              <a:lumMod val="50000"/>
            </a:schemeClr>
          </a:solidFill>
        </p:spPr>
        <p:txBody>
          <a:bodyPr wrap="square" rtlCol="0">
            <a:spAutoFit/>
          </a:bodyPr>
          <a:lstStyle/>
          <a:p>
            <a:pPr marL="285750" indent="-285750">
              <a:buFont typeface="+mj-lt"/>
              <a:buAutoNum type="arabicPeriod"/>
            </a:pPr>
            <a:r>
              <a:rPr lang="fr-FR" sz="1200" dirty="0">
                <a:solidFill>
                  <a:schemeClr val="bg1"/>
                </a:solidFill>
              </a:rPr>
              <a:t>ESSAYEZ D’ALTERNER LA SOURCE D’ALIMENTATION DIRECTEMENT AUX MOTEURS. SI LE MOTEUR NE FONCTIONNE PAS. LE MOTEUR EST LE PROBLÈME.
VÉRIFIEZ LA TENSION ENTRANT DANS LES MOTEURS LORS DU FONCTIONNEMENT DE L’INTERRUPTEUR. S’IL EST INFÉRIEUR À 12 V, CHARGEZ OU REMPLACEZ LES PILES. MOINS DE 9 VOLTS PROTÉGERONT LE CONTRÔLEUR ET CESSERONT DE FONCTIONNER.
VÉRIFIEZ LA TENSION ENTRANT ET SORTANT DE L’INTERRUPTEUR SOUS CHARGE. LE PROBLÈME POURRAIT ÊTRE LE COMMUTATEUR, LE DISJONCTEUR OU LE CÂBLAGE ENTRE LES DEUX.</a:t>
            </a:r>
            <a:endParaRPr lang="en-US" sz="1600" dirty="0"/>
          </a:p>
        </p:txBody>
      </p:sp>
      <p:pic>
        <p:nvPicPr>
          <p:cNvPr id="46" name="Picture 45">
            <a:extLst>
              <a:ext uri="{FF2B5EF4-FFF2-40B4-BE49-F238E27FC236}">
                <a16:creationId xmlns:a16="http://schemas.microsoft.com/office/drawing/2014/main" id="{4DB1A1C9-121F-1543-9A71-7997E082A80F}"/>
              </a:ext>
            </a:extLst>
          </p:cNvPr>
          <p:cNvPicPr>
            <a:picLocks noChangeAspect="1"/>
          </p:cNvPicPr>
          <p:nvPr/>
        </p:nvPicPr>
        <p:blipFill>
          <a:blip r:embed="rId3"/>
          <a:stretch>
            <a:fillRect/>
          </a:stretch>
        </p:blipFill>
        <p:spPr>
          <a:xfrm rot="5400000">
            <a:off x="836650" y="1845863"/>
            <a:ext cx="891360" cy="351853"/>
          </a:xfrm>
          <a:prstGeom prst="rect">
            <a:avLst/>
          </a:prstGeom>
        </p:spPr>
      </p:pic>
      <p:pic>
        <p:nvPicPr>
          <p:cNvPr id="48" name="Picture 47">
            <a:extLst>
              <a:ext uri="{FF2B5EF4-FFF2-40B4-BE49-F238E27FC236}">
                <a16:creationId xmlns:a16="http://schemas.microsoft.com/office/drawing/2014/main" id="{C5A5D123-754D-B106-7929-DB94A266C660}"/>
              </a:ext>
            </a:extLst>
          </p:cNvPr>
          <p:cNvPicPr>
            <a:picLocks noChangeAspect="1"/>
          </p:cNvPicPr>
          <p:nvPr/>
        </p:nvPicPr>
        <p:blipFill>
          <a:blip r:embed="rId4"/>
          <a:stretch>
            <a:fillRect/>
          </a:stretch>
        </p:blipFill>
        <p:spPr>
          <a:xfrm rot="16200000">
            <a:off x="1431527" y="2187846"/>
            <a:ext cx="887119" cy="324208"/>
          </a:xfrm>
          <a:prstGeom prst="rect">
            <a:avLst/>
          </a:prstGeom>
        </p:spPr>
      </p:pic>
      <p:pic>
        <p:nvPicPr>
          <p:cNvPr id="3" name="Picture 2">
            <a:extLst>
              <a:ext uri="{FF2B5EF4-FFF2-40B4-BE49-F238E27FC236}">
                <a16:creationId xmlns:a16="http://schemas.microsoft.com/office/drawing/2014/main" id="{E1E2CB9F-7FDD-4498-572E-8ED518C10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24" y="5809920"/>
            <a:ext cx="1379494" cy="39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963A5E0-1736-1005-A0C1-548C70D6D913}"/>
              </a:ext>
            </a:extLst>
          </p:cNvPr>
          <p:cNvPicPr>
            <a:picLocks noChangeAspect="1"/>
          </p:cNvPicPr>
          <p:nvPr/>
        </p:nvPicPr>
        <p:blipFill>
          <a:blip r:embed="rId6"/>
          <a:stretch>
            <a:fillRect/>
          </a:stretch>
        </p:blipFill>
        <p:spPr>
          <a:xfrm>
            <a:off x="2796956" y="2087685"/>
            <a:ext cx="1003352" cy="784266"/>
          </a:xfrm>
          <a:prstGeom prst="rect">
            <a:avLst/>
          </a:prstGeom>
        </p:spPr>
      </p:pic>
      <p:sp>
        <p:nvSpPr>
          <p:cNvPr id="51" name="TextBox 50">
            <a:extLst>
              <a:ext uri="{FF2B5EF4-FFF2-40B4-BE49-F238E27FC236}">
                <a16:creationId xmlns:a16="http://schemas.microsoft.com/office/drawing/2014/main" id="{A094334D-B546-D66A-87CE-40AF380AC4C0}"/>
              </a:ext>
            </a:extLst>
          </p:cNvPr>
          <p:cNvSpPr txBox="1"/>
          <p:nvPr/>
        </p:nvSpPr>
        <p:spPr>
          <a:xfrm>
            <a:off x="1596636" y="1550400"/>
            <a:ext cx="1328971" cy="276999"/>
          </a:xfrm>
          <a:prstGeom prst="rect">
            <a:avLst/>
          </a:prstGeom>
          <a:noFill/>
        </p:spPr>
        <p:txBody>
          <a:bodyPr wrap="square" rtlCol="0">
            <a:spAutoFit/>
          </a:bodyPr>
          <a:lstStyle/>
          <a:p>
            <a:r>
              <a:rPr lang="en-US" sz="1200"/>
              <a:t>MIN 9V</a:t>
            </a:r>
          </a:p>
        </p:txBody>
      </p:sp>
      <p:cxnSp>
        <p:nvCxnSpPr>
          <p:cNvPr id="52" name="Straight Arrow Connector 51">
            <a:extLst>
              <a:ext uri="{FF2B5EF4-FFF2-40B4-BE49-F238E27FC236}">
                <a16:creationId xmlns:a16="http://schemas.microsoft.com/office/drawing/2014/main" id="{849EC254-7E6F-607C-57BB-DED977FAF597}"/>
              </a:ext>
            </a:extLst>
          </p:cNvPr>
          <p:cNvCxnSpPr>
            <a:cxnSpLocks/>
          </p:cNvCxnSpPr>
          <p:nvPr/>
        </p:nvCxnSpPr>
        <p:spPr>
          <a:xfrm flipH="1">
            <a:off x="1458257" y="1688899"/>
            <a:ext cx="1786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ABE28D3-255A-450D-B705-98724647E52F}"/>
              </a:ext>
            </a:extLst>
          </p:cNvPr>
          <p:cNvSpPr txBox="1"/>
          <p:nvPr/>
        </p:nvSpPr>
        <p:spPr>
          <a:xfrm>
            <a:off x="2396034" y="2592855"/>
            <a:ext cx="1190181" cy="461665"/>
          </a:xfrm>
          <a:prstGeom prst="rect">
            <a:avLst/>
          </a:prstGeom>
          <a:noFill/>
        </p:spPr>
        <p:txBody>
          <a:bodyPr wrap="square" rtlCol="0">
            <a:spAutoFit/>
          </a:bodyPr>
          <a:lstStyle/>
          <a:p>
            <a:r>
              <a:rPr lang="en-US" sz="1200"/>
              <a:t>M1</a:t>
            </a:r>
          </a:p>
          <a:p>
            <a:r>
              <a:rPr lang="en-US" sz="1200"/>
              <a:t>M2</a:t>
            </a:r>
            <a:endParaRPr lang="en-US"/>
          </a:p>
        </p:txBody>
      </p:sp>
      <p:cxnSp>
        <p:nvCxnSpPr>
          <p:cNvPr id="54" name="Straight Arrow Connector 53">
            <a:extLst>
              <a:ext uri="{FF2B5EF4-FFF2-40B4-BE49-F238E27FC236}">
                <a16:creationId xmlns:a16="http://schemas.microsoft.com/office/drawing/2014/main" id="{A6B2647D-C902-A52B-1121-BB755D853375}"/>
              </a:ext>
            </a:extLst>
          </p:cNvPr>
          <p:cNvCxnSpPr>
            <a:cxnSpLocks/>
          </p:cNvCxnSpPr>
          <p:nvPr/>
        </p:nvCxnSpPr>
        <p:spPr>
          <a:xfrm flipH="1">
            <a:off x="2276811" y="2728979"/>
            <a:ext cx="191190" cy="10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880806E-4C74-988A-F955-AE5597052455}"/>
              </a:ext>
            </a:extLst>
          </p:cNvPr>
          <p:cNvCxnSpPr>
            <a:cxnSpLocks/>
          </p:cNvCxnSpPr>
          <p:nvPr/>
        </p:nvCxnSpPr>
        <p:spPr>
          <a:xfrm flipH="1">
            <a:off x="2276811" y="2926827"/>
            <a:ext cx="191190" cy="10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01DF724-D5B2-8CC4-D6BB-0852974B133C}"/>
              </a:ext>
            </a:extLst>
          </p:cNvPr>
          <p:cNvPicPr>
            <a:picLocks noChangeAspect="1"/>
          </p:cNvPicPr>
          <p:nvPr/>
        </p:nvPicPr>
        <p:blipFill>
          <a:blip r:embed="rId7"/>
          <a:stretch>
            <a:fillRect/>
          </a:stretch>
        </p:blipFill>
        <p:spPr>
          <a:xfrm rot="16200000">
            <a:off x="2910755" y="2763590"/>
            <a:ext cx="793561" cy="1003353"/>
          </a:xfrm>
          <a:prstGeom prst="rect">
            <a:avLst/>
          </a:prstGeom>
        </p:spPr>
      </p:pic>
      <p:sp>
        <p:nvSpPr>
          <p:cNvPr id="21" name="TextBox 20">
            <a:extLst>
              <a:ext uri="{FF2B5EF4-FFF2-40B4-BE49-F238E27FC236}">
                <a16:creationId xmlns:a16="http://schemas.microsoft.com/office/drawing/2014/main" id="{C3E77802-5BB9-F3A6-F934-41B9B5D300E1}"/>
              </a:ext>
            </a:extLst>
          </p:cNvPr>
          <p:cNvSpPr txBox="1"/>
          <p:nvPr/>
        </p:nvSpPr>
        <p:spPr>
          <a:xfrm rot="20814327">
            <a:off x="5434284" y="3150621"/>
            <a:ext cx="2256244" cy="261610"/>
          </a:xfrm>
          <a:prstGeom prst="rect">
            <a:avLst/>
          </a:prstGeom>
          <a:noFill/>
        </p:spPr>
        <p:txBody>
          <a:bodyPr wrap="square" rtlCol="0">
            <a:spAutoFit/>
          </a:bodyPr>
          <a:lstStyle/>
          <a:p>
            <a:r>
              <a:rPr lang="en-US" sz="1050">
                <a:solidFill>
                  <a:srgbClr val="0070C0"/>
                </a:solidFill>
              </a:rPr>
              <a:t>Natural voltage drop under load</a:t>
            </a:r>
          </a:p>
        </p:txBody>
      </p:sp>
      <p:sp>
        <p:nvSpPr>
          <p:cNvPr id="23" name="TextBox 22">
            <a:extLst>
              <a:ext uri="{FF2B5EF4-FFF2-40B4-BE49-F238E27FC236}">
                <a16:creationId xmlns:a16="http://schemas.microsoft.com/office/drawing/2014/main" id="{A1E29A66-E7E3-EBE9-988B-6164A522DBB4}"/>
              </a:ext>
            </a:extLst>
          </p:cNvPr>
          <p:cNvSpPr txBox="1"/>
          <p:nvPr/>
        </p:nvSpPr>
        <p:spPr>
          <a:xfrm>
            <a:off x="987687" y="3582923"/>
            <a:ext cx="1721958" cy="400110"/>
          </a:xfrm>
          <a:prstGeom prst="rect">
            <a:avLst/>
          </a:prstGeom>
          <a:noFill/>
        </p:spPr>
        <p:txBody>
          <a:bodyPr wrap="square" rtlCol="0">
            <a:spAutoFit/>
          </a:bodyPr>
          <a:lstStyle/>
          <a:p>
            <a:r>
              <a:rPr lang="en-US" sz="1000" dirty="0"/>
              <a:t>FIL DE CALIBRE 65' 10
FIL DE CALIBRE 65+ 8</a:t>
            </a:r>
          </a:p>
        </p:txBody>
      </p:sp>
      <p:pic>
        <p:nvPicPr>
          <p:cNvPr id="24" name="Picture 23">
            <a:extLst>
              <a:ext uri="{FF2B5EF4-FFF2-40B4-BE49-F238E27FC236}">
                <a16:creationId xmlns:a16="http://schemas.microsoft.com/office/drawing/2014/main" id="{A1B8B57C-2E14-086C-414A-42BFD7C23B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2067" y="3944921"/>
            <a:ext cx="1007547" cy="468509"/>
          </a:xfrm>
          <a:prstGeom prst="rect">
            <a:avLst/>
          </a:prstGeom>
        </p:spPr>
      </p:pic>
      <p:pic>
        <p:nvPicPr>
          <p:cNvPr id="6" name="Picture 5">
            <a:extLst>
              <a:ext uri="{FF2B5EF4-FFF2-40B4-BE49-F238E27FC236}">
                <a16:creationId xmlns:a16="http://schemas.microsoft.com/office/drawing/2014/main" id="{9495FDF7-C999-7577-212C-A1AEDE203372}"/>
              </a:ext>
            </a:extLst>
          </p:cNvPr>
          <p:cNvPicPr>
            <a:picLocks noChangeAspect="1"/>
          </p:cNvPicPr>
          <p:nvPr/>
        </p:nvPicPr>
        <p:blipFill>
          <a:blip r:embed="rId9"/>
          <a:stretch>
            <a:fillRect/>
          </a:stretch>
        </p:blipFill>
        <p:spPr>
          <a:xfrm>
            <a:off x="2954798" y="2930016"/>
            <a:ext cx="764899" cy="606167"/>
          </a:xfrm>
          <a:prstGeom prst="rect">
            <a:avLst/>
          </a:prstGeom>
        </p:spPr>
      </p:pic>
    </p:spTree>
    <p:extLst>
      <p:ext uri="{BB962C8B-B14F-4D97-AF65-F5344CB8AC3E}">
        <p14:creationId xmlns:p14="http://schemas.microsoft.com/office/powerpoint/2010/main" val="962904885"/>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D4F03-5E75-8B1E-2290-56246033AC80}"/>
              </a:ext>
            </a:extLst>
          </p:cNvPr>
          <p:cNvPicPr>
            <a:picLocks noChangeAspect="1"/>
          </p:cNvPicPr>
          <p:nvPr/>
        </p:nvPicPr>
        <p:blipFill>
          <a:blip r:embed="rId2"/>
          <a:stretch>
            <a:fillRect/>
          </a:stretch>
        </p:blipFill>
        <p:spPr>
          <a:xfrm>
            <a:off x="2576676" y="1087656"/>
            <a:ext cx="6467475" cy="5105400"/>
          </a:xfrm>
          <a:prstGeom prst="rect">
            <a:avLst/>
          </a:prstGeom>
        </p:spPr>
      </p:pic>
      <p:sp>
        <p:nvSpPr>
          <p:cNvPr id="4" name="TextBox 3">
            <a:extLst>
              <a:ext uri="{FF2B5EF4-FFF2-40B4-BE49-F238E27FC236}">
                <a16:creationId xmlns:a16="http://schemas.microsoft.com/office/drawing/2014/main" id="{B18FD585-87C1-CB09-A787-085CA7C422CE}"/>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Dépannage</a:t>
            </a:r>
            <a:r>
              <a:rPr lang="en-US" dirty="0">
                <a:solidFill>
                  <a:schemeClr val="bg1"/>
                </a:solidFill>
              </a:rPr>
              <a:t> </a:t>
            </a:r>
            <a:r>
              <a:rPr lang="en-US" dirty="0" err="1">
                <a:solidFill>
                  <a:schemeClr val="bg1"/>
                </a:solidFill>
              </a:rPr>
              <a:t>électrique</a:t>
            </a:r>
            <a:endParaRPr lang="en-US" dirty="0">
              <a:solidFill>
                <a:schemeClr val="bg1"/>
              </a:solidFill>
            </a:endParaRPr>
          </a:p>
        </p:txBody>
      </p:sp>
      <p:sp>
        <p:nvSpPr>
          <p:cNvPr id="5" name="Rectangle: Rounded Corners 4">
            <a:extLst>
              <a:ext uri="{FF2B5EF4-FFF2-40B4-BE49-F238E27FC236}">
                <a16:creationId xmlns:a16="http://schemas.microsoft.com/office/drawing/2014/main" id="{4EC10595-9220-D5B6-5DAA-2AC9326A2E89}"/>
              </a:ext>
            </a:extLst>
          </p:cNvPr>
          <p:cNvSpPr/>
          <p:nvPr/>
        </p:nvSpPr>
        <p:spPr>
          <a:xfrm>
            <a:off x="4626746" y="5320682"/>
            <a:ext cx="1469254" cy="85225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66DD1FD-8FBD-FB7C-38BA-E89F0B979AC4}"/>
              </a:ext>
            </a:extLst>
          </p:cNvPr>
          <p:cNvSpPr/>
          <p:nvPr/>
        </p:nvSpPr>
        <p:spPr>
          <a:xfrm>
            <a:off x="7256016" y="5320681"/>
            <a:ext cx="1299509" cy="85225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F638D6-DFA6-169D-841D-D27FAC62707D}"/>
              </a:ext>
            </a:extLst>
          </p:cNvPr>
          <p:cNvSpPr txBox="1"/>
          <p:nvPr/>
        </p:nvSpPr>
        <p:spPr>
          <a:xfrm>
            <a:off x="285750" y="554480"/>
            <a:ext cx="10914683" cy="1015663"/>
          </a:xfrm>
          <a:prstGeom prst="rect">
            <a:avLst/>
          </a:prstGeom>
          <a:solidFill>
            <a:schemeClr val="bg1"/>
          </a:solidFill>
          <a:ln>
            <a:solidFill>
              <a:srgbClr val="002060"/>
            </a:solidFill>
          </a:ln>
        </p:spPr>
        <p:txBody>
          <a:bodyPr wrap="square" rtlCol="0">
            <a:spAutoFit/>
          </a:bodyPr>
          <a:lstStyle/>
          <a:p>
            <a:pPr algn="ctr"/>
            <a:r>
              <a:rPr lang="fr-FR" sz="2000" dirty="0"/>
              <a:t>Un moteur ne fonctionne pas ? 
Commutez les fils M1+/- et M2+/- sur le contrôleur pour voir si un moteur qui ne fonctionne pas va maintenant fonctionner.</a:t>
            </a:r>
            <a:endParaRPr lang="en-US" sz="2000" dirty="0"/>
          </a:p>
        </p:txBody>
      </p:sp>
      <p:sp>
        <p:nvSpPr>
          <p:cNvPr id="10" name="Rectangle 9">
            <a:extLst>
              <a:ext uri="{FF2B5EF4-FFF2-40B4-BE49-F238E27FC236}">
                <a16:creationId xmlns:a16="http://schemas.microsoft.com/office/drawing/2014/main" id="{15B8B08F-B498-F10B-4396-105C5B36A890}"/>
              </a:ext>
            </a:extLst>
          </p:cNvPr>
          <p:cNvSpPr/>
          <p:nvPr/>
        </p:nvSpPr>
        <p:spPr>
          <a:xfrm>
            <a:off x="9394446" y="3817396"/>
            <a:ext cx="1376040" cy="1038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Ceci indique que le contrôleur doit être remplacé.</a:t>
            </a:r>
            <a:endParaRPr lang="en-US" sz="1400" dirty="0"/>
          </a:p>
        </p:txBody>
      </p:sp>
      <p:sp>
        <p:nvSpPr>
          <p:cNvPr id="11" name="Rectangle 10">
            <a:extLst>
              <a:ext uri="{FF2B5EF4-FFF2-40B4-BE49-F238E27FC236}">
                <a16:creationId xmlns:a16="http://schemas.microsoft.com/office/drawing/2014/main" id="{BD903719-986C-BF0E-7F2E-570459A9FAB3}"/>
              </a:ext>
            </a:extLst>
          </p:cNvPr>
          <p:cNvSpPr/>
          <p:nvPr/>
        </p:nvSpPr>
        <p:spPr>
          <a:xfrm>
            <a:off x="781235" y="3923931"/>
            <a:ext cx="1360264" cy="932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Cela indique que le moteur doit être remplacé.</a:t>
            </a:r>
            <a:endParaRPr lang="en-US" sz="1400" dirty="0"/>
          </a:p>
        </p:txBody>
      </p:sp>
      <p:sp>
        <p:nvSpPr>
          <p:cNvPr id="12" name="TextBox 11">
            <a:extLst>
              <a:ext uri="{FF2B5EF4-FFF2-40B4-BE49-F238E27FC236}">
                <a16:creationId xmlns:a16="http://schemas.microsoft.com/office/drawing/2014/main" id="{9A2C6FC8-98B0-CF17-CFE3-BA615DD8B344}"/>
              </a:ext>
            </a:extLst>
          </p:cNvPr>
          <p:cNvSpPr txBox="1"/>
          <p:nvPr/>
        </p:nvSpPr>
        <p:spPr>
          <a:xfrm>
            <a:off x="702326" y="3314582"/>
            <a:ext cx="1518081" cy="523220"/>
          </a:xfrm>
          <a:prstGeom prst="rect">
            <a:avLst/>
          </a:prstGeom>
          <a:noFill/>
        </p:spPr>
        <p:txBody>
          <a:bodyPr wrap="square" rtlCol="0">
            <a:spAutoFit/>
          </a:bodyPr>
          <a:lstStyle/>
          <a:p>
            <a:r>
              <a:rPr lang="en-US" sz="1400" dirty="0"/>
              <a:t>Ne </a:t>
            </a:r>
            <a:r>
              <a:rPr lang="en-US" sz="1400" dirty="0" err="1"/>
              <a:t>fonctionne</a:t>
            </a:r>
            <a:r>
              <a:rPr lang="en-US" sz="1400" dirty="0"/>
              <a:t> </a:t>
            </a:r>
            <a:r>
              <a:rPr lang="en-US" sz="1400" dirty="0" err="1"/>
              <a:t>toujours</a:t>
            </a:r>
            <a:r>
              <a:rPr lang="en-US" sz="1400" dirty="0"/>
              <a:t> pas ?</a:t>
            </a:r>
          </a:p>
        </p:txBody>
      </p:sp>
      <p:sp>
        <p:nvSpPr>
          <p:cNvPr id="13" name="TextBox 12">
            <a:extLst>
              <a:ext uri="{FF2B5EF4-FFF2-40B4-BE49-F238E27FC236}">
                <a16:creationId xmlns:a16="http://schemas.microsoft.com/office/drawing/2014/main" id="{1EA31990-4FD6-090A-6F09-EC2947908695}"/>
              </a:ext>
            </a:extLst>
          </p:cNvPr>
          <p:cNvSpPr txBox="1"/>
          <p:nvPr/>
        </p:nvSpPr>
        <p:spPr>
          <a:xfrm>
            <a:off x="9147840" y="2616585"/>
            <a:ext cx="2767935" cy="738664"/>
          </a:xfrm>
          <a:prstGeom prst="rect">
            <a:avLst/>
          </a:prstGeom>
          <a:noFill/>
        </p:spPr>
        <p:txBody>
          <a:bodyPr wrap="square" rtlCol="0">
            <a:spAutoFit/>
          </a:bodyPr>
          <a:lstStyle/>
          <a:p>
            <a:r>
              <a:rPr lang="fr-FR" sz="1400" dirty="0"/>
              <a:t>Les travaux de moteur et le problème est passé de l’autre côté ?</a:t>
            </a:r>
            <a:endParaRPr lang="en-US" sz="1400" dirty="0"/>
          </a:p>
        </p:txBody>
      </p:sp>
      <p:pic>
        <p:nvPicPr>
          <p:cNvPr id="2" name="Picture 1">
            <a:extLst>
              <a:ext uri="{FF2B5EF4-FFF2-40B4-BE49-F238E27FC236}">
                <a16:creationId xmlns:a16="http://schemas.microsoft.com/office/drawing/2014/main" id="{A3432255-BFD3-850B-CF6E-873DB7F92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42" y="6172938"/>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5AA8159-CFB9-14C3-8E03-5E0F4E926999}"/>
              </a:ext>
            </a:extLst>
          </p:cNvPr>
          <p:cNvPicPr>
            <a:picLocks noChangeAspect="1"/>
          </p:cNvPicPr>
          <p:nvPr/>
        </p:nvPicPr>
        <p:blipFill>
          <a:blip r:embed="rId4"/>
          <a:stretch>
            <a:fillRect/>
          </a:stretch>
        </p:blipFill>
        <p:spPr>
          <a:xfrm>
            <a:off x="2576676" y="1732659"/>
            <a:ext cx="6467475" cy="5125341"/>
          </a:xfrm>
          <a:prstGeom prst="rect">
            <a:avLst/>
          </a:prstGeom>
        </p:spPr>
      </p:pic>
      <p:sp>
        <p:nvSpPr>
          <p:cNvPr id="7" name="Arrow: Up 6">
            <a:extLst>
              <a:ext uri="{FF2B5EF4-FFF2-40B4-BE49-F238E27FC236}">
                <a16:creationId xmlns:a16="http://schemas.microsoft.com/office/drawing/2014/main" id="{8B19DB39-0575-92B9-EFBD-BF6CB2F557B2}"/>
              </a:ext>
            </a:extLst>
          </p:cNvPr>
          <p:cNvSpPr/>
          <p:nvPr/>
        </p:nvSpPr>
        <p:spPr>
          <a:xfrm>
            <a:off x="5135153" y="6252127"/>
            <a:ext cx="310718" cy="442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D584EAC8-D9A7-09DD-7390-98C8FC7FB3C1}"/>
              </a:ext>
            </a:extLst>
          </p:cNvPr>
          <p:cNvSpPr/>
          <p:nvPr/>
        </p:nvSpPr>
        <p:spPr>
          <a:xfrm>
            <a:off x="7750411" y="6231864"/>
            <a:ext cx="310718" cy="442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373383"/>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5314950" y="1104900"/>
            <a:ext cx="5829300" cy="369332"/>
          </a:xfrm>
          <a:prstGeom prst="rect">
            <a:avLst/>
          </a:prstGeom>
          <a:noFill/>
        </p:spPr>
        <p:txBody>
          <a:bodyPr wrap="square" rtlCol="0">
            <a:spAutoFit/>
          </a:bodyPr>
          <a:lstStyle/>
          <a:p>
            <a:pPr algn="r"/>
            <a:r>
              <a:rPr lang="en-US" b="1" dirty="0" err="1"/>
              <a:t>Remplacement</a:t>
            </a:r>
            <a:r>
              <a:rPr lang="en-US" b="1" dirty="0"/>
              <a:t> </a:t>
            </a:r>
            <a:r>
              <a:rPr lang="en-US" b="1" dirty="0" err="1"/>
              <a:t>manuel</a:t>
            </a:r>
            <a:endParaRPr lang="en-US" b="1" dirty="0"/>
          </a:p>
        </p:txBody>
      </p: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45043E0-4D6F-F1B7-8F40-490CD3351A60}"/>
              </a:ext>
            </a:extLst>
          </p:cNvPr>
          <p:cNvPicPr>
            <a:picLocks noChangeAspect="1"/>
          </p:cNvPicPr>
          <p:nvPr/>
        </p:nvPicPr>
        <p:blipFill>
          <a:blip r:embed="rId3"/>
          <a:stretch>
            <a:fillRect/>
          </a:stretch>
        </p:blipFill>
        <p:spPr>
          <a:xfrm>
            <a:off x="1401588" y="2507226"/>
            <a:ext cx="9388824" cy="1571191"/>
          </a:xfrm>
          <a:prstGeom prst="rect">
            <a:avLst/>
          </a:prstGeom>
          <a:ln w="228600" cap="sq" cmpd="thickThin">
            <a:solidFill>
              <a:srgbClr val="00206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24" y="5407888"/>
            <a:ext cx="1007547" cy="468509"/>
          </a:xfrm>
          <a:prstGeom prst="rect">
            <a:avLst/>
          </a:prstGeom>
        </p:spPr>
      </p:pic>
    </p:spTree>
    <p:extLst>
      <p:ext uri="{BB962C8B-B14F-4D97-AF65-F5344CB8AC3E}">
        <p14:creationId xmlns:p14="http://schemas.microsoft.com/office/powerpoint/2010/main" val="306019747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405" y="5634039"/>
            <a:ext cx="1545849" cy="44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24" y="5557192"/>
            <a:ext cx="686463" cy="319205"/>
          </a:xfrm>
          <a:prstGeom prst="rect">
            <a:avLst/>
          </a:prstGeom>
        </p:spPr>
      </p:pic>
      <p:sp>
        <p:nvSpPr>
          <p:cNvPr id="5" name="TextBox 4">
            <a:extLst>
              <a:ext uri="{FF2B5EF4-FFF2-40B4-BE49-F238E27FC236}">
                <a16:creationId xmlns:a16="http://schemas.microsoft.com/office/drawing/2014/main" id="{879CFB68-E8AB-FDEC-B008-3AD05F68ACAC}"/>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Remplacement</a:t>
            </a:r>
            <a:r>
              <a:rPr lang="en-US" dirty="0">
                <a:solidFill>
                  <a:schemeClr val="bg1"/>
                </a:solidFill>
              </a:rPr>
              <a:t> </a:t>
            </a:r>
            <a:r>
              <a:rPr lang="en-US" dirty="0" err="1">
                <a:solidFill>
                  <a:schemeClr val="bg1"/>
                </a:solidFill>
              </a:rPr>
              <a:t>manuel</a:t>
            </a:r>
            <a:endParaRPr lang="en-US" dirty="0">
              <a:solidFill>
                <a:schemeClr val="bg1"/>
              </a:solidFill>
            </a:endParaRPr>
          </a:p>
        </p:txBody>
      </p:sp>
      <p:pic>
        <p:nvPicPr>
          <p:cNvPr id="7" name="Picture 6">
            <a:extLst>
              <a:ext uri="{FF2B5EF4-FFF2-40B4-BE49-F238E27FC236}">
                <a16:creationId xmlns:a16="http://schemas.microsoft.com/office/drawing/2014/main" id="{602E3A69-6D6B-B40E-2E59-A99250CB4FEF}"/>
              </a:ext>
            </a:extLst>
          </p:cNvPr>
          <p:cNvPicPr>
            <a:picLocks noChangeAspect="1"/>
          </p:cNvPicPr>
          <p:nvPr/>
        </p:nvPicPr>
        <p:blipFill>
          <a:blip r:embed="rId5"/>
          <a:stretch>
            <a:fillRect/>
          </a:stretch>
        </p:blipFill>
        <p:spPr>
          <a:xfrm>
            <a:off x="968024" y="1125880"/>
            <a:ext cx="4631799" cy="2927646"/>
          </a:xfrm>
          <a:prstGeom prst="rect">
            <a:avLst/>
          </a:prstGeom>
        </p:spPr>
      </p:pic>
      <p:pic>
        <p:nvPicPr>
          <p:cNvPr id="9" name="Picture 8">
            <a:extLst>
              <a:ext uri="{FF2B5EF4-FFF2-40B4-BE49-F238E27FC236}">
                <a16:creationId xmlns:a16="http://schemas.microsoft.com/office/drawing/2014/main" id="{87757E6A-D58C-0CAC-28DF-E7C66E4CB88F}"/>
              </a:ext>
            </a:extLst>
          </p:cNvPr>
          <p:cNvPicPr>
            <a:picLocks noChangeAspect="1"/>
          </p:cNvPicPr>
          <p:nvPr/>
        </p:nvPicPr>
        <p:blipFill>
          <a:blip r:embed="rId6"/>
          <a:stretch>
            <a:fillRect/>
          </a:stretch>
        </p:blipFill>
        <p:spPr>
          <a:xfrm>
            <a:off x="6464879" y="1125880"/>
            <a:ext cx="4759097" cy="3032541"/>
          </a:xfrm>
          <a:prstGeom prst="rect">
            <a:avLst/>
          </a:prstGeom>
        </p:spPr>
      </p:pic>
      <p:pic>
        <p:nvPicPr>
          <p:cNvPr id="11" name="Picture 10">
            <a:extLst>
              <a:ext uri="{FF2B5EF4-FFF2-40B4-BE49-F238E27FC236}">
                <a16:creationId xmlns:a16="http://schemas.microsoft.com/office/drawing/2014/main" id="{48544D30-4ADD-ACC1-A9BA-A2200E87F1F2}"/>
              </a:ext>
            </a:extLst>
          </p:cNvPr>
          <p:cNvPicPr>
            <a:picLocks noChangeAspect="1"/>
          </p:cNvPicPr>
          <p:nvPr/>
        </p:nvPicPr>
        <p:blipFill>
          <a:blip r:embed="rId7"/>
          <a:stretch>
            <a:fillRect/>
          </a:stretch>
        </p:blipFill>
        <p:spPr>
          <a:xfrm>
            <a:off x="4068210" y="3605640"/>
            <a:ext cx="3689903" cy="2279058"/>
          </a:xfrm>
          <a:prstGeom prst="rect">
            <a:avLst/>
          </a:prstGeom>
        </p:spPr>
      </p:pic>
      <p:pic>
        <p:nvPicPr>
          <p:cNvPr id="8" name="Picture 7">
            <a:extLst>
              <a:ext uri="{FF2B5EF4-FFF2-40B4-BE49-F238E27FC236}">
                <a16:creationId xmlns:a16="http://schemas.microsoft.com/office/drawing/2014/main" id="{494BDF52-34F1-C66F-02C3-15C9AF0C9BE9}"/>
              </a:ext>
            </a:extLst>
          </p:cNvPr>
          <p:cNvPicPr>
            <a:picLocks noChangeAspect="1"/>
          </p:cNvPicPr>
          <p:nvPr/>
        </p:nvPicPr>
        <p:blipFill>
          <a:blip r:embed="rId8"/>
          <a:stretch>
            <a:fillRect/>
          </a:stretch>
        </p:blipFill>
        <p:spPr>
          <a:xfrm>
            <a:off x="5152514" y="3933354"/>
            <a:ext cx="1770800" cy="1403323"/>
          </a:xfrm>
          <a:prstGeom prst="rect">
            <a:avLst/>
          </a:prstGeom>
        </p:spPr>
      </p:pic>
      <p:sp>
        <p:nvSpPr>
          <p:cNvPr id="2" name="Rectangle 1">
            <a:extLst>
              <a:ext uri="{FF2B5EF4-FFF2-40B4-BE49-F238E27FC236}">
                <a16:creationId xmlns:a16="http://schemas.microsoft.com/office/drawing/2014/main" id="{0DEDB71E-BDF8-6E89-6C84-0C61455FBD85}"/>
              </a:ext>
            </a:extLst>
          </p:cNvPr>
          <p:cNvSpPr/>
          <p:nvPr/>
        </p:nvSpPr>
        <p:spPr>
          <a:xfrm>
            <a:off x="4915901" y="3244334"/>
            <a:ext cx="2360198" cy="369332"/>
          </a:xfrm>
          <a:prstGeom prst="rect">
            <a:avLst/>
          </a:prstGeom>
        </p:spPr>
        <p:txBody>
          <a:bodyPr wrap="none">
            <a:spAutoFit/>
          </a:bodyPr>
          <a:lstStyle/>
          <a:p>
            <a:r>
              <a:rPr lang="en-US" dirty="0" err="1"/>
              <a:t>Remplacement</a:t>
            </a:r>
            <a:r>
              <a:rPr lang="en-US" dirty="0"/>
              <a:t> </a:t>
            </a:r>
            <a:r>
              <a:rPr lang="en-US" dirty="0" err="1"/>
              <a:t>manuel</a:t>
            </a:r>
            <a:endParaRPr lang="en-US" dirty="0"/>
          </a:p>
        </p:txBody>
      </p:sp>
    </p:spTree>
    <p:extLst>
      <p:ext uri="{BB962C8B-B14F-4D97-AF65-F5344CB8AC3E}">
        <p14:creationId xmlns:p14="http://schemas.microsoft.com/office/powerpoint/2010/main" val="89176199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069719-C19B-32EA-D07D-B5E8302FA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5490315"/>
            <a:ext cx="2221013" cy="64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D41C1B3-60EA-522B-F1A4-A6C7089D5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4561" y="5608575"/>
            <a:ext cx="659415" cy="306628"/>
          </a:xfrm>
          <a:prstGeom prst="rect">
            <a:avLst/>
          </a:prstGeom>
        </p:spPr>
      </p:pic>
      <p:pic>
        <p:nvPicPr>
          <p:cNvPr id="10" name="Picture 9">
            <a:extLst>
              <a:ext uri="{FF2B5EF4-FFF2-40B4-BE49-F238E27FC236}">
                <a16:creationId xmlns:a16="http://schemas.microsoft.com/office/drawing/2014/main" id="{7E08EE3B-CEB0-E21D-D8B8-7A2B79E518A2}"/>
              </a:ext>
            </a:extLst>
          </p:cNvPr>
          <p:cNvPicPr>
            <a:picLocks noChangeAspect="1"/>
          </p:cNvPicPr>
          <p:nvPr/>
        </p:nvPicPr>
        <p:blipFill>
          <a:blip r:embed="rId4"/>
          <a:stretch>
            <a:fillRect/>
          </a:stretch>
        </p:blipFill>
        <p:spPr>
          <a:xfrm rot="5400000">
            <a:off x="942451" y="1868179"/>
            <a:ext cx="2427689" cy="17094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63A7F580-25A9-C775-4DE0-9FE8FA96E27B}"/>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Identification du mécanisme/du numéro de pièce complet de l’assemblage de diapositives</a:t>
            </a:r>
            <a:endParaRPr lang="en-US" dirty="0">
              <a:solidFill>
                <a:schemeClr val="bg1"/>
              </a:solidFill>
            </a:endParaRPr>
          </a:p>
        </p:txBody>
      </p:sp>
      <p:pic>
        <p:nvPicPr>
          <p:cNvPr id="7" name="Picture 6">
            <a:extLst>
              <a:ext uri="{FF2B5EF4-FFF2-40B4-BE49-F238E27FC236}">
                <a16:creationId xmlns:a16="http://schemas.microsoft.com/office/drawing/2014/main" id="{12A596E3-C792-5119-2504-B6D91152D8F3}"/>
              </a:ext>
            </a:extLst>
          </p:cNvPr>
          <p:cNvPicPr>
            <a:picLocks noChangeAspect="1"/>
          </p:cNvPicPr>
          <p:nvPr/>
        </p:nvPicPr>
        <p:blipFill>
          <a:blip r:embed="rId5"/>
          <a:stretch>
            <a:fillRect/>
          </a:stretch>
        </p:blipFill>
        <p:spPr>
          <a:xfrm>
            <a:off x="3908678" y="1040082"/>
            <a:ext cx="6231137" cy="4840664"/>
          </a:xfrm>
          <a:prstGeom prst="rect">
            <a:avLst/>
          </a:prstGeom>
        </p:spPr>
      </p:pic>
    </p:spTree>
    <p:extLst>
      <p:ext uri="{BB962C8B-B14F-4D97-AF65-F5344CB8AC3E}">
        <p14:creationId xmlns:p14="http://schemas.microsoft.com/office/powerpoint/2010/main" val="730092966"/>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069719-C19B-32EA-D07D-B5E8302FA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44" y="5584550"/>
            <a:ext cx="2191657" cy="6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79D83E-0436-E9B4-170A-C22307C01C60}"/>
              </a:ext>
            </a:extLst>
          </p:cNvPr>
          <p:cNvPicPr>
            <a:picLocks noChangeAspect="1"/>
          </p:cNvPicPr>
          <p:nvPr/>
        </p:nvPicPr>
        <p:blipFill>
          <a:blip r:embed="rId3"/>
          <a:stretch>
            <a:fillRect/>
          </a:stretch>
        </p:blipFill>
        <p:spPr>
          <a:xfrm>
            <a:off x="1101047" y="1065875"/>
            <a:ext cx="3337262" cy="1969820"/>
          </a:xfrm>
          <a:prstGeom prst="rect">
            <a:avLst/>
          </a:prstGeom>
        </p:spPr>
      </p:pic>
      <p:pic>
        <p:nvPicPr>
          <p:cNvPr id="7" name="Picture 6">
            <a:extLst>
              <a:ext uri="{FF2B5EF4-FFF2-40B4-BE49-F238E27FC236}">
                <a16:creationId xmlns:a16="http://schemas.microsoft.com/office/drawing/2014/main" id="{E78974DB-F977-C1E0-9B81-4DCC0DB76926}"/>
              </a:ext>
            </a:extLst>
          </p:cNvPr>
          <p:cNvPicPr>
            <a:picLocks noChangeAspect="1"/>
          </p:cNvPicPr>
          <p:nvPr/>
        </p:nvPicPr>
        <p:blipFill>
          <a:blip r:embed="rId4"/>
          <a:stretch>
            <a:fillRect/>
          </a:stretch>
        </p:blipFill>
        <p:spPr>
          <a:xfrm>
            <a:off x="4399754" y="1065875"/>
            <a:ext cx="6824222" cy="1969820"/>
          </a:xfrm>
          <a:prstGeom prst="rect">
            <a:avLst/>
          </a:prstGeom>
        </p:spPr>
      </p:pic>
      <p:pic>
        <p:nvPicPr>
          <p:cNvPr id="9" name="Picture 8">
            <a:extLst>
              <a:ext uri="{FF2B5EF4-FFF2-40B4-BE49-F238E27FC236}">
                <a16:creationId xmlns:a16="http://schemas.microsoft.com/office/drawing/2014/main" id="{3C121AA0-F68C-2202-378C-866D14F5D8BF}"/>
              </a:ext>
            </a:extLst>
          </p:cNvPr>
          <p:cNvPicPr>
            <a:picLocks noChangeAspect="1"/>
          </p:cNvPicPr>
          <p:nvPr/>
        </p:nvPicPr>
        <p:blipFill>
          <a:blip r:embed="rId5"/>
          <a:stretch>
            <a:fillRect/>
          </a:stretch>
        </p:blipFill>
        <p:spPr>
          <a:xfrm>
            <a:off x="1101048" y="3007717"/>
            <a:ext cx="1645866" cy="1717187"/>
          </a:xfrm>
          <a:prstGeom prst="rect">
            <a:avLst/>
          </a:prstGeom>
        </p:spPr>
      </p:pic>
      <p:pic>
        <p:nvPicPr>
          <p:cNvPr id="13" name="Picture 12">
            <a:extLst>
              <a:ext uri="{FF2B5EF4-FFF2-40B4-BE49-F238E27FC236}">
                <a16:creationId xmlns:a16="http://schemas.microsoft.com/office/drawing/2014/main" id="{A6D97245-207F-756B-4317-AEE6DA2DCFF9}"/>
              </a:ext>
            </a:extLst>
          </p:cNvPr>
          <p:cNvPicPr>
            <a:picLocks noChangeAspect="1"/>
          </p:cNvPicPr>
          <p:nvPr/>
        </p:nvPicPr>
        <p:blipFill>
          <a:blip r:embed="rId6"/>
          <a:stretch>
            <a:fillRect/>
          </a:stretch>
        </p:blipFill>
        <p:spPr>
          <a:xfrm>
            <a:off x="2708583" y="3007717"/>
            <a:ext cx="4299800" cy="1717187"/>
          </a:xfrm>
          <a:prstGeom prst="rect">
            <a:avLst/>
          </a:prstGeom>
        </p:spPr>
      </p:pic>
      <p:pic>
        <p:nvPicPr>
          <p:cNvPr id="15" name="Picture 14">
            <a:extLst>
              <a:ext uri="{FF2B5EF4-FFF2-40B4-BE49-F238E27FC236}">
                <a16:creationId xmlns:a16="http://schemas.microsoft.com/office/drawing/2014/main" id="{B178886A-D733-02E8-33B1-B507CCAF50F2}"/>
              </a:ext>
            </a:extLst>
          </p:cNvPr>
          <p:cNvPicPr>
            <a:picLocks noChangeAspect="1"/>
          </p:cNvPicPr>
          <p:nvPr/>
        </p:nvPicPr>
        <p:blipFill>
          <a:blip r:embed="rId7"/>
          <a:stretch>
            <a:fillRect/>
          </a:stretch>
        </p:blipFill>
        <p:spPr>
          <a:xfrm>
            <a:off x="6960424" y="3007717"/>
            <a:ext cx="1553183" cy="1717184"/>
          </a:xfrm>
          <a:prstGeom prst="rect">
            <a:avLst/>
          </a:prstGeom>
        </p:spPr>
      </p:pic>
      <p:sp>
        <p:nvSpPr>
          <p:cNvPr id="16" name="TextBox 15">
            <a:extLst>
              <a:ext uri="{FF2B5EF4-FFF2-40B4-BE49-F238E27FC236}">
                <a16:creationId xmlns:a16="http://schemas.microsoft.com/office/drawing/2014/main" id="{02EE3D0F-5EC1-C25D-116E-6654D1F197B5}"/>
              </a:ext>
            </a:extLst>
          </p:cNvPr>
          <p:cNvSpPr txBox="1"/>
          <p:nvPr/>
        </p:nvSpPr>
        <p:spPr>
          <a:xfrm>
            <a:off x="3689675" y="5090974"/>
            <a:ext cx="4299800" cy="523220"/>
          </a:xfrm>
          <a:prstGeom prst="rect">
            <a:avLst/>
          </a:prstGeom>
          <a:noFill/>
        </p:spPr>
        <p:txBody>
          <a:bodyPr wrap="square" rtlCol="0">
            <a:spAutoFit/>
          </a:bodyPr>
          <a:lstStyle/>
          <a:p>
            <a:r>
              <a:rPr lang="en-US" sz="2800" b="1" dirty="0">
                <a:solidFill>
                  <a:schemeClr val="accent1">
                    <a:lumMod val="50000"/>
                  </a:schemeClr>
                </a:solidFill>
              </a:rPr>
              <a:t>www.balrvproducts.com</a:t>
            </a:r>
          </a:p>
        </p:txBody>
      </p:sp>
      <p:pic>
        <p:nvPicPr>
          <p:cNvPr id="18" name="Picture 17">
            <a:extLst>
              <a:ext uri="{FF2B5EF4-FFF2-40B4-BE49-F238E27FC236}">
                <a16:creationId xmlns:a16="http://schemas.microsoft.com/office/drawing/2014/main" id="{40D13B03-0327-F820-2B83-CC0C37928F07}"/>
              </a:ext>
            </a:extLst>
          </p:cNvPr>
          <p:cNvPicPr>
            <a:picLocks noChangeAspect="1"/>
          </p:cNvPicPr>
          <p:nvPr/>
        </p:nvPicPr>
        <p:blipFill>
          <a:blip r:embed="rId8"/>
          <a:stretch>
            <a:fillRect/>
          </a:stretch>
        </p:blipFill>
        <p:spPr>
          <a:xfrm>
            <a:off x="8511349" y="3035695"/>
            <a:ext cx="2736789" cy="2879889"/>
          </a:xfrm>
          <a:prstGeom prst="rect">
            <a:avLst/>
          </a:prstGeom>
          <a:ln w="228600" cap="sq" cmpd="thickThin">
            <a:solidFill>
              <a:schemeClr val="accent1">
                <a:lumMod val="50000"/>
              </a:schemeClr>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601FD119-0869-DC3A-4C2C-E9D23D92B9BE}"/>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Accès aux numéros de pièce en ligne</a:t>
            </a:r>
            <a:endParaRPr lang="en-US" dirty="0">
              <a:solidFill>
                <a:schemeClr val="bg1"/>
              </a:solidFill>
            </a:endParaRPr>
          </a:p>
        </p:txBody>
      </p:sp>
      <p:pic>
        <p:nvPicPr>
          <p:cNvPr id="3" name="Picture 2">
            <a:extLst>
              <a:ext uri="{FF2B5EF4-FFF2-40B4-BE49-F238E27FC236}">
                <a16:creationId xmlns:a16="http://schemas.microsoft.com/office/drawing/2014/main" id="{6A4979C8-D01A-A908-E5EA-E5D55F3AD104}"/>
              </a:ext>
            </a:extLst>
          </p:cNvPr>
          <p:cNvPicPr>
            <a:picLocks noChangeAspect="1"/>
          </p:cNvPicPr>
          <p:nvPr/>
        </p:nvPicPr>
        <p:blipFill>
          <a:blip r:embed="rId9"/>
          <a:stretch>
            <a:fillRect/>
          </a:stretch>
        </p:blipFill>
        <p:spPr>
          <a:xfrm>
            <a:off x="3166278" y="1373394"/>
            <a:ext cx="1046794" cy="829563"/>
          </a:xfrm>
          <a:prstGeom prst="rect">
            <a:avLst/>
          </a:prstGeom>
        </p:spPr>
      </p:pic>
    </p:spTree>
    <p:extLst>
      <p:ext uri="{BB962C8B-B14F-4D97-AF65-F5344CB8AC3E}">
        <p14:creationId xmlns:p14="http://schemas.microsoft.com/office/powerpoint/2010/main" val="1140180473"/>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C2E32-A086-E398-CA34-71CB4C802B8F}"/>
              </a:ext>
            </a:extLst>
          </p:cNvPr>
          <p:cNvPicPr>
            <a:picLocks noChangeAspect="1"/>
          </p:cNvPicPr>
          <p:nvPr/>
        </p:nvPicPr>
        <p:blipFill>
          <a:blip r:embed="rId2"/>
          <a:stretch>
            <a:fillRect/>
          </a:stretch>
        </p:blipFill>
        <p:spPr>
          <a:xfrm>
            <a:off x="0" y="1453648"/>
            <a:ext cx="12192000" cy="1834040"/>
          </a:xfrm>
          <a:prstGeom prst="rect">
            <a:avLst/>
          </a:prstGeom>
        </p:spPr>
      </p:pic>
      <p:sp>
        <p:nvSpPr>
          <p:cNvPr id="4" name="TextBox 3">
            <a:extLst>
              <a:ext uri="{FF2B5EF4-FFF2-40B4-BE49-F238E27FC236}">
                <a16:creationId xmlns:a16="http://schemas.microsoft.com/office/drawing/2014/main" id="{25A97E75-EBCB-B3B0-746A-437D27A5D6BA}"/>
              </a:ext>
            </a:extLst>
          </p:cNvPr>
          <p:cNvSpPr txBox="1"/>
          <p:nvPr/>
        </p:nvSpPr>
        <p:spPr>
          <a:xfrm>
            <a:off x="3302001" y="509432"/>
            <a:ext cx="5037666" cy="646331"/>
          </a:xfrm>
          <a:prstGeom prst="rect">
            <a:avLst/>
          </a:prstGeom>
          <a:noFill/>
        </p:spPr>
        <p:txBody>
          <a:bodyPr wrap="square" rtlCol="0">
            <a:spAutoFit/>
          </a:bodyPr>
          <a:lstStyle/>
          <a:p>
            <a:pPr algn="ctr"/>
            <a:r>
              <a:rPr lang="en-US" sz="3600">
                <a:solidFill>
                  <a:schemeClr val="accent1">
                    <a:lumMod val="50000"/>
                  </a:schemeClr>
                </a:solidFill>
                <a:latin typeface="Amasis MT Pro Black" panose="02040A04050005020304" pitchFamily="18" charset="0"/>
              </a:rPr>
              <a:t>balrvproducts.com</a:t>
            </a:r>
          </a:p>
        </p:txBody>
      </p:sp>
      <p:pic>
        <p:nvPicPr>
          <p:cNvPr id="8" name="Picture 7">
            <a:extLst>
              <a:ext uri="{FF2B5EF4-FFF2-40B4-BE49-F238E27FC236}">
                <a16:creationId xmlns:a16="http://schemas.microsoft.com/office/drawing/2014/main" id="{22B957C9-E2B4-6F8E-5B6B-7222B6F547B8}"/>
              </a:ext>
            </a:extLst>
          </p:cNvPr>
          <p:cNvPicPr>
            <a:picLocks noChangeAspect="1"/>
          </p:cNvPicPr>
          <p:nvPr/>
        </p:nvPicPr>
        <p:blipFill>
          <a:blip r:embed="rId3"/>
          <a:stretch>
            <a:fillRect/>
          </a:stretch>
        </p:blipFill>
        <p:spPr>
          <a:xfrm>
            <a:off x="5757334" y="3418446"/>
            <a:ext cx="3478628" cy="2162583"/>
          </a:xfrm>
          <a:prstGeom prst="rect">
            <a:avLst/>
          </a:prstGeom>
          <a:ln w="228600" cap="sq" cmpd="thickThin">
            <a:solidFill>
              <a:schemeClr val="accent1">
                <a:lumMod val="50000"/>
              </a:schemeClr>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BB902CD0-EC08-00B0-4BAA-F66ADDFEEA6F}"/>
              </a:ext>
            </a:extLst>
          </p:cNvPr>
          <p:cNvPicPr>
            <a:picLocks noChangeAspect="1"/>
          </p:cNvPicPr>
          <p:nvPr/>
        </p:nvPicPr>
        <p:blipFill>
          <a:blip r:embed="rId4"/>
          <a:stretch>
            <a:fillRect/>
          </a:stretch>
        </p:blipFill>
        <p:spPr>
          <a:xfrm>
            <a:off x="482481" y="3418446"/>
            <a:ext cx="5048452" cy="2162584"/>
          </a:xfrm>
          <a:prstGeom prst="rect">
            <a:avLst/>
          </a:prstGeom>
          <a:ln w="228600" cap="sq" cmpd="thickThin">
            <a:solidFill>
              <a:schemeClr val="accent1">
                <a:lumMod val="50000"/>
              </a:schemeClr>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EB5F67E8-C954-F939-C9CD-9EAD85900204}"/>
              </a:ext>
            </a:extLst>
          </p:cNvPr>
          <p:cNvPicPr>
            <a:picLocks noChangeAspect="1"/>
          </p:cNvPicPr>
          <p:nvPr/>
        </p:nvPicPr>
        <p:blipFill>
          <a:blip r:embed="rId5"/>
          <a:stretch>
            <a:fillRect/>
          </a:stretch>
        </p:blipFill>
        <p:spPr>
          <a:xfrm>
            <a:off x="9654140" y="3418445"/>
            <a:ext cx="2055379" cy="2162583"/>
          </a:xfrm>
          <a:prstGeom prst="rect">
            <a:avLst/>
          </a:prstGeom>
          <a:ln w="228600" cap="sq" cmpd="thickThin">
            <a:solidFill>
              <a:schemeClr val="accent1">
                <a:lumMod val="50000"/>
              </a:schemeClr>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E991C2E9-4AFF-461F-FE20-338604BE7413}"/>
              </a:ext>
            </a:extLst>
          </p:cNvPr>
          <p:cNvSpPr txBox="1"/>
          <p:nvPr/>
        </p:nvSpPr>
        <p:spPr>
          <a:xfrm>
            <a:off x="1716833" y="6049729"/>
            <a:ext cx="8584163" cy="369332"/>
          </a:xfrm>
          <a:prstGeom prst="rect">
            <a:avLst/>
          </a:prstGeom>
          <a:noFill/>
        </p:spPr>
        <p:txBody>
          <a:bodyPr wrap="square" rtlCol="0">
            <a:spAutoFit/>
          </a:bodyPr>
          <a:lstStyle/>
          <a:p>
            <a:pPr algn="ctr"/>
            <a:r>
              <a:rPr lang="en-US">
                <a:solidFill>
                  <a:schemeClr val="accent1">
                    <a:lumMod val="50000"/>
                  </a:schemeClr>
                </a:solidFill>
              </a:rPr>
              <a:t>Visit balrvproducts.com for product detail, installation guides, videos and more.</a:t>
            </a:r>
          </a:p>
        </p:txBody>
      </p:sp>
    </p:spTree>
    <p:extLst>
      <p:ext uri="{BB962C8B-B14F-4D97-AF65-F5344CB8AC3E}">
        <p14:creationId xmlns:p14="http://schemas.microsoft.com/office/powerpoint/2010/main" val="268069570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2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2" descr="Complex maths formulae on a blackboard">
            <a:extLst>
              <a:ext uri="{FF2B5EF4-FFF2-40B4-BE49-F238E27FC236}">
                <a16:creationId xmlns:a16="http://schemas.microsoft.com/office/drawing/2014/main" id="{86226763-A4FA-36D1-2E38-F0557A84B2C7}"/>
              </a:ext>
            </a:extLst>
          </p:cNvPr>
          <p:cNvPicPr>
            <a:picLocks noChangeAspect="1"/>
          </p:cNvPicPr>
          <p:nvPr/>
        </p:nvPicPr>
        <p:blipFill rotWithShape="1">
          <a:blip r:embed="rId3"/>
          <a:srcRect l="7728" r="-1" b="-1"/>
          <a:stretch/>
        </p:blipFill>
        <p:spPr>
          <a:xfrm>
            <a:off x="20" y="10"/>
            <a:ext cx="8668492" cy="6857990"/>
          </a:xfrm>
          <a:prstGeom prst="rect">
            <a:avLst/>
          </a:prstGeom>
        </p:spPr>
      </p:pic>
      <p:sp>
        <p:nvSpPr>
          <p:cNvPr id="93" name="Rectangle 2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12204F-E954-FCF9-948D-E68C0E5180F0}"/>
              </a:ext>
            </a:extLst>
          </p:cNvPr>
          <p:cNvSpPr txBox="1"/>
          <p:nvPr/>
        </p:nvSpPr>
        <p:spPr>
          <a:xfrm>
            <a:off x="7848600"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Des questions sur </a:t>
            </a:r>
            <a:r>
              <a:rPr lang="en-US" sz="4800" dirty="0" err="1">
                <a:latin typeface="+mj-lt"/>
                <a:ea typeface="+mj-ea"/>
                <a:cs typeface="+mj-cs"/>
              </a:rPr>
              <a:t>l’EXACT</a:t>
            </a:r>
            <a:r>
              <a:rPr lang="en-US" sz="4800" dirty="0">
                <a:latin typeface="+mj-lt"/>
                <a:ea typeface="+mj-ea"/>
                <a:cs typeface="+mj-cs"/>
              </a:rPr>
              <a:t>-Slide ?</a:t>
            </a:r>
          </a:p>
        </p:txBody>
      </p:sp>
      <p:sp>
        <p:nvSpPr>
          <p:cNvPr id="94"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5"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19150"/>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069719-C19B-32EA-D07D-B5E8302FA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20" y="5150698"/>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619C797-0AC2-E00C-C96A-2B631F2FB67D}"/>
              </a:ext>
            </a:extLst>
          </p:cNvPr>
          <p:cNvPicPr>
            <a:picLocks noChangeAspect="1"/>
          </p:cNvPicPr>
          <p:nvPr/>
        </p:nvPicPr>
        <p:blipFill>
          <a:blip r:embed="rId4"/>
          <a:stretch>
            <a:fillRect/>
          </a:stretch>
        </p:blipFill>
        <p:spPr>
          <a:xfrm>
            <a:off x="4581877" y="1126545"/>
            <a:ext cx="2840641" cy="47678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Wave 6">
            <a:extLst>
              <a:ext uri="{FF2B5EF4-FFF2-40B4-BE49-F238E27FC236}">
                <a16:creationId xmlns:a16="http://schemas.microsoft.com/office/drawing/2014/main" id="{02B24F53-F942-7AE6-39B7-D7B23FA425FC}"/>
              </a:ext>
            </a:extLst>
          </p:cNvPr>
          <p:cNvSpPr/>
          <p:nvPr/>
        </p:nvSpPr>
        <p:spPr>
          <a:xfrm>
            <a:off x="1336723" y="2076441"/>
            <a:ext cx="2836507" cy="1731201"/>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LE CÂBLE SUPÉRIEUR EXTÉRIEUR EST CONNECTÉ AU CÂBLE INFÉRIEUR INTÉRIEUR PAR LA CHAÎNE.</a:t>
            </a:r>
            <a:endParaRPr lang="en-US" sz="1100" dirty="0"/>
          </a:p>
        </p:txBody>
      </p:sp>
      <p:sp>
        <p:nvSpPr>
          <p:cNvPr id="8" name="Wave 7">
            <a:extLst>
              <a:ext uri="{FF2B5EF4-FFF2-40B4-BE49-F238E27FC236}">
                <a16:creationId xmlns:a16="http://schemas.microsoft.com/office/drawing/2014/main" id="{41DD44DF-6E38-A6AC-ECB8-975B2D619441}"/>
              </a:ext>
            </a:extLst>
          </p:cNvPr>
          <p:cNvSpPr/>
          <p:nvPr/>
        </p:nvSpPr>
        <p:spPr>
          <a:xfrm>
            <a:off x="7743798" y="4053393"/>
            <a:ext cx="2976403" cy="1656371"/>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LORSQUE LE COULISSEAU SE RÉTRACTE, LORSQUE LA PIÈCE ENTRE, LE CÂBLE INTÉRIEUR INFÉRIEUR TIRE LE CÂBLE EXTÉRIEUR SUPÉRIEUR.</a:t>
            </a:r>
            <a:endParaRPr lang="en-US" sz="1100" dirty="0"/>
          </a:p>
        </p:txBody>
      </p:sp>
      <p:pic>
        <p:nvPicPr>
          <p:cNvPr id="11" name="Graphic 10" descr="Refresh with solid fill">
            <a:extLst>
              <a:ext uri="{FF2B5EF4-FFF2-40B4-BE49-F238E27FC236}">
                <a16:creationId xmlns:a16="http://schemas.microsoft.com/office/drawing/2014/main" id="{3B1BA0C0-6E29-A607-3D61-C2E2AEF902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590835">
            <a:off x="6124113" y="903774"/>
            <a:ext cx="914400" cy="914400"/>
          </a:xfrm>
          <a:prstGeom prst="rect">
            <a:avLst/>
          </a:prstGeom>
        </p:spPr>
      </p:pic>
      <p:pic>
        <p:nvPicPr>
          <p:cNvPr id="15" name="Picture 14">
            <a:extLst>
              <a:ext uri="{FF2B5EF4-FFF2-40B4-BE49-F238E27FC236}">
                <a16:creationId xmlns:a16="http://schemas.microsoft.com/office/drawing/2014/main" id="{F1550A02-D4E2-656A-925C-5566A2D335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51563">
            <a:off x="7122411" y="5560386"/>
            <a:ext cx="690377" cy="671462"/>
          </a:xfrm>
          <a:prstGeom prst="rect">
            <a:avLst/>
          </a:prstGeom>
        </p:spPr>
      </p:pic>
      <p:pic>
        <p:nvPicPr>
          <p:cNvPr id="16" name="Picture 15">
            <a:extLst>
              <a:ext uri="{FF2B5EF4-FFF2-40B4-BE49-F238E27FC236}">
                <a16:creationId xmlns:a16="http://schemas.microsoft.com/office/drawing/2014/main" id="{AA4CCF82-1601-AB6D-7D51-3C3551AE6E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6842" y="1842186"/>
            <a:ext cx="1007547" cy="468509"/>
          </a:xfrm>
          <a:prstGeom prst="rect">
            <a:avLst/>
          </a:prstGeom>
        </p:spPr>
      </p:pic>
      <p:sp>
        <p:nvSpPr>
          <p:cNvPr id="3" name="TextBox 2">
            <a:extLst>
              <a:ext uri="{FF2B5EF4-FFF2-40B4-BE49-F238E27FC236}">
                <a16:creationId xmlns:a16="http://schemas.microsoft.com/office/drawing/2014/main" id="{970DC91D-26E1-1923-98D8-635FFE1369BA}"/>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Relation </a:t>
            </a:r>
            <a:r>
              <a:rPr lang="en-US" dirty="0" err="1">
                <a:solidFill>
                  <a:schemeClr val="bg1"/>
                </a:solidFill>
              </a:rPr>
              <a:t>câble-chaîne</a:t>
            </a:r>
            <a:endParaRPr lang="en-US" dirty="0">
              <a:solidFill>
                <a:schemeClr val="bg1"/>
              </a:solidFill>
            </a:endParaRPr>
          </a:p>
        </p:txBody>
      </p:sp>
      <p:sp>
        <p:nvSpPr>
          <p:cNvPr id="4" name="TextBox 3">
            <a:extLst>
              <a:ext uri="{FF2B5EF4-FFF2-40B4-BE49-F238E27FC236}">
                <a16:creationId xmlns:a16="http://schemas.microsoft.com/office/drawing/2014/main" id="{7986402E-1280-1E88-8933-3DAF39C589E2}"/>
              </a:ext>
            </a:extLst>
          </p:cNvPr>
          <p:cNvSpPr txBox="1"/>
          <p:nvPr/>
        </p:nvSpPr>
        <p:spPr>
          <a:xfrm>
            <a:off x="1095469" y="1162422"/>
            <a:ext cx="2395788" cy="369332"/>
          </a:xfrm>
          <a:prstGeom prst="rect">
            <a:avLst/>
          </a:prstGeom>
          <a:noFill/>
        </p:spPr>
        <p:txBody>
          <a:bodyPr wrap="square" rtlCol="0">
            <a:spAutoFit/>
          </a:bodyPr>
          <a:lstStyle/>
          <a:p>
            <a:r>
              <a:rPr lang="en-US"/>
              <a:t>EXACT SLIDE G5.5</a:t>
            </a:r>
          </a:p>
        </p:txBody>
      </p:sp>
    </p:spTree>
    <p:extLst>
      <p:ext uri="{BB962C8B-B14F-4D97-AF65-F5344CB8AC3E}">
        <p14:creationId xmlns:p14="http://schemas.microsoft.com/office/powerpoint/2010/main" val="3995621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2706" y="5212291"/>
            <a:ext cx="2546957" cy="7360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8AF03DC-B637-8B13-E145-D0D92CD4168A}"/>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fr-FR" sz="1600" b="1" dirty="0">
                <a:ln w="0"/>
                <a:solidFill>
                  <a:schemeClr val="bg1"/>
                </a:solidFill>
                <a:effectLst>
                  <a:outerShdw blurRad="38100" dist="25400" dir="5400000" algn="ctr" rotWithShape="0">
                    <a:srgbClr val="6E747A">
                      <a:alpha val="43000"/>
                    </a:srgbClr>
                  </a:outerShdw>
                </a:effectLst>
              </a:rPr>
              <a:t>Quelles sont les causes de l’effilochage des câbles extérieurs ?</a:t>
            </a:r>
            <a:endParaRPr lang="en-US" sz="1600" b="1" dirty="0">
              <a:ln w="0"/>
              <a:solidFill>
                <a:schemeClr val="bg1"/>
              </a:solidFill>
              <a:effectLst>
                <a:outerShdw blurRad="38100" dist="25400" dir="5400000" algn="ctr" rotWithShape="0">
                  <a:srgbClr val="6E747A">
                    <a:alpha val="43000"/>
                  </a:srgbClr>
                </a:outerShdw>
              </a:effectLst>
            </a:endParaRPr>
          </a:p>
        </p:txBody>
      </p:sp>
      <p:pic>
        <p:nvPicPr>
          <p:cNvPr id="4" name="Picture 3" descr="Gears">
            <a:extLst>
              <a:ext uri="{FF2B5EF4-FFF2-40B4-BE49-F238E27FC236}">
                <a16:creationId xmlns:a16="http://schemas.microsoft.com/office/drawing/2014/main" id="{24D6C854-900B-2F1C-748C-41FC8A6EF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641" y="3531727"/>
            <a:ext cx="3733249" cy="2490048"/>
          </a:xfrm>
          <a:prstGeom prst="rect">
            <a:avLst/>
          </a:prstGeom>
        </p:spPr>
      </p:pic>
      <p:pic>
        <p:nvPicPr>
          <p:cNvPr id="5" name="Picture 4">
            <a:extLst>
              <a:ext uri="{FF2B5EF4-FFF2-40B4-BE49-F238E27FC236}">
                <a16:creationId xmlns:a16="http://schemas.microsoft.com/office/drawing/2014/main" id="{4E4ED432-EE29-2279-8727-39D660C4DA60}"/>
              </a:ext>
            </a:extLst>
          </p:cNvPr>
          <p:cNvPicPr>
            <a:picLocks noChangeAspect="1"/>
          </p:cNvPicPr>
          <p:nvPr/>
        </p:nvPicPr>
        <p:blipFill>
          <a:blip r:embed="rId5"/>
          <a:stretch>
            <a:fillRect/>
          </a:stretch>
        </p:blipFill>
        <p:spPr>
          <a:xfrm>
            <a:off x="5897575" y="1292368"/>
            <a:ext cx="5674970" cy="4273263"/>
          </a:xfrm>
          <a:prstGeom prst="rect">
            <a:avLst/>
          </a:prstGeom>
        </p:spPr>
      </p:pic>
      <p:pic>
        <p:nvPicPr>
          <p:cNvPr id="8" name="Picture 7">
            <a:extLst>
              <a:ext uri="{FF2B5EF4-FFF2-40B4-BE49-F238E27FC236}">
                <a16:creationId xmlns:a16="http://schemas.microsoft.com/office/drawing/2014/main" id="{A34CB2E2-8430-3909-B4BB-852A81B6EDE5}"/>
              </a:ext>
            </a:extLst>
          </p:cNvPr>
          <p:cNvPicPr>
            <a:picLocks noChangeAspect="1"/>
          </p:cNvPicPr>
          <p:nvPr/>
        </p:nvPicPr>
        <p:blipFill>
          <a:blip r:embed="rId6"/>
          <a:stretch>
            <a:fillRect/>
          </a:stretch>
        </p:blipFill>
        <p:spPr>
          <a:xfrm>
            <a:off x="638386" y="1073739"/>
            <a:ext cx="5258534" cy="2991267"/>
          </a:xfrm>
          <a:prstGeom prst="rect">
            <a:avLst/>
          </a:prstGeom>
        </p:spPr>
      </p:pic>
      <p:pic>
        <p:nvPicPr>
          <p:cNvPr id="6" name="Picture 5">
            <a:extLst>
              <a:ext uri="{FF2B5EF4-FFF2-40B4-BE49-F238E27FC236}">
                <a16:creationId xmlns:a16="http://schemas.microsoft.com/office/drawing/2014/main" id="{DD43FF26-1C99-EDE5-B6AA-9E3D2682B5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6627" y="6214533"/>
            <a:ext cx="1007547" cy="468509"/>
          </a:xfrm>
          <a:prstGeom prst="rect">
            <a:avLst/>
          </a:prstGeom>
        </p:spPr>
      </p:pic>
      <p:sp>
        <p:nvSpPr>
          <p:cNvPr id="10" name="Speech Bubble: Rectangle 9">
            <a:extLst>
              <a:ext uri="{FF2B5EF4-FFF2-40B4-BE49-F238E27FC236}">
                <a16:creationId xmlns:a16="http://schemas.microsoft.com/office/drawing/2014/main" id="{23F6E222-F69B-2DCB-EFAB-EE65443D0F39}"/>
              </a:ext>
            </a:extLst>
          </p:cNvPr>
          <p:cNvSpPr/>
          <p:nvPr/>
        </p:nvSpPr>
        <p:spPr>
          <a:xfrm>
            <a:off x="653815" y="4065006"/>
            <a:ext cx="5243106" cy="888709"/>
          </a:xfrm>
          <a:prstGeom prst="wedgeRectCallout">
            <a:avLst>
              <a:gd name="adj1" fmla="val 52381"/>
              <a:gd name="adj2" fmla="val 8796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a:t>AIRCRAFT CABLES ARE PULL TESTED FOR 2,000 LBS. WHEN THEY FRAY OR BREAK THERE IS A ROOT-CAUSE THAT MUST BE DETERMINED AND ADDRESSED TO AVOID A REPEAT FAILURE.</a:t>
            </a:r>
          </a:p>
        </p:txBody>
      </p:sp>
      <p:sp>
        <p:nvSpPr>
          <p:cNvPr id="23" name="TextBox 22">
            <a:extLst>
              <a:ext uri="{FF2B5EF4-FFF2-40B4-BE49-F238E27FC236}">
                <a16:creationId xmlns:a16="http://schemas.microsoft.com/office/drawing/2014/main" id="{A3C5B256-2B6C-94E3-CE2B-FACB0E38CAA4}"/>
              </a:ext>
            </a:extLst>
          </p:cNvPr>
          <p:cNvSpPr txBox="1"/>
          <p:nvPr/>
        </p:nvSpPr>
        <p:spPr>
          <a:xfrm>
            <a:off x="604028" y="343630"/>
            <a:ext cx="10967862" cy="948738"/>
          </a:xfrm>
          <a:prstGeom prst="rect">
            <a:avLst/>
          </a:prstGeom>
          <a:solidFill>
            <a:srgbClr val="F2F2F2"/>
          </a:solidFill>
        </p:spPr>
        <p:txBody>
          <a:bodyPr wrap="square" rtlCol="0">
            <a:spAutoFit/>
          </a:bodyPr>
          <a:lstStyle/>
          <a:p>
            <a:r>
              <a:rPr lang="fr-FR" dirty="0"/>
              <a:t>Les câbles d'avion sont testés à la traction pour 2 000 lb. Si vous tombez sur un câble effiloché ou cassé, il est essentiel de trouver la cause première de la panne et de la traiter afin d'éviter une nouvelle panne du câble une fois le câble de remplacement installé.</a:t>
            </a:r>
            <a:endParaRPr lang="en-US" dirty="0"/>
          </a:p>
        </p:txBody>
      </p:sp>
    </p:spTree>
    <p:extLst>
      <p:ext uri="{BB962C8B-B14F-4D97-AF65-F5344CB8AC3E}">
        <p14:creationId xmlns:p14="http://schemas.microsoft.com/office/powerpoint/2010/main" val="55630277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09FE98C2-0B1C-85F4-0609-C6FA38382C02}"/>
              </a:ext>
            </a:extLst>
          </p:cNvPr>
          <p:cNvPicPr>
            <a:picLocks noChangeAspect="1"/>
          </p:cNvPicPr>
          <p:nvPr/>
        </p:nvPicPr>
        <p:blipFill>
          <a:blip r:embed="rId3"/>
          <a:stretch>
            <a:fillRect/>
          </a:stretch>
        </p:blipFill>
        <p:spPr>
          <a:xfrm>
            <a:off x="620110" y="643467"/>
            <a:ext cx="8566235" cy="5391944"/>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008" y="6137825"/>
            <a:ext cx="2527580" cy="730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821D1CEA-24F4-3D47-3429-FDA69C7D26AA}"/>
              </a:ext>
            </a:extLst>
          </p:cNvPr>
          <p:cNvSpPr/>
          <p:nvPr/>
        </p:nvSpPr>
        <p:spPr>
          <a:xfrm>
            <a:off x="6918948" y="2765810"/>
            <a:ext cx="772998" cy="11029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3433D4D-875A-A73F-8083-FE5CB18DCE20}"/>
              </a:ext>
            </a:extLst>
          </p:cNvPr>
          <p:cNvCxnSpPr/>
          <p:nvPr/>
        </p:nvCxnSpPr>
        <p:spPr>
          <a:xfrm>
            <a:off x="7425327" y="2565715"/>
            <a:ext cx="1313895"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D62E6F-A714-2AC4-E05D-128F18D03CFC}"/>
              </a:ext>
            </a:extLst>
          </p:cNvPr>
          <p:cNvSpPr txBox="1"/>
          <p:nvPr/>
        </p:nvSpPr>
        <p:spPr>
          <a:xfrm>
            <a:off x="7396385" y="2119503"/>
            <a:ext cx="1918724" cy="369332"/>
          </a:xfrm>
          <a:prstGeom prst="rect">
            <a:avLst/>
          </a:prstGeom>
          <a:noFill/>
        </p:spPr>
        <p:txBody>
          <a:bodyPr wrap="square" rtlCol="0">
            <a:spAutoFit/>
          </a:bodyPr>
          <a:lstStyle/>
          <a:p>
            <a:r>
              <a:rPr lang="en-US" b="1" dirty="0">
                <a:solidFill>
                  <a:srgbClr val="FF0000"/>
                </a:solidFill>
              </a:rPr>
              <a:t>6 </a:t>
            </a:r>
            <a:r>
              <a:rPr lang="en-US" b="1" dirty="0" err="1">
                <a:solidFill>
                  <a:srgbClr val="FF0000"/>
                </a:solidFill>
              </a:rPr>
              <a:t>pouces</a:t>
            </a:r>
            <a:r>
              <a:rPr lang="en-US" b="1" dirty="0">
                <a:solidFill>
                  <a:srgbClr val="FF0000"/>
                </a:solidFill>
              </a:rPr>
              <a:t> </a:t>
            </a:r>
            <a:r>
              <a:rPr lang="en-US" b="1" dirty="0" err="1">
                <a:solidFill>
                  <a:srgbClr val="FF0000"/>
                </a:solidFill>
              </a:rPr>
              <a:t>étendus</a:t>
            </a:r>
            <a:endParaRPr lang="en-US" b="1" dirty="0">
              <a:solidFill>
                <a:srgbClr val="FF0000"/>
              </a:solidFill>
            </a:endParaRPr>
          </a:p>
        </p:txBody>
      </p:sp>
      <p:sp>
        <p:nvSpPr>
          <p:cNvPr id="20" name="TextBox 19">
            <a:extLst>
              <a:ext uri="{FF2B5EF4-FFF2-40B4-BE49-F238E27FC236}">
                <a16:creationId xmlns:a16="http://schemas.microsoft.com/office/drawing/2014/main" id="{CD03D4F2-DEDE-CC52-7282-19CE08EB3279}"/>
              </a:ext>
            </a:extLst>
          </p:cNvPr>
          <p:cNvSpPr txBox="1"/>
          <p:nvPr/>
        </p:nvSpPr>
        <p:spPr>
          <a:xfrm>
            <a:off x="9427818" y="1683581"/>
            <a:ext cx="1978991" cy="2893100"/>
          </a:xfrm>
          <a:prstGeom prst="rect">
            <a:avLst/>
          </a:prstGeom>
          <a:solidFill>
            <a:schemeClr val="accent1">
              <a:lumMod val="50000"/>
            </a:schemeClr>
          </a:solidFill>
        </p:spPr>
        <p:txBody>
          <a:bodyPr wrap="square" rtlCol="0">
            <a:spAutoFit/>
          </a:bodyPr>
          <a:lstStyle/>
          <a:p>
            <a:r>
              <a:rPr lang="fr-FR" sz="1400" dirty="0">
                <a:solidFill>
                  <a:schemeClr val="bg1"/>
                </a:solidFill>
              </a:rPr>
              <a:t>Avec la pièce étendue de 6 pouces, assurez-vous que le câble est centré avec le trou dans le montant.</a:t>
            </a:r>
            <a:endParaRPr lang="en-US" sz="1400" dirty="0">
              <a:solidFill>
                <a:schemeClr val="bg1"/>
              </a:solidFill>
            </a:endParaRPr>
          </a:p>
          <a:p>
            <a:endParaRPr lang="en-US" sz="1400" dirty="0">
              <a:solidFill>
                <a:schemeClr val="bg1"/>
              </a:solidFill>
            </a:endParaRPr>
          </a:p>
          <a:p>
            <a:r>
              <a:rPr lang="fr-FR" sz="1400" dirty="0">
                <a:solidFill>
                  <a:schemeClr val="bg1"/>
                </a:solidFill>
              </a:rPr>
              <a:t>Les entretoises montées trop bas ou trop haut provoqueront le pincement de l'extrémité de la balle lorsqu'elle se fermera contre le montant.</a:t>
            </a:r>
            <a:endParaRPr lang="en-US" sz="1400" dirty="0">
              <a:solidFill>
                <a:schemeClr val="bg1"/>
              </a:solidFill>
            </a:endParaRPr>
          </a:p>
        </p:txBody>
      </p:sp>
      <p:pic>
        <p:nvPicPr>
          <p:cNvPr id="28" name="Picture 27">
            <a:extLst>
              <a:ext uri="{FF2B5EF4-FFF2-40B4-BE49-F238E27FC236}">
                <a16:creationId xmlns:a16="http://schemas.microsoft.com/office/drawing/2014/main" id="{1E1EE56F-788C-B029-617E-F70B77361DD2}"/>
              </a:ext>
            </a:extLst>
          </p:cNvPr>
          <p:cNvPicPr>
            <a:picLocks noChangeAspect="1"/>
          </p:cNvPicPr>
          <p:nvPr/>
        </p:nvPicPr>
        <p:blipFill>
          <a:blip r:embed="rId5"/>
          <a:stretch>
            <a:fillRect/>
          </a:stretch>
        </p:blipFill>
        <p:spPr>
          <a:xfrm>
            <a:off x="4251098" y="2765810"/>
            <a:ext cx="1233845" cy="2876493"/>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FA78843B-87C3-BAE3-727E-D2D508194D97}"/>
              </a:ext>
            </a:extLst>
          </p:cNvPr>
          <p:cNvSpPr txBox="1"/>
          <p:nvPr/>
        </p:nvSpPr>
        <p:spPr>
          <a:xfrm>
            <a:off x="3119924" y="1739511"/>
            <a:ext cx="3517640" cy="738664"/>
          </a:xfrm>
          <a:prstGeom prst="rect">
            <a:avLst/>
          </a:prstGeom>
          <a:solidFill>
            <a:schemeClr val="accent1">
              <a:lumMod val="50000"/>
            </a:schemeClr>
          </a:solidFill>
        </p:spPr>
        <p:txBody>
          <a:bodyPr wrap="square" rtlCol="0">
            <a:spAutoFit/>
          </a:bodyPr>
          <a:lstStyle/>
          <a:p>
            <a:r>
              <a:rPr lang="fr-FR" sz="1400" dirty="0">
                <a:solidFill>
                  <a:schemeClr val="bg1"/>
                </a:solidFill>
              </a:rPr>
              <a:t>Les câbles extérieurs ont une extrémité en boule ou en forme de balle, qui se trouve dans le support d'écartement.</a:t>
            </a:r>
            <a:endParaRPr lang="en-US" sz="1400" dirty="0">
              <a:solidFill>
                <a:schemeClr val="bg1"/>
              </a:solidFill>
            </a:endParaRPr>
          </a:p>
        </p:txBody>
      </p:sp>
      <p:cxnSp>
        <p:nvCxnSpPr>
          <p:cNvPr id="5" name="Straight Connector 4">
            <a:extLst>
              <a:ext uri="{FF2B5EF4-FFF2-40B4-BE49-F238E27FC236}">
                <a16:creationId xmlns:a16="http://schemas.microsoft.com/office/drawing/2014/main" id="{D273209A-DBF7-4922-4278-FB1892339633}"/>
              </a:ext>
            </a:extLst>
          </p:cNvPr>
          <p:cNvCxnSpPr>
            <a:endCxn id="28" idx="0"/>
          </p:cNvCxnSpPr>
          <p:nvPr/>
        </p:nvCxnSpPr>
        <p:spPr>
          <a:xfrm flipH="1">
            <a:off x="4868021" y="2765810"/>
            <a:ext cx="24303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06644-C1F0-60FE-6301-056D15B0CA8A}"/>
              </a:ext>
            </a:extLst>
          </p:cNvPr>
          <p:cNvCxnSpPr>
            <a:stCxn id="14" idx="4"/>
            <a:endCxn id="28" idx="4"/>
          </p:cNvCxnSpPr>
          <p:nvPr/>
        </p:nvCxnSpPr>
        <p:spPr>
          <a:xfrm flipH="1">
            <a:off x="4868021" y="3868747"/>
            <a:ext cx="2437426" cy="17735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5427" y="842186"/>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fr-FR" sz="1600" b="1" dirty="0">
                <a:ln w="0"/>
                <a:solidFill>
                  <a:schemeClr val="bg1"/>
                </a:solidFill>
                <a:effectLst>
                  <a:outerShdw blurRad="38100" dist="25400" dir="5400000" algn="ctr" rotWithShape="0">
                    <a:srgbClr val="6E747A">
                      <a:alpha val="43000"/>
                    </a:srgbClr>
                  </a:outerShdw>
                </a:effectLst>
              </a:rPr>
              <a:t>Quelles sont les causes de l’effilochage des câbles extérieurs ?</a:t>
            </a:r>
            <a:endParaRPr lang="en-US" sz="1600" b="1" dirty="0">
              <a:ln w="0"/>
              <a:solidFill>
                <a:schemeClr val="bg1"/>
              </a:solidFill>
              <a:effectLst>
                <a:outerShdw blurRad="38100" dist="25400" dir="5400000" algn="ctr" rotWithShape="0">
                  <a:srgbClr val="6E747A">
                    <a:alpha val="43000"/>
                  </a:srgbClr>
                </a:outerShdw>
              </a:effectLst>
            </a:endParaRPr>
          </a:p>
        </p:txBody>
      </p:sp>
      <p:pic>
        <p:nvPicPr>
          <p:cNvPr id="17" name="Picture 16">
            <a:extLst>
              <a:ext uri="{FF2B5EF4-FFF2-40B4-BE49-F238E27FC236}">
                <a16:creationId xmlns:a16="http://schemas.microsoft.com/office/drawing/2014/main" id="{7E8B12BE-31C7-90A5-093D-BA7673BE6EEE}"/>
              </a:ext>
            </a:extLst>
          </p:cNvPr>
          <p:cNvPicPr>
            <a:picLocks noChangeAspect="1"/>
          </p:cNvPicPr>
          <p:nvPr/>
        </p:nvPicPr>
        <p:blipFill>
          <a:blip r:embed="rId7"/>
          <a:stretch>
            <a:fillRect/>
          </a:stretch>
        </p:blipFill>
        <p:spPr>
          <a:xfrm>
            <a:off x="829103" y="3362987"/>
            <a:ext cx="1987990" cy="2201342"/>
          </a:xfrm>
          <a:prstGeom prst="rect">
            <a:avLst/>
          </a:prstGeom>
          <a:ln w="57150">
            <a:solidFill>
              <a:schemeClr val="bg1"/>
            </a:solidFill>
          </a:ln>
        </p:spPr>
      </p:pic>
      <p:pic>
        <p:nvPicPr>
          <p:cNvPr id="12" name="Picture 11">
            <a:extLst>
              <a:ext uri="{FF2B5EF4-FFF2-40B4-BE49-F238E27FC236}">
                <a16:creationId xmlns:a16="http://schemas.microsoft.com/office/drawing/2014/main" id="{9B8F9A57-FCE3-7D62-B093-86E16E89597C}"/>
              </a:ext>
            </a:extLst>
          </p:cNvPr>
          <p:cNvPicPr>
            <a:picLocks noChangeAspect="1"/>
          </p:cNvPicPr>
          <p:nvPr/>
        </p:nvPicPr>
        <p:blipFill>
          <a:blip r:embed="rId8"/>
          <a:stretch>
            <a:fillRect/>
          </a:stretch>
        </p:blipFill>
        <p:spPr>
          <a:xfrm>
            <a:off x="829103" y="918265"/>
            <a:ext cx="2018568" cy="2174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
            <a:extLst>
              <a:ext uri="{FF2B5EF4-FFF2-40B4-BE49-F238E27FC236}">
                <a16:creationId xmlns:a16="http://schemas.microsoft.com/office/drawing/2014/main" id="{B680A98F-CA00-C774-6945-3175ADB3330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2">
            <a:extLst>
              <a:ext uri="{FF2B5EF4-FFF2-40B4-BE49-F238E27FC236}">
                <a16:creationId xmlns:a16="http://schemas.microsoft.com/office/drawing/2014/main" id="{F3F953A1-386C-A27E-FF33-365113F365E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3">
            <a:extLst>
              <a:ext uri="{FF2B5EF4-FFF2-40B4-BE49-F238E27FC236}">
                <a16:creationId xmlns:a16="http://schemas.microsoft.com/office/drawing/2014/main" id="{1CBB06ED-9C66-C8FD-44FE-DE5032A0778F}"/>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4">
            <a:extLst>
              <a:ext uri="{FF2B5EF4-FFF2-40B4-BE49-F238E27FC236}">
                <a16:creationId xmlns:a16="http://schemas.microsoft.com/office/drawing/2014/main" id="{FDED6ACB-E765-BA4C-DC94-BCCC57A02C48}"/>
              </a:ext>
            </a:extLst>
          </p:cNvPr>
          <p:cNvSpPr>
            <a:spLocks noChangeArrowheads="1"/>
          </p:cNvSpPr>
          <p:nvPr/>
        </p:nvSpPr>
        <p:spPr bwMode="auto">
          <a:xfrm>
            <a:off x="152400" y="152400"/>
            <a:ext cx="36703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TextBox 23">
            <a:extLst>
              <a:ext uri="{FF2B5EF4-FFF2-40B4-BE49-F238E27FC236}">
                <a16:creationId xmlns:a16="http://schemas.microsoft.com/office/drawing/2014/main" id="{4DF6AF3C-606E-528C-887F-0A0EBC36745C}"/>
              </a:ext>
            </a:extLst>
          </p:cNvPr>
          <p:cNvSpPr txBox="1"/>
          <p:nvPr/>
        </p:nvSpPr>
        <p:spPr>
          <a:xfrm>
            <a:off x="2608242" y="5558939"/>
            <a:ext cx="9216418" cy="1200329"/>
          </a:xfrm>
          <a:prstGeom prst="rect">
            <a:avLst/>
          </a:prstGeom>
          <a:solidFill>
            <a:srgbClr val="F2F2F2"/>
          </a:solidFill>
        </p:spPr>
        <p:txBody>
          <a:bodyPr wrap="square" rtlCol="0">
            <a:spAutoFit/>
          </a:bodyPr>
          <a:lstStyle/>
          <a:p>
            <a:r>
              <a:rPr lang="fr-FR" dirty="0"/>
              <a:t>Le positionnement des supports de fixation est la première cause de défaillance des câbles sur le terrain. Un support monté trop haut ou trop bas pincera l'extrémité du câble pendant l'étanchéité de la pièce. Les vibrations de la route agiront comme un effet de bascule sur le câble pendant le transport et briseront un brin à la fois.</a:t>
            </a:r>
            <a:endParaRPr lang="en-US" dirty="0"/>
          </a:p>
        </p:txBody>
      </p:sp>
    </p:spTree>
    <p:extLst>
      <p:ext uri="{BB962C8B-B14F-4D97-AF65-F5344CB8AC3E}">
        <p14:creationId xmlns:p14="http://schemas.microsoft.com/office/powerpoint/2010/main" val="70498102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5493</Words>
  <Application>Microsoft Office PowerPoint</Application>
  <PresentationFormat>Widescreen</PresentationFormat>
  <Paragraphs>386</Paragraphs>
  <Slides>68</Slides>
  <Notes>29</Notes>
  <HiddenSlides>0</HiddenSlides>
  <MMClips>9</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Le</dc:creator>
  <cp:lastModifiedBy>Ed Kirkland</cp:lastModifiedBy>
  <cp:revision>202</cp:revision>
  <cp:lastPrinted>2023-11-27T20:09:33Z</cp:lastPrinted>
  <dcterms:created xsi:type="dcterms:W3CDTF">2022-09-20T12:43:29Z</dcterms:created>
  <dcterms:modified xsi:type="dcterms:W3CDTF">2024-10-02T13:58:50Z</dcterms:modified>
</cp:coreProperties>
</file>