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8" r:id="rId3"/>
    <p:sldId id="257" r:id="rId4"/>
    <p:sldId id="329" r:id="rId5"/>
    <p:sldId id="337" r:id="rId6"/>
    <p:sldId id="382" r:id="rId7"/>
    <p:sldId id="333" r:id="rId8"/>
    <p:sldId id="358" r:id="rId9"/>
    <p:sldId id="359" r:id="rId10"/>
    <p:sldId id="360" r:id="rId11"/>
    <p:sldId id="357" r:id="rId12"/>
    <p:sldId id="323" r:id="rId13"/>
    <p:sldId id="324" r:id="rId14"/>
    <p:sldId id="378" r:id="rId15"/>
    <p:sldId id="325" r:id="rId16"/>
    <p:sldId id="380" r:id="rId17"/>
    <p:sldId id="410" r:id="rId18"/>
    <p:sldId id="404" r:id="rId19"/>
    <p:sldId id="411" r:id="rId20"/>
    <p:sldId id="352" r:id="rId21"/>
    <p:sldId id="342" r:id="rId22"/>
    <p:sldId id="389" r:id="rId23"/>
    <p:sldId id="343" r:id="rId24"/>
    <p:sldId id="403" r:id="rId25"/>
    <p:sldId id="395" r:id="rId26"/>
    <p:sldId id="400" r:id="rId27"/>
    <p:sldId id="407" r:id="rId28"/>
    <p:sldId id="353" r:id="rId29"/>
    <p:sldId id="376" r:id="rId30"/>
    <p:sldId id="379" r:id="rId31"/>
    <p:sldId id="381" r:id="rId32"/>
    <p:sldId id="362" r:id="rId33"/>
    <p:sldId id="305" r:id="rId34"/>
    <p:sldId id="363" r:id="rId35"/>
    <p:sldId id="390" r:id="rId36"/>
    <p:sldId id="399" r:id="rId37"/>
    <p:sldId id="309" r:id="rId38"/>
    <p:sldId id="310" r:id="rId39"/>
    <p:sldId id="408" r:id="rId40"/>
    <p:sldId id="394" r:id="rId41"/>
    <p:sldId id="367" r:id="rId42"/>
    <p:sldId id="369" r:id="rId43"/>
    <p:sldId id="409" r:id="rId44"/>
    <p:sldId id="374" r:id="rId45"/>
    <p:sldId id="406" r:id="rId46"/>
    <p:sldId id="398" r:id="rId47"/>
    <p:sldId id="377" r:id="rId48"/>
    <p:sldId id="396" r:id="rId49"/>
    <p:sldId id="344" r:id="rId50"/>
    <p:sldId id="393" r:id="rId51"/>
    <p:sldId id="346" r:id="rId52"/>
    <p:sldId id="385" r:id="rId53"/>
    <p:sldId id="386" r:id="rId54"/>
    <p:sldId id="387" r:id="rId55"/>
    <p:sldId id="347" r:id="rId56"/>
    <p:sldId id="299" r:id="rId57"/>
    <p:sldId id="401" r:id="rId58"/>
    <p:sldId id="402" r:id="rId59"/>
    <p:sldId id="330" r:id="rId60"/>
    <p:sldId id="338" r:id="rId61"/>
    <p:sldId id="263" r:id="rId62"/>
    <p:sldId id="311" r:id="rId6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FD3C2-3642-471F-BE7D-76D007C03813}" v="1" dt="2024-09-03T12:33:02.829"/>
    <p1510:client id="{CE848732-067E-427B-B37E-3D2A80DDDCE8}" v="1" dt="2024-09-03T12:32:48.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Kirkland" userId="S::ekirkland@norcoind.com::03cebfb6-e297-4a04-ade4-efff0905d9fa" providerId="AD" clId="Web-{3333B38A-B505-416E-E78D-31042580B103}"/>
    <pc:docChg chg="addSld modSld">
      <pc:chgData name="Ed Kirkland" userId="S::ekirkland@norcoind.com::03cebfb6-e297-4a04-ade4-efff0905d9fa" providerId="AD" clId="Web-{3333B38A-B505-416E-E78D-31042580B103}" dt="2024-05-20T19:19:06.210" v="2"/>
      <pc:docMkLst>
        <pc:docMk/>
      </pc:docMkLst>
      <pc:sldChg chg="addSp modSp new mod setBg">
        <pc:chgData name="Ed Kirkland" userId="S::ekirkland@norcoind.com::03cebfb6-e297-4a04-ade4-efff0905d9fa" providerId="AD" clId="Web-{3333B38A-B505-416E-E78D-31042580B103}" dt="2024-05-20T19:19:06.210" v="2"/>
        <pc:sldMkLst>
          <pc:docMk/>
          <pc:sldMk cId="1365962438" sldId="411"/>
        </pc:sldMkLst>
        <pc:spChg chg="add">
          <ac:chgData name="Ed Kirkland" userId="S::ekirkland@norcoind.com::03cebfb6-e297-4a04-ade4-efff0905d9fa" providerId="AD" clId="Web-{3333B38A-B505-416E-E78D-31042580B103}" dt="2024-05-20T19:19:06.210" v="2"/>
          <ac:spMkLst>
            <pc:docMk/>
            <pc:sldMk cId="1365962438" sldId="411"/>
            <ac:spMk id="7" creationId="{32BC26D8-82FB-445E-AA49-62A77D7C1EE0}"/>
          </ac:spMkLst>
        </pc:spChg>
        <pc:spChg chg="add">
          <ac:chgData name="Ed Kirkland" userId="S::ekirkland@norcoind.com::03cebfb6-e297-4a04-ade4-efff0905d9fa" providerId="AD" clId="Web-{3333B38A-B505-416E-E78D-31042580B103}" dt="2024-05-20T19:19:06.210" v="2"/>
          <ac:spMkLst>
            <pc:docMk/>
            <pc:sldMk cId="1365962438" sldId="411"/>
            <ac:spMk id="9" creationId="{CB44330D-EA18-4254-AA95-EB49948539B8}"/>
          </ac:spMkLst>
        </pc:spChg>
        <pc:picChg chg="add mod">
          <ac:chgData name="Ed Kirkland" userId="S::ekirkland@norcoind.com::03cebfb6-e297-4a04-ade4-efff0905d9fa" providerId="AD" clId="Web-{3333B38A-B505-416E-E78D-31042580B103}" dt="2024-05-20T19:19:06.210" v="2"/>
          <ac:picMkLst>
            <pc:docMk/>
            <pc:sldMk cId="1365962438" sldId="411"/>
            <ac:picMk id="2" creationId="{FFFFDC65-D591-0A35-50CC-B8C9DE19AA6E}"/>
          </ac:picMkLst>
        </pc:picChg>
      </pc:sldChg>
    </pc:docChg>
  </pc:docChgLst>
  <pc:docChgLst>
    <pc:chgData name="Stephanie Le" userId="7d3a304b-daf9-4cea-8c72-e4d4fbbcdbe5" providerId="ADAL" clId="{DD10233E-7299-4B3D-9D1C-C01BF133B005}"/>
    <pc:docChg chg="modSld">
      <pc:chgData name="Stephanie Le" userId="7d3a304b-daf9-4cea-8c72-e4d4fbbcdbe5" providerId="ADAL" clId="{DD10233E-7299-4B3D-9D1C-C01BF133B005}" dt="2024-03-15T21:04:56.076" v="0"/>
      <pc:docMkLst>
        <pc:docMk/>
      </pc:docMkLst>
      <pc:sldChg chg="addSp modSp">
        <pc:chgData name="Stephanie Le" userId="7d3a304b-daf9-4cea-8c72-e4d4fbbcdbe5" providerId="ADAL" clId="{DD10233E-7299-4B3D-9D1C-C01BF133B005}" dt="2024-03-15T21:04:56.076" v="0"/>
        <pc:sldMkLst>
          <pc:docMk/>
          <pc:sldMk cId="2430647555" sldId="256"/>
        </pc:sldMkLst>
        <pc:picChg chg="add mod">
          <ac:chgData name="Stephanie Le" userId="7d3a304b-daf9-4cea-8c72-e4d4fbbcdbe5" providerId="ADAL" clId="{DD10233E-7299-4B3D-9D1C-C01BF133B005}" dt="2024-03-15T21:04:56.076" v="0"/>
          <ac:picMkLst>
            <pc:docMk/>
            <pc:sldMk cId="2430647555" sldId="256"/>
            <ac:picMk id="2" creationId="{05720CCD-27FE-B8FD-8400-2357E00CA7B6}"/>
          </ac:picMkLst>
        </pc:picChg>
      </pc:sldChg>
    </pc:docChg>
  </pc:docChgLst>
  <pc:docChgLst>
    <pc:chgData name="Stephanie Le" userId="7d3a304b-daf9-4cea-8c72-e4d4fbbcdbe5" providerId="ADAL" clId="{C6AFD3C2-3642-471F-BE7D-76D007C03813}"/>
    <pc:docChg chg="delSld modSld sldOrd">
      <pc:chgData name="Stephanie Le" userId="7d3a304b-daf9-4cea-8c72-e4d4fbbcdbe5" providerId="ADAL" clId="{C6AFD3C2-3642-471F-BE7D-76D007C03813}" dt="2024-09-03T15:07:06.068" v="7"/>
      <pc:docMkLst>
        <pc:docMk/>
      </pc:docMkLst>
      <pc:sldChg chg="del">
        <pc:chgData name="Stephanie Le" userId="7d3a304b-daf9-4cea-8c72-e4d4fbbcdbe5" providerId="ADAL" clId="{C6AFD3C2-3642-471F-BE7D-76D007C03813}" dt="2024-09-03T15:06:29.671" v="1" actId="47"/>
        <pc:sldMkLst>
          <pc:docMk/>
          <pc:sldMk cId="2780220507" sldId="361"/>
        </pc:sldMkLst>
      </pc:sldChg>
      <pc:sldChg chg="ord">
        <pc:chgData name="Stephanie Le" userId="7d3a304b-daf9-4cea-8c72-e4d4fbbcdbe5" providerId="ADAL" clId="{C6AFD3C2-3642-471F-BE7D-76D007C03813}" dt="2024-09-03T15:07:06.068" v="7"/>
        <pc:sldMkLst>
          <pc:docMk/>
          <pc:sldMk cId="2671096895" sldId="404"/>
        </pc:sldMkLst>
      </pc:sldChg>
      <pc:sldChg chg="ord">
        <pc:chgData name="Stephanie Le" userId="7d3a304b-daf9-4cea-8c72-e4d4fbbcdbe5" providerId="ADAL" clId="{C6AFD3C2-3642-471F-BE7D-76D007C03813}" dt="2024-09-03T15:06:56.348" v="5"/>
        <pc:sldMkLst>
          <pc:docMk/>
          <pc:sldMk cId="612604032" sldId="408"/>
        </pc:sldMkLst>
      </pc:sldChg>
      <pc:sldChg chg="modSp">
        <pc:chgData name="Stephanie Le" userId="7d3a304b-daf9-4cea-8c72-e4d4fbbcdbe5" providerId="ADAL" clId="{C6AFD3C2-3642-471F-BE7D-76D007C03813}" dt="2024-09-03T12:33:02.829" v="0"/>
        <pc:sldMkLst>
          <pc:docMk/>
          <pc:sldMk cId="3787881158" sldId="410"/>
        </pc:sldMkLst>
        <pc:picChg chg="mod">
          <ac:chgData name="Stephanie Le" userId="7d3a304b-daf9-4cea-8c72-e4d4fbbcdbe5" providerId="ADAL" clId="{C6AFD3C2-3642-471F-BE7D-76D007C03813}" dt="2024-09-03T12:33:02.829" v="0"/>
          <ac:picMkLst>
            <pc:docMk/>
            <pc:sldMk cId="3787881158" sldId="410"/>
            <ac:picMk id="3" creationId="{659B5405-B54A-AB11-A5CF-6EC8626957AD}"/>
          </ac:picMkLst>
        </pc:picChg>
      </pc:sldChg>
    </pc:docChg>
  </pc:docChgLst>
  <pc:docChgLst>
    <pc:chgData name="Stephanie Le" userId="7d3a304b-daf9-4cea-8c72-e4d4fbbcdbe5" providerId="ADAL" clId="{2EF2E7E1-7C02-4910-AE23-4E78277F28E2}"/>
    <pc:docChg chg="custSel addSld delSld modSld">
      <pc:chgData name="Stephanie Le" userId="7d3a304b-daf9-4cea-8c72-e4d4fbbcdbe5" providerId="ADAL" clId="{2EF2E7E1-7C02-4910-AE23-4E78277F28E2}" dt="2024-04-22T14:29:46.796" v="100" actId="478"/>
      <pc:docMkLst>
        <pc:docMk/>
      </pc:docMkLst>
      <pc:sldChg chg="addSp modSp mod modAnim">
        <pc:chgData name="Stephanie Le" userId="7d3a304b-daf9-4cea-8c72-e4d4fbbcdbe5" providerId="ADAL" clId="{2EF2E7E1-7C02-4910-AE23-4E78277F28E2}" dt="2024-04-22T14:26:04.858" v="59" actId="1076"/>
        <pc:sldMkLst>
          <pc:docMk/>
          <pc:sldMk cId="749312011" sldId="362"/>
        </pc:sldMkLst>
        <pc:spChg chg="mod">
          <ac:chgData name="Stephanie Le" userId="7d3a304b-daf9-4cea-8c72-e4d4fbbcdbe5" providerId="ADAL" clId="{2EF2E7E1-7C02-4910-AE23-4E78277F28E2}" dt="2024-04-22T14:26:04.858" v="59" actId="1076"/>
          <ac:spMkLst>
            <pc:docMk/>
            <pc:sldMk cId="749312011" sldId="362"/>
            <ac:spMk id="8" creationId="{DCC03022-DB62-8C97-77BE-213481A19ED3}"/>
          </ac:spMkLst>
        </pc:spChg>
        <pc:picChg chg="add mod">
          <ac:chgData name="Stephanie Le" userId="7d3a304b-daf9-4cea-8c72-e4d4fbbcdbe5" providerId="ADAL" clId="{2EF2E7E1-7C02-4910-AE23-4E78277F28E2}" dt="2024-04-22T14:26:00.916" v="58" actId="14100"/>
          <ac:picMkLst>
            <pc:docMk/>
            <pc:sldMk cId="749312011" sldId="362"/>
            <ac:picMk id="2" creationId="{F9E0992F-74D6-4D58-CB88-A195D783319B}"/>
          </ac:picMkLst>
        </pc:picChg>
        <pc:picChg chg="mod">
          <ac:chgData name="Stephanie Le" userId="7d3a304b-daf9-4cea-8c72-e4d4fbbcdbe5" providerId="ADAL" clId="{2EF2E7E1-7C02-4910-AE23-4E78277F28E2}" dt="2024-04-22T14:25:30.110" v="47" actId="14100"/>
          <ac:picMkLst>
            <pc:docMk/>
            <pc:sldMk cId="749312011" sldId="362"/>
            <ac:picMk id="4" creationId="{9735BA6F-76CF-6922-CA9E-8645B5AE16DC}"/>
          </ac:picMkLst>
        </pc:picChg>
        <pc:picChg chg="mod">
          <ac:chgData name="Stephanie Le" userId="7d3a304b-daf9-4cea-8c72-e4d4fbbcdbe5" providerId="ADAL" clId="{2EF2E7E1-7C02-4910-AE23-4E78277F28E2}" dt="2024-04-22T14:25:35.546" v="50" actId="1076"/>
          <ac:picMkLst>
            <pc:docMk/>
            <pc:sldMk cId="749312011" sldId="362"/>
            <ac:picMk id="5" creationId="{F2FDA754-23E8-0FDB-546D-ABA391EBC501}"/>
          </ac:picMkLst>
        </pc:picChg>
        <pc:picChg chg="mod">
          <ac:chgData name="Stephanie Le" userId="7d3a304b-daf9-4cea-8c72-e4d4fbbcdbe5" providerId="ADAL" clId="{2EF2E7E1-7C02-4910-AE23-4E78277F28E2}" dt="2024-04-22T14:25:32.402" v="49" actId="14100"/>
          <ac:picMkLst>
            <pc:docMk/>
            <pc:sldMk cId="749312011" sldId="362"/>
            <ac:picMk id="6" creationId="{03082819-D629-1A7F-98E2-E9E9E4C03890}"/>
          </ac:picMkLst>
        </pc:picChg>
      </pc:sldChg>
      <pc:sldChg chg="addSp modSp mod modAnim">
        <pc:chgData name="Stephanie Le" userId="7d3a304b-daf9-4cea-8c72-e4d4fbbcdbe5" providerId="ADAL" clId="{2EF2E7E1-7C02-4910-AE23-4E78277F28E2}" dt="2024-04-22T14:27:50.131" v="80" actId="14100"/>
        <pc:sldMkLst>
          <pc:docMk/>
          <pc:sldMk cId="2671096895" sldId="404"/>
        </pc:sldMkLst>
        <pc:spChg chg="mod">
          <ac:chgData name="Stephanie Le" userId="7d3a304b-daf9-4cea-8c72-e4d4fbbcdbe5" providerId="ADAL" clId="{2EF2E7E1-7C02-4910-AE23-4E78277F28E2}" dt="2024-04-22T14:27:42.987" v="78" actId="1076"/>
          <ac:spMkLst>
            <pc:docMk/>
            <pc:sldMk cId="2671096895" sldId="404"/>
            <ac:spMk id="8" creationId="{75D4A7BF-D648-6AF9-1D01-A41B04BE7B00}"/>
          </ac:spMkLst>
        </pc:spChg>
        <pc:spChg chg="mod">
          <ac:chgData name="Stephanie Le" userId="7d3a304b-daf9-4cea-8c72-e4d4fbbcdbe5" providerId="ADAL" clId="{2EF2E7E1-7C02-4910-AE23-4E78277F28E2}" dt="2024-04-22T14:27:17.620" v="69" actId="404"/>
          <ac:spMkLst>
            <pc:docMk/>
            <pc:sldMk cId="2671096895" sldId="404"/>
            <ac:spMk id="9" creationId="{E45FB853-2087-0FDA-5A12-895146C70720}"/>
          </ac:spMkLst>
        </pc:spChg>
        <pc:picChg chg="add mod">
          <ac:chgData name="Stephanie Le" userId="7d3a304b-daf9-4cea-8c72-e4d4fbbcdbe5" providerId="ADAL" clId="{2EF2E7E1-7C02-4910-AE23-4E78277F28E2}" dt="2024-04-22T14:27:50.131" v="80" actId="14100"/>
          <ac:picMkLst>
            <pc:docMk/>
            <pc:sldMk cId="2671096895" sldId="404"/>
            <ac:picMk id="2" creationId="{FCAA1B00-23E4-C5FD-5AEF-A04FD1150846}"/>
          </ac:picMkLst>
        </pc:picChg>
        <pc:picChg chg="mod">
          <ac:chgData name="Stephanie Le" userId="7d3a304b-daf9-4cea-8c72-e4d4fbbcdbe5" providerId="ADAL" clId="{2EF2E7E1-7C02-4910-AE23-4E78277F28E2}" dt="2024-04-22T14:27:33.253" v="75" actId="1076"/>
          <ac:picMkLst>
            <pc:docMk/>
            <pc:sldMk cId="2671096895" sldId="404"/>
            <ac:picMk id="5" creationId="{EAD97748-6133-DCBB-1A5D-91CBA807685B}"/>
          </ac:picMkLst>
        </pc:picChg>
        <pc:picChg chg="mod">
          <ac:chgData name="Stephanie Le" userId="7d3a304b-daf9-4cea-8c72-e4d4fbbcdbe5" providerId="ADAL" clId="{2EF2E7E1-7C02-4910-AE23-4E78277F28E2}" dt="2024-04-22T14:27:27.971" v="73" actId="14100"/>
          <ac:picMkLst>
            <pc:docMk/>
            <pc:sldMk cId="2671096895" sldId="404"/>
            <ac:picMk id="6" creationId="{CB68D8F6-0526-D27B-615E-9248824B99F1}"/>
          </ac:picMkLst>
        </pc:picChg>
        <pc:picChg chg="mod">
          <ac:chgData name="Stephanie Le" userId="7d3a304b-daf9-4cea-8c72-e4d4fbbcdbe5" providerId="ADAL" clId="{2EF2E7E1-7C02-4910-AE23-4E78277F28E2}" dt="2024-04-22T14:27:36.877" v="77" actId="14100"/>
          <ac:picMkLst>
            <pc:docMk/>
            <pc:sldMk cId="2671096895" sldId="404"/>
            <ac:picMk id="7" creationId="{2EB0F8ED-03C8-D03E-F33A-7CE025141BD6}"/>
          </ac:picMkLst>
        </pc:picChg>
      </pc:sldChg>
      <pc:sldChg chg="del">
        <pc:chgData name="Stephanie Le" userId="7d3a304b-daf9-4cea-8c72-e4d4fbbcdbe5" providerId="ADAL" clId="{2EF2E7E1-7C02-4910-AE23-4E78277F28E2}" dt="2024-04-22T13:07:33.317" v="29" actId="2696"/>
        <pc:sldMkLst>
          <pc:docMk/>
          <pc:sldMk cId="3993975347" sldId="405"/>
        </pc:sldMkLst>
      </pc:sldChg>
      <pc:sldChg chg="addSp delSp modSp add mod">
        <pc:chgData name="Stephanie Le" userId="7d3a304b-daf9-4cea-8c72-e4d4fbbcdbe5" providerId="ADAL" clId="{2EF2E7E1-7C02-4910-AE23-4E78277F28E2}" dt="2024-04-22T13:12:51.462" v="41" actId="14100"/>
        <pc:sldMkLst>
          <pc:docMk/>
          <pc:sldMk cId="1461105296" sldId="407"/>
        </pc:sldMkLst>
        <pc:spChg chg="del mod">
          <ac:chgData name="Stephanie Le" userId="7d3a304b-daf9-4cea-8c72-e4d4fbbcdbe5" providerId="ADAL" clId="{2EF2E7E1-7C02-4910-AE23-4E78277F28E2}" dt="2024-04-22T13:08:10.836" v="30" actId="478"/>
          <ac:spMkLst>
            <pc:docMk/>
            <pc:sldMk cId="1461105296" sldId="407"/>
            <ac:spMk id="2" creationId="{A9C5EA05-1028-8FC7-6966-449C80D65CAA}"/>
          </ac:spMkLst>
        </pc:spChg>
        <pc:spChg chg="del">
          <ac:chgData name="Stephanie Le" userId="7d3a304b-daf9-4cea-8c72-e4d4fbbcdbe5" providerId="ADAL" clId="{2EF2E7E1-7C02-4910-AE23-4E78277F28E2}" dt="2024-04-22T13:06:48.314" v="19" actId="478"/>
          <ac:spMkLst>
            <pc:docMk/>
            <pc:sldMk cId="1461105296" sldId="407"/>
            <ac:spMk id="3" creationId="{80D87566-9BAF-7259-0683-0B9FE248B164}"/>
          </ac:spMkLst>
        </pc:spChg>
        <pc:spChg chg="del">
          <ac:chgData name="Stephanie Le" userId="7d3a304b-daf9-4cea-8c72-e4d4fbbcdbe5" providerId="ADAL" clId="{2EF2E7E1-7C02-4910-AE23-4E78277F28E2}" dt="2024-04-22T13:06:51.092" v="20" actId="478"/>
          <ac:spMkLst>
            <pc:docMk/>
            <pc:sldMk cId="1461105296" sldId="407"/>
            <ac:spMk id="4" creationId="{76436C55-3227-7363-6842-35A0A186FFAC}"/>
          </ac:spMkLst>
        </pc:spChg>
        <pc:spChg chg="mod">
          <ac:chgData name="Stephanie Le" userId="7d3a304b-daf9-4cea-8c72-e4d4fbbcdbe5" providerId="ADAL" clId="{2EF2E7E1-7C02-4910-AE23-4E78277F28E2}" dt="2024-04-22T13:12:15.061" v="34" actId="14100"/>
          <ac:spMkLst>
            <pc:docMk/>
            <pc:sldMk cId="1461105296" sldId="407"/>
            <ac:spMk id="8" creationId="{95CB8949-D840-0403-D147-42050851A114}"/>
          </ac:spMkLst>
        </pc:spChg>
        <pc:graphicFrameChg chg="add mod modGraphic">
          <ac:chgData name="Stephanie Le" userId="7d3a304b-daf9-4cea-8c72-e4d4fbbcdbe5" providerId="ADAL" clId="{2EF2E7E1-7C02-4910-AE23-4E78277F28E2}" dt="2024-04-22T13:12:40.519" v="38" actId="12385"/>
          <ac:graphicFrameMkLst>
            <pc:docMk/>
            <pc:sldMk cId="1461105296" sldId="407"/>
            <ac:graphicFrameMk id="5" creationId="{24839D4F-05B0-4170-7E34-27AF61CA72B1}"/>
          </ac:graphicFrameMkLst>
        </pc:graphicFrameChg>
        <pc:picChg chg="del mod">
          <ac:chgData name="Stephanie Le" userId="7d3a304b-daf9-4cea-8c72-e4d4fbbcdbe5" providerId="ADAL" clId="{2EF2E7E1-7C02-4910-AE23-4E78277F28E2}" dt="2024-04-22T13:12:13.328" v="33" actId="478"/>
          <ac:picMkLst>
            <pc:docMk/>
            <pc:sldMk cId="1461105296" sldId="407"/>
            <ac:picMk id="6" creationId="{9D506E5C-6DCA-CE32-A3EF-BEE3C4EEF63B}"/>
          </ac:picMkLst>
        </pc:picChg>
        <pc:picChg chg="mod">
          <ac:chgData name="Stephanie Le" userId="7d3a304b-daf9-4cea-8c72-e4d4fbbcdbe5" providerId="ADAL" clId="{2EF2E7E1-7C02-4910-AE23-4E78277F28E2}" dt="2024-04-22T13:12:25.814" v="36" actId="1076"/>
          <ac:picMkLst>
            <pc:docMk/>
            <pc:sldMk cId="1461105296" sldId="407"/>
            <ac:picMk id="7" creationId="{3A9BE57A-4141-840D-9A6F-BC042C206176}"/>
          </ac:picMkLst>
        </pc:picChg>
        <pc:picChg chg="add mod">
          <ac:chgData name="Stephanie Le" userId="7d3a304b-daf9-4cea-8c72-e4d4fbbcdbe5" providerId="ADAL" clId="{2EF2E7E1-7C02-4910-AE23-4E78277F28E2}" dt="2024-04-22T13:12:47.172" v="40" actId="14100"/>
          <ac:picMkLst>
            <pc:docMk/>
            <pc:sldMk cId="1461105296" sldId="407"/>
            <ac:picMk id="9" creationId="{EC6CC41B-42E5-80C5-812C-B90B6710A9BC}"/>
          </ac:picMkLst>
        </pc:picChg>
        <pc:picChg chg="add mod">
          <ac:chgData name="Stephanie Le" userId="7d3a304b-daf9-4cea-8c72-e4d4fbbcdbe5" providerId="ADAL" clId="{2EF2E7E1-7C02-4910-AE23-4E78277F28E2}" dt="2024-04-22T13:12:51.462" v="41" actId="14100"/>
          <ac:picMkLst>
            <pc:docMk/>
            <pc:sldMk cId="1461105296" sldId="407"/>
            <ac:picMk id="10" creationId="{A7D44DE1-34D0-0006-F789-2C08EFBF5D0C}"/>
          </ac:picMkLst>
        </pc:picChg>
      </pc:sldChg>
      <pc:sldChg chg="addSp delSp modSp add mod modAnim">
        <pc:chgData name="Stephanie Le" userId="7d3a304b-daf9-4cea-8c72-e4d4fbbcdbe5" providerId="ADAL" clId="{2EF2E7E1-7C02-4910-AE23-4E78277F28E2}" dt="2024-04-22T14:29:12.131" v="92" actId="1076"/>
        <pc:sldMkLst>
          <pc:docMk/>
          <pc:sldMk cId="612604032" sldId="408"/>
        </pc:sldMkLst>
        <pc:spChg chg="del">
          <ac:chgData name="Stephanie Le" userId="7d3a304b-daf9-4cea-8c72-e4d4fbbcdbe5" providerId="ADAL" clId="{2EF2E7E1-7C02-4910-AE23-4E78277F28E2}" dt="2024-04-22T14:28:38.299" v="82" actId="478"/>
          <ac:spMkLst>
            <pc:docMk/>
            <pc:sldMk cId="612604032" sldId="408"/>
            <ac:spMk id="5" creationId="{7F0AB61D-4F4A-C68F-20E7-52CB345C5410}"/>
          </ac:spMkLst>
        </pc:spChg>
        <pc:spChg chg="del">
          <ac:chgData name="Stephanie Le" userId="7d3a304b-daf9-4cea-8c72-e4d4fbbcdbe5" providerId="ADAL" clId="{2EF2E7E1-7C02-4910-AE23-4E78277F28E2}" dt="2024-04-22T14:28:38.299" v="82" actId="478"/>
          <ac:spMkLst>
            <pc:docMk/>
            <pc:sldMk cId="612604032" sldId="408"/>
            <ac:spMk id="7" creationId="{009E2179-7C87-C2A6-6CF7-C8EF1B099F8D}"/>
          </ac:spMkLst>
        </pc:spChg>
        <pc:spChg chg="del">
          <ac:chgData name="Stephanie Le" userId="7d3a304b-daf9-4cea-8c72-e4d4fbbcdbe5" providerId="ADAL" clId="{2EF2E7E1-7C02-4910-AE23-4E78277F28E2}" dt="2024-04-22T14:28:42.460" v="84" actId="478"/>
          <ac:spMkLst>
            <pc:docMk/>
            <pc:sldMk cId="612604032" sldId="408"/>
            <ac:spMk id="9" creationId="{0F346740-96C5-5C71-D106-A0CC80EAE3DA}"/>
          </ac:spMkLst>
        </pc:spChg>
        <pc:spChg chg="del">
          <ac:chgData name="Stephanie Le" userId="7d3a304b-daf9-4cea-8c72-e4d4fbbcdbe5" providerId="ADAL" clId="{2EF2E7E1-7C02-4910-AE23-4E78277F28E2}" dt="2024-04-22T14:28:43.716" v="85" actId="478"/>
          <ac:spMkLst>
            <pc:docMk/>
            <pc:sldMk cId="612604032" sldId="408"/>
            <ac:spMk id="10" creationId="{759027BF-35DC-476B-6C1B-C57BCBDCAC0E}"/>
          </ac:spMkLst>
        </pc:spChg>
        <pc:picChg chg="del">
          <ac:chgData name="Stephanie Le" userId="7d3a304b-daf9-4cea-8c72-e4d4fbbcdbe5" providerId="ADAL" clId="{2EF2E7E1-7C02-4910-AE23-4E78277F28E2}" dt="2024-04-22T14:28:38.299" v="82" actId="478"/>
          <ac:picMkLst>
            <pc:docMk/>
            <pc:sldMk cId="612604032" sldId="408"/>
            <ac:picMk id="6" creationId="{963F39A4-E815-829E-CEE6-3EFCC896E56F}"/>
          </ac:picMkLst>
        </pc:picChg>
        <pc:picChg chg="del">
          <ac:chgData name="Stephanie Le" userId="7d3a304b-daf9-4cea-8c72-e4d4fbbcdbe5" providerId="ADAL" clId="{2EF2E7E1-7C02-4910-AE23-4E78277F28E2}" dt="2024-04-22T14:28:39.246" v="83" actId="478"/>
          <ac:picMkLst>
            <pc:docMk/>
            <pc:sldMk cId="612604032" sldId="408"/>
            <ac:picMk id="8" creationId="{2356CA02-9346-8798-2FB9-72E8F6F0DE0E}"/>
          </ac:picMkLst>
        </pc:picChg>
        <pc:picChg chg="add mod">
          <ac:chgData name="Stephanie Le" userId="7d3a304b-daf9-4cea-8c72-e4d4fbbcdbe5" providerId="ADAL" clId="{2EF2E7E1-7C02-4910-AE23-4E78277F28E2}" dt="2024-04-22T14:29:12.131" v="92" actId="1076"/>
          <ac:picMkLst>
            <pc:docMk/>
            <pc:sldMk cId="612604032" sldId="408"/>
            <ac:picMk id="11" creationId="{69CB5A6E-8880-3207-2578-B2CE9D6B73B0}"/>
          </ac:picMkLst>
        </pc:picChg>
        <pc:picChg chg="del">
          <ac:chgData name="Stephanie Le" userId="7d3a304b-daf9-4cea-8c72-e4d4fbbcdbe5" providerId="ADAL" clId="{2EF2E7E1-7C02-4910-AE23-4E78277F28E2}" dt="2024-04-22T14:28:58.403" v="88" actId="478"/>
          <ac:picMkLst>
            <pc:docMk/>
            <pc:sldMk cId="612604032" sldId="408"/>
            <ac:picMk id="12" creationId="{2110F7FD-6DB2-0AB0-F090-81A133E6C9F7}"/>
          </ac:picMkLst>
        </pc:picChg>
      </pc:sldChg>
      <pc:sldChg chg="addSp delSp modSp add mod modAnim">
        <pc:chgData name="Stephanie Le" userId="7d3a304b-daf9-4cea-8c72-e4d4fbbcdbe5" providerId="ADAL" clId="{2EF2E7E1-7C02-4910-AE23-4E78277F28E2}" dt="2024-04-22T14:29:46.796" v="100" actId="478"/>
        <pc:sldMkLst>
          <pc:docMk/>
          <pc:sldMk cId="2815977549" sldId="409"/>
        </pc:sldMkLst>
        <pc:picChg chg="add mod">
          <ac:chgData name="Stephanie Le" userId="7d3a304b-daf9-4cea-8c72-e4d4fbbcdbe5" providerId="ADAL" clId="{2EF2E7E1-7C02-4910-AE23-4E78277F28E2}" dt="2024-04-22T14:29:43.773" v="98" actId="14100"/>
          <ac:picMkLst>
            <pc:docMk/>
            <pc:sldMk cId="2815977549" sldId="409"/>
            <ac:picMk id="5" creationId="{03999B40-3565-122B-0328-E5FA422CB44F}"/>
          </ac:picMkLst>
        </pc:picChg>
        <pc:picChg chg="del">
          <ac:chgData name="Stephanie Le" userId="7d3a304b-daf9-4cea-8c72-e4d4fbbcdbe5" providerId="ADAL" clId="{2EF2E7E1-7C02-4910-AE23-4E78277F28E2}" dt="2024-04-22T14:29:45.643" v="99" actId="478"/>
          <ac:picMkLst>
            <pc:docMk/>
            <pc:sldMk cId="2815977549" sldId="409"/>
            <ac:picMk id="6" creationId="{963F39A4-E815-829E-CEE6-3EFCC896E56F}"/>
          </ac:picMkLst>
        </pc:picChg>
        <pc:picChg chg="del">
          <ac:chgData name="Stephanie Le" userId="7d3a304b-daf9-4cea-8c72-e4d4fbbcdbe5" providerId="ADAL" clId="{2EF2E7E1-7C02-4910-AE23-4E78277F28E2}" dt="2024-04-22T14:29:46.796" v="100" actId="478"/>
          <ac:picMkLst>
            <pc:docMk/>
            <pc:sldMk cId="2815977549" sldId="409"/>
            <ac:picMk id="7" creationId="{79DE270A-AEA9-14A9-D378-5F04FBD827ED}"/>
          </ac:picMkLst>
        </pc:picChg>
        <pc:picChg chg="del">
          <ac:chgData name="Stephanie Le" userId="7d3a304b-daf9-4cea-8c72-e4d4fbbcdbe5" providerId="ADAL" clId="{2EF2E7E1-7C02-4910-AE23-4E78277F28E2}" dt="2024-04-22T14:29:23.459" v="94" actId="478"/>
          <ac:picMkLst>
            <pc:docMk/>
            <pc:sldMk cId="2815977549" sldId="409"/>
            <ac:picMk id="10" creationId="{BCE68558-1E90-10FB-4CEB-47222A44C3AE}"/>
          </ac:picMkLst>
        </pc:picChg>
      </pc:sldChg>
    </pc:docChg>
  </pc:docChgLst>
  <pc:docChgLst>
    <pc:chgData name="Ed Kirkland" userId="03cebfb6-e297-4a04-ade4-efff0905d9fa" providerId="ADAL" clId="{CE848732-067E-427B-B37E-3D2A80DDDCE8}"/>
    <pc:docChg chg="undo custSel addSld modSld">
      <pc:chgData name="Ed Kirkland" userId="03cebfb6-e297-4a04-ade4-efff0905d9fa" providerId="ADAL" clId="{CE848732-067E-427B-B37E-3D2A80DDDCE8}" dt="2024-09-03T13:50:26.709" v="7384" actId="1038"/>
      <pc:docMkLst>
        <pc:docMk/>
      </pc:docMkLst>
      <pc:sldChg chg="modNotesTx">
        <pc:chgData name="Ed Kirkland" userId="03cebfb6-e297-4a04-ade4-efff0905d9fa" providerId="ADAL" clId="{CE848732-067E-427B-B37E-3D2A80DDDCE8}" dt="2024-05-17T16:41:29.790" v="5084" actId="20577"/>
        <pc:sldMkLst>
          <pc:docMk/>
          <pc:sldMk cId="3583506749" sldId="305"/>
        </pc:sldMkLst>
      </pc:sldChg>
      <pc:sldChg chg="modNotesTx">
        <pc:chgData name="Ed Kirkland" userId="03cebfb6-e297-4a04-ade4-efff0905d9fa" providerId="ADAL" clId="{CE848732-067E-427B-B37E-3D2A80DDDCE8}" dt="2024-05-17T16:47:46.887" v="5717" actId="20577"/>
        <pc:sldMkLst>
          <pc:docMk/>
          <pc:sldMk cId="2655085303" sldId="310"/>
        </pc:sldMkLst>
      </pc:sldChg>
      <pc:sldChg chg="modNotesTx">
        <pc:chgData name="Ed Kirkland" userId="03cebfb6-e297-4a04-ade4-efff0905d9fa" providerId="ADAL" clId="{CE848732-067E-427B-B37E-3D2A80DDDCE8}" dt="2024-05-17T13:58:19.666" v="809" actId="20577"/>
        <pc:sldMkLst>
          <pc:docMk/>
          <pc:sldMk cId="556302776" sldId="323"/>
        </pc:sldMkLst>
      </pc:sldChg>
      <pc:sldChg chg="modNotesTx">
        <pc:chgData name="Ed Kirkland" userId="03cebfb6-e297-4a04-ade4-efff0905d9fa" providerId="ADAL" clId="{CE848732-067E-427B-B37E-3D2A80DDDCE8}" dt="2024-05-17T14:25:52.224" v="1687" actId="20577"/>
        <pc:sldMkLst>
          <pc:docMk/>
          <pc:sldMk cId="704981028" sldId="324"/>
        </pc:sldMkLst>
      </pc:sldChg>
      <pc:sldChg chg="modNotesTx">
        <pc:chgData name="Ed Kirkland" userId="03cebfb6-e297-4a04-ade4-efff0905d9fa" providerId="ADAL" clId="{CE848732-067E-427B-B37E-3D2A80DDDCE8}" dt="2024-05-17T14:42:55.800" v="2144" actId="5793"/>
        <pc:sldMkLst>
          <pc:docMk/>
          <pc:sldMk cId="3378442492" sldId="325"/>
        </pc:sldMkLst>
      </pc:sldChg>
      <pc:sldChg chg="modNotesTx">
        <pc:chgData name="Ed Kirkland" userId="03cebfb6-e297-4a04-ade4-efff0905d9fa" providerId="ADAL" clId="{CE848732-067E-427B-B37E-3D2A80DDDCE8}" dt="2024-05-17T15:41:13.839" v="3193" actId="20577"/>
        <pc:sldMkLst>
          <pc:docMk/>
          <pc:sldMk cId="2904292018" sldId="342"/>
        </pc:sldMkLst>
      </pc:sldChg>
      <pc:sldChg chg="modNotesTx">
        <pc:chgData name="Ed Kirkland" userId="03cebfb6-e297-4a04-ade4-efff0905d9fa" providerId="ADAL" clId="{CE848732-067E-427B-B37E-3D2A80DDDCE8}" dt="2024-05-17T16:24:33.762" v="3847" actId="20577"/>
        <pc:sldMkLst>
          <pc:docMk/>
          <pc:sldMk cId="2592346620" sldId="343"/>
        </pc:sldMkLst>
      </pc:sldChg>
      <pc:sldChg chg="modNotesTx">
        <pc:chgData name="Ed Kirkland" userId="03cebfb6-e297-4a04-ade4-efff0905d9fa" providerId="ADAL" clId="{CE848732-067E-427B-B37E-3D2A80DDDCE8}" dt="2024-05-17T17:02:24.595" v="7112" actId="20577"/>
        <pc:sldMkLst>
          <pc:docMk/>
          <pc:sldMk cId="3519654002" sldId="344"/>
        </pc:sldMkLst>
      </pc:sldChg>
      <pc:sldChg chg="modNotesTx">
        <pc:chgData name="Ed Kirkland" userId="03cebfb6-e297-4a04-ade4-efff0905d9fa" providerId="ADAL" clId="{CE848732-067E-427B-B37E-3D2A80DDDCE8}" dt="2024-05-17T15:38:07.093" v="2924" actId="20577"/>
        <pc:sldMkLst>
          <pc:docMk/>
          <pc:sldMk cId="3251441945" sldId="352"/>
        </pc:sldMkLst>
      </pc:sldChg>
      <pc:sldChg chg="modNotesTx">
        <pc:chgData name="Ed Kirkland" userId="03cebfb6-e297-4a04-ade4-efff0905d9fa" providerId="ADAL" clId="{CE848732-067E-427B-B37E-3D2A80DDDCE8}" dt="2024-05-14T21:09:26.980" v="64" actId="20577"/>
        <pc:sldMkLst>
          <pc:docMk/>
          <pc:sldMk cId="218439185" sldId="358"/>
        </pc:sldMkLst>
      </pc:sldChg>
      <pc:sldChg chg="modNotesTx">
        <pc:chgData name="Ed Kirkland" userId="03cebfb6-e297-4a04-ade4-efff0905d9fa" providerId="ADAL" clId="{CE848732-067E-427B-B37E-3D2A80DDDCE8}" dt="2024-05-17T16:45:56.680" v="5503" actId="20577"/>
        <pc:sldMkLst>
          <pc:docMk/>
          <pc:sldMk cId="2780220507" sldId="361"/>
        </pc:sldMkLst>
      </pc:sldChg>
      <pc:sldChg chg="modNotesTx">
        <pc:chgData name="Ed Kirkland" userId="03cebfb6-e297-4a04-ade4-efff0905d9fa" providerId="ADAL" clId="{CE848732-067E-427B-B37E-3D2A80DDDCE8}" dt="2024-05-17T16:38:34.449" v="4758" actId="20577"/>
        <pc:sldMkLst>
          <pc:docMk/>
          <pc:sldMk cId="749312011" sldId="362"/>
        </pc:sldMkLst>
      </pc:sldChg>
      <pc:sldChg chg="modNotesTx">
        <pc:chgData name="Ed Kirkland" userId="03cebfb6-e297-4a04-ade4-efff0905d9fa" providerId="ADAL" clId="{CE848732-067E-427B-B37E-3D2A80DDDCE8}" dt="2024-05-17T16:54:03.148" v="6439" actId="20577"/>
        <pc:sldMkLst>
          <pc:docMk/>
          <pc:sldMk cId="3467215433" sldId="367"/>
        </pc:sldMkLst>
      </pc:sldChg>
      <pc:sldChg chg="modNotesTx">
        <pc:chgData name="Ed Kirkland" userId="03cebfb6-e297-4a04-ade4-efff0905d9fa" providerId="ADAL" clId="{CE848732-067E-427B-B37E-3D2A80DDDCE8}" dt="2024-05-17T16:54:37.347" v="6504" actId="20577"/>
        <pc:sldMkLst>
          <pc:docMk/>
          <pc:sldMk cId="2253443698" sldId="369"/>
        </pc:sldMkLst>
      </pc:sldChg>
      <pc:sldChg chg="modNotesTx">
        <pc:chgData name="Ed Kirkland" userId="03cebfb6-e297-4a04-ade4-efff0905d9fa" providerId="ADAL" clId="{CE848732-067E-427B-B37E-3D2A80DDDCE8}" dt="2024-05-17T16:57:32.015" v="6739" actId="20577"/>
        <pc:sldMkLst>
          <pc:docMk/>
          <pc:sldMk cId="2773335749" sldId="377"/>
        </pc:sldMkLst>
      </pc:sldChg>
      <pc:sldChg chg="modNotesTx">
        <pc:chgData name="Ed Kirkland" userId="03cebfb6-e297-4a04-ade4-efff0905d9fa" providerId="ADAL" clId="{CE848732-067E-427B-B37E-3D2A80DDDCE8}" dt="2024-05-17T15:36:06.770" v="2720" actId="20577"/>
        <pc:sldMkLst>
          <pc:docMk/>
          <pc:sldMk cId="1655253636" sldId="380"/>
        </pc:sldMkLst>
      </pc:sldChg>
      <pc:sldChg chg="modNotesTx">
        <pc:chgData name="Ed Kirkland" userId="03cebfb6-e297-4a04-ade4-efff0905d9fa" providerId="ADAL" clId="{CE848732-067E-427B-B37E-3D2A80DDDCE8}" dt="2024-05-17T16:37:15.865" v="4667" actId="20577"/>
        <pc:sldMkLst>
          <pc:docMk/>
          <pc:sldMk cId="527240545" sldId="381"/>
        </pc:sldMkLst>
      </pc:sldChg>
      <pc:sldChg chg="modNotesTx">
        <pc:chgData name="Ed Kirkland" userId="03cebfb6-e297-4a04-ade4-efff0905d9fa" providerId="ADAL" clId="{CE848732-067E-427B-B37E-3D2A80DDDCE8}" dt="2024-05-17T16:21:35.046" v="3586" actId="20577"/>
        <pc:sldMkLst>
          <pc:docMk/>
          <pc:sldMk cId="2130721644" sldId="389"/>
        </pc:sldMkLst>
      </pc:sldChg>
      <pc:sldChg chg="modNotesTx">
        <pc:chgData name="Ed Kirkland" userId="03cebfb6-e297-4a04-ade4-efff0905d9fa" providerId="ADAL" clId="{CE848732-067E-427B-B37E-3D2A80DDDCE8}" dt="2024-05-17T16:49:16.409" v="5887" actId="20577"/>
        <pc:sldMkLst>
          <pc:docMk/>
          <pc:sldMk cId="4251332102" sldId="394"/>
        </pc:sldMkLst>
      </pc:sldChg>
      <pc:sldChg chg="modSp mod">
        <pc:chgData name="Ed Kirkland" userId="03cebfb6-e297-4a04-ade4-efff0905d9fa" providerId="ADAL" clId="{CE848732-067E-427B-B37E-3D2A80DDDCE8}" dt="2024-09-03T13:50:26.709" v="7384" actId="1038"/>
        <pc:sldMkLst>
          <pc:docMk/>
          <pc:sldMk cId="1954819420" sldId="395"/>
        </pc:sldMkLst>
        <pc:picChg chg="mod">
          <ac:chgData name="Ed Kirkland" userId="03cebfb6-e297-4a04-ade4-efff0905d9fa" providerId="ADAL" clId="{CE848732-067E-427B-B37E-3D2A80DDDCE8}" dt="2024-09-03T13:50:26.709" v="7384" actId="1038"/>
          <ac:picMkLst>
            <pc:docMk/>
            <pc:sldMk cId="1954819420" sldId="395"/>
            <ac:picMk id="4" creationId="{CF1EEC75-B2E7-02EB-B691-D92013B57ECE}"/>
          </ac:picMkLst>
        </pc:picChg>
        <pc:picChg chg="mod">
          <ac:chgData name="Ed Kirkland" userId="03cebfb6-e297-4a04-ade4-efff0905d9fa" providerId="ADAL" clId="{CE848732-067E-427B-B37E-3D2A80DDDCE8}" dt="2024-09-03T12:32:48.253" v="7376" actId="1076"/>
          <ac:picMkLst>
            <pc:docMk/>
            <pc:sldMk cId="1954819420" sldId="395"/>
            <ac:picMk id="17" creationId="{21377468-D983-8C9D-7476-1EB36FC7B552}"/>
          </ac:picMkLst>
        </pc:picChg>
      </pc:sldChg>
      <pc:sldChg chg="modNotesTx">
        <pc:chgData name="Ed Kirkland" userId="03cebfb6-e297-4a04-ade4-efff0905d9fa" providerId="ADAL" clId="{CE848732-067E-427B-B37E-3D2A80DDDCE8}" dt="2024-05-17T16:59:11.807" v="6897" actId="20577"/>
        <pc:sldMkLst>
          <pc:docMk/>
          <pc:sldMk cId="3881193954" sldId="396"/>
        </pc:sldMkLst>
      </pc:sldChg>
      <pc:sldChg chg="modNotesTx">
        <pc:chgData name="Ed Kirkland" userId="03cebfb6-e297-4a04-ade4-efff0905d9fa" providerId="ADAL" clId="{CE848732-067E-427B-B37E-3D2A80DDDCE8}" dt="2024-05-17T16:33:18.054" v="4325" actId="20577"/>
        <pc:sldMkLst>
          <pc:docMk/>
          <pc:sldMk cId="3178744256" sldId="400"/>
        </pc:sldMkLst>
      </pc:sldChg>
      <pc:sldChg chg="modNotesTx">
        <pc:chgData name="Ed Kirkland" userId="03cebfb6-e297-4a04-ade4-efff0905d9fa" providerId="ADAL" clId="{CE848732-067E-427B-B37E-3D2A80DDDCE8}" dt="2024-05-17T16:26:46.161" v="4059" actId="20577"/>
        <pc:sldMkLst>
          <pc:docMk/>
          <pc:sldMk cId="466367820" sldId="403"/>
        </pc:sldMkLst>
      </pc:sldChg>
      <pc:sldChg chg="modNotesTx">
        <pc:chgData name="Ed Kirkland" userId="03cebfb6-e297-4a04-ade4-efff0905d9fa" providerId="ADAL" clId="{CE848732-067E-427B-B37E-3D2A80DDDCE8}" dt="2024-05-17T16:43:52.087" v="5270" actId="20577"/>
        <pc:sldMkLst>
          <pc:docMk/>
          <pc:sldMk cId="2671096895" sldId="404"/>
        </pc:sldMkLst>
      </pc:sldChg>
      <pc:sldChg chg="modNotesTx">
        <pc:chgData name="Ed Kirkland" userId="03cebfb6-e297-4a04-ade4-efff0905d9fa" providerId="ADAL" clId="{CE848732-067E-427B-B37E-3D2A80DDDCE8}" dt="2024-05-17T16:34:38.712" v="4440" actId="20577"/>
        <pc:sldMkLst>
          <pc:docMk/>
          <pc:sldMk cId="1461105296" sldId="407"/>
        </pc:sldMkLst>
      </pc:sldChg>
      <pc:sldChg chg="addSp modSp new mod modNotesTx">
        <pc:chgData name="Ed Kirkland" userId="03cebfb6-e297-4a04-ade4-efff0905d9fa" providerId="ADAL" clId="{CE848732-067E-427B-B37E-3D2A80DDDCE8}" dt="2024-09-03T13:30:26.756" v="7379" actId="1038"/>
        <pc:sldMkLst>
          <pc:docMk/>
          <pc:sldMk cId="3787881158" sldId="410"/>
        </pc:sldMkLst>
        <pc:picChg chg="add mod">
          <ac:chgData name="Ed Kirkland" userId="03cebfb6-e297-4a04-ade4-efff0905d9fa" providerId="ADAL" clId="{CE848732-067E-427B-B37E-3D2A80DDDCE8}" dt="2024-09-03T13:30:26.756" v="7379" actId="1038"/>
          <ac:picMkLst>
            <pc:docMk/>
            <pc:sldMk cId="3787881158" sldId="410"/>
            <ac:picMk id="3" creationId="{659B5405-B54A-AB11-A5CF-6EC8626957AD}"/>
          </ac:picMkLst>
        </pc:picChg>
        <pc:picChg chg="add mod">
          <ac:chgData name="Ed Kirkland" userId="03cebfb6-e297-4a04-ade4-efff0905d9fa" providerId="ADAL" clId="{CE848732-067E-427B-B37E-3D2A80DDDCE8}" dt="2024-05-20T19:26:46.894" v="7129" actId="14100"/>
          <ac:picMkLst>
            <pc:docMk/>
            <pc:sldMk cId="3787881158" sldId="410"/>
            <ac:picMk id="5" creationId="{75812582-2256-2858-3D7D-E40B5157BBF8}"/>
          </ac:picMkLst>
        </pc:picChg>
      </pc:sldChg>
      <pc:sldChg chg="modNotesTx">
        <pc:chgData name="Ed Kirkland" userId="03cebfb6-e297-4a04-ade4-efff0905d9fa" providerId="ADAL" clId="{CE848732-067E-427B-B37E-3D2A80DDDCE8}" dt="2024-05-20T19:28:56.939" v="7375" actId="20577"/>
        <pc:sldMkLst>
          <pc:docMk/>
          <pc:sldMk cId="1365962438" sldId="411"/>
        </pc:sldMkLst>
      </pc:sldChg>
    </pc:docChg>
  </pc:docChgLst>
  <pc:docChgLst>
    <pc:chgData name="Stephanie Le" userId="7d3a304b-daf9-4cea-8c72-e4d4fbbcdbe5" providerId="ADAL" clId="{5DF0781F-74E4-4241-A843-E0186496EB6A}"/>
    <pc:docChg chg="custSel modSld">
      <pc:chgData name="Stephanie Le" userId="7d3a304b-daf9-4cea-8c72-e4d4fbbcdbe5" providerId="ADAL" clId="{5DF0781F-74E4-4241-A843-E0186496EB6A}" dt="2024-06-18T13:12:27.595" v="95" actId="14100"/>
      <pc:docMkLst>
        <pc:docMk/>
      </pc:docMkLst>
      <pc:sldChg chg="modSp mod">
        <pc:chgData name="Stephanie Le" userId="7d3a304b-daf9-4cea-8c72-e4d4fbbcdbe5" providerId="ADAL" clId="{5DF0781F-74E4-4241-A843-E0186496EB6A}" dt="2024-05-16T20:53:19.541" v="44" actId="20577"/>
        <pc:sldMkLst>
          <pc:docMk/>
          <pc:sldMk cId="1954819420" sldId="395"/>
        </pc:sldMkLst>
        <pc:spChg chg="mod">
          <ac:chgData name="Stephanie Le" userId="7d3a304b-daf9-4cea-8c72-e4d4fbbcdbe5" providerId="ADAL" clId="{5DF0781F-74E4-4241-A843-E0186496EB6A}" dt="2024-05-16T20:53:19.541" v="44" actId="20577"/>
          <ac:spMkLst>
            <pc:docMk/>
            <pc:sldMk cId="1954819420" sldId="395"/>
            <ac:spMk id="2" creationId="{0DC89071-D78E-B707-2D17-23067C6DA5EF}"/>
          </ac:spMkLst>
        </pc:spChg>
      </pc:sldChg>
      <pc:sldChg chg="addSp modSp mod">
        <pc:chgData name="Stephanie Le" userId="7d3a304b-daf9-4cea-8c72-e4d4fbbcdbe5" providerId="ADAL" clId="{5DF0781F-74E4-4241-A843-E0186496EB6A}" dt="2024-05-16T20:53:54.125" v="81" actId="20577"/>
        <pc:sldMkLst>
          <pc:docMk/>
          <pc:sldMk cId="3178744256" sldId="400"/>
        </pc:sldMkLst>
        <pc:spChg chg="add mod">
          <ac:chgData name="Stephanie Le" userId="7d3a304b-daf9-4cea-8c72-e4d4fbbcdbe5" providerId="ADAL" clId="{5DF0781F-74E4-4241-A843-E0186496EB6A}" dt="2024-05-16T20:53:39.845" v="62" actId="20577"/>
          <ac:spMkLst>
            <pc:docMk/>
            <pc:sldMk cId="3178744256" sldId="400"/>
            <ac:spMk id="2" creationId="{930CE91D-97D4-48B6-027E-37B20375A7AE}"/>
          </ac:spMkLst>
        </pc:spChg>
        <pc:spChg chg="add mod">
          <ac:chgData name="Stephanie Le" userId="7d3a304b-daf9-4cea-8c72-e4d4fbbcdbe5" providerId="ADAL" clId="{5DF0781F-74E4-4241-A843-E0186496EB6A}" dt="2024-05-16T20:53:54.125" v="81" actId="20577"/>
          <ac:spMkLst>
            <pc:docMk/>
            <pc:sldMk cId="3178744256" sldId="400"/>
            <ac:spMk id="3" creationId="{C81159DA-BE08-CE2E-3873-FB580DAFA366}"/>
          </ac:spMkLst>
        </pc:spChg>
      </pc:sldChg>
      <pc:sldChg chg="modSp mod">
        <pc:chgData name="Stephanie Le" userId="7d3a304b-daf9-4cea-8c72-e4d4fbbcdbe5" providerId="ADAL" clId="{5DF0781F-74E4-4241-A843-E0186496EB6A}" dt="2024-06-18T13:12:27.595" v="95" actId="14100"/>
        <pc:sldMkLst>
          <pc:docMk/>
          <pc:sldMk cId="1461105296" sldId="407"/>
        </pc:sldMkLst>
        <pc:graphicFrameChg chg="mod modGraphic">
          <ac:chgData name="Stephanie Le" userId="7d3a304b-daf9-4cea-8c72-e4d4fbbcdbe5" providerId="ADAL" clId="{5DF0781F-74E4-4241-A843-E0186496EB6A}" dt="2024-06-18T13:12:09.239" v="90" actId="14100"/>
          <ac:graphicFrameMkLst>
            <pc:docMk/>
            <pc:sldMk cId="1461105296" sldId="407"/>
            <ac:graphicFrameMk id="5" creationId="{24839D4F-05B0-4170-7E34-27AF61CA72B1}"/>
          </ac:graphicFrameMkLst>
        </pc:graphicFrameChg>
        <pc:picChg chg="mod">
          <ac:chgData name="Stephanie Le" userId="7d3a304b-daf9-4cea-8c72-e4d4fbbcdbe5" providerId="ADAL" clId="{5DF0781F-74E4-4241-A843-E0186496EB6A}" dt="2024-06-18T13:12:23.461" v="94" actId="14100"/>
          <ac:picMkLst>
            <pc:docMk/>
            <pc:sldMk cId="1461105296" sldId="407"/>
            <ac:picMk id="9" creationId="{EC6CC41B-42E5-80C5-812C-B90B6710A9BC}"/>
          </ac:picMkLst>
        </pc:picChg>
        <pc:picChg chg="mod">
          <ac:chgData name="Stephanie Le" userId="7d3a304b-daf9-4cea-8c72-e4d4fbbcdbe5" providerId="ADAL" clId="{5DF0781F-74E4-4241-A843-E0186496EB6A}" dt="2024-06-18T13:12:27.595" v="95" actId="14100"/>
          <ac:picMkLst>
            <pc:docMk/>
            <pc:sldMk cId="1461105296" sldId="407"/>
            <ac:picMk id="10" creationId="{A7D44DE1-34D0-0006-F789-2C08EFBF5D0C}"/>
          </ac:picMkLst>
        </pc:picChg>
      </pc:sldChg>
      <pc:sldChg chg="delSp modSp mod">
        <pc:chgData name="Stephanie Le" userId="7d3a304b-daf9-4cea-8c72-e4d4fbbcdbe5" providerId="ADAL" clId="{5DF0781F-74E4-4241-A843-E0186496EB6A}" dt="2024-06-18T13:10:34.076" v="88" actId="14100"/>
        <pc:sldMkLst>
          <pc:docMk/>
          <pc:sldMk cId="3787881158" sldId="410"/>
        </pc:sldMkLst>
        <pc:picChg chg="mod">
          <ac:chgData name="Stephanie Le" userId="7d3a304b-daf9-4cea-8c72-e4d4fbbcdbe5" providerId="ADAL" clId="{5DF0781F-74E4-4241-A843-E0186496EB6A}" dt="2024-06-18T13:10:34.076" v="88" actId="14100"/>
          <ac:picMkLst>
            <pc:docMk/>
            <pc:sldMk cId="3787881158" sldId="410"/>
            <ac:picMk id="3" creationId="{659B5405-B54A-AB11-A5CF-6EC8626957AD}"/>
          </ac:picMkLst>
        </pc:picChg>
        <pc:picChg chg="del mod">
          <ac:chgData name="Stephanie Le" userId="7d3a304b-daf9-4cea-8c72-e4d4fbbcdbe5" providerId="ADAL" clId="{5DF0781F-74E4-4241-A843-E0186496EB6A}" dt="2024-06-18T13:10:16.913" v="84" actId="478"/>
          <ac:picMkLst>
            <pc:docMk/>
            <pc:sldMk cId="3787881158" sldId="410"/>
            <ac:picMk id="5" creationId="{75812582-2256-2858-3D7D-E40B5157BBF8}"/>
          </ac:picMkLst>
        </pc:picChg>
      </pc:sldChg>
    </pc:docChg>
  </pc:docChgLst>
  <pc:docChgLst>
    <pc:chgData name="Ed Kirkland" userId="S::ekirkland@norcoind.com::03cebfb6-e297-4a04-ade4-efff0905d9fa" providerId="AD" clId="Web-{0139C059-EBE6-9429-633A-D421373FC035}"/>
    <pc:docChg chg="modSld">
      <pc:chgData name="Ed Kirkland" userId="S::ekirkland@norcoind.com::03cebfb6-e297-4a04-ade4-efff0905d9fa" providerId="AD" clId="Web-{0139C059-EBE6-9429-633A-D421373FC035}" dt="2024-03-21T19:04:15.513" v="54"/>
      <pc:docMkLst>
        <pc:docMk/>
      </pc:docMkLst>
      <pc:sldChg chg="modTransition">
        <pc:chgData name="Ed Kirkland" userId="S::ekirkland@norcoind.com::03cebfb6-e297-4a04-ade4-efff0905d9fa" providerId="AD" clId="Web-{0139C059-EBE6-9429-633A-D421373FC035}" dt="2024-03-21T18:54:52.631" v="0"/>
        <pc:sldMkLst>
          <pc:docMk/>
          <pc:sldMk cId="2430647555" sldId="256"/>
        </pc:sldMkLst>
      </pc:sldChg>
      <pc:sldChg chg="modTransition">
        <pc:chgData name="Ed Kirkland" userId="S::ekirkland@norcoind.com::03cebfb6-e297-4a04-ade4-efff0905d9fa" providerId="AD" clId="Web-{0139C059-EBE6-9429-633A-D421373FC035}" dt="2024-03-21T18:55:13.756" v="2"/>
        <pc:sldMkLst>
          <pc:docMk/>
          <pc:sldMk cId="798859725" sldId="257"/>
        </pc:sldMkLst>
      </pc:sldChg>
      <pc:sldChg chg="modTransition">
        <pc:chgData name="Ed Kirkland" userId="S::ekirkland@norcoind.com::03cebfb6-e297-4a04-ade4-efff0905d9fa" providerId="AD" clId="Web-{0139C059-EBE6-9429-633A-D421373FC035}" dt="2024-03-21T18:55:05.256" v="1"/>
        <pc:sldMkLst>
          <pc:docMk/>
          <pc:sldMk cId="2653801835" sldId="258"/>
        </pc:sldMkLst>
      </pc:sldChg>
      <pc:sldChg chg="modTransition">
        <pc:chgData name="Ed Kirkland" userId="S::ekirkland@norcoind.com::03cebfb6-e297-4a04-ade4-efff0905d9fa" providerId="AD" clId="Web-{0139C059-EBE6-9429-633A-D421373FC035}" dt="2024-03-21T19:04:08.232" v="53"/>
        <pc:sldMkLst>
          <pc:docMk/>
          <pc:sldMk cId="2680695701" sldId="263"/>
        </pc:sldMkLst>
      </pc:sldChg>
      <pc:sldChg chg="modTransition">
        <pc:chgData name="Ed Kirkland" userId="S::ekirkland@norcoind.com::03cebfb6-e297-4a04-ade4-efff0905d9fa" providerId="AD" clId="Web-{0139C059-EBE6-9429-633A-D421373FC035}" dt="2024-03-21T18:59:41.025" v="28"/>
        <pc:sldMkLst>
          <pc:docMk/>
          <pc:sldMk cId="3583506749" sldId="305"/>
        </pc:sldMkLst>
      </pc:sldChg>
      <pc:sldChg chg="modTransition">
        <pc:chgData name="Ed Kirkland" userId="S::ekirkland@norcoind.com::03cebfb6-e297-4a04-ade4-efff0905d9fa" providerId="AD" clId="Web-{0139C059-EBE6-9429-633A-D421373FC035}" dt="2024-03-21T19:00:17.104" v="32"/>
        <pc:sldMkLst>
          <pc:docMk/>
          <pc:sldMk cId="3060197478" sldId="309"/>
        </pc:sldMkLst>
      </pc:sldChg>
      <pc:sldChg chg="modTransition">
        <pc:chgData name="Ed Kirkland" userId="S::ekirkland@norcoind.com::03cebfb6-e297-4a04-ade4-efff0905d9fa" providerId="AD" clId="Web-{0139C059-EBE6-9429-633A-D421373FC035}" dt="2024-03-21T19:00:48.088" v="35"/>
        <pc:sldMkLst>
          <pc:docMk/>
          <pc:sldMk cId="2655085303" sldId="310"/>
        </pc:sldMkLst>
      </pc:sldChg>
      <pc:sldChg chg="modTransition">
        <pc:chgData name="Ed Kirkland" userId="S::ekirkland@norcoind.com::03cebfb6-e297-4a04-ade4-efff0905d9fa" providerId="AD" clId="Web-{0139C059-EBE6-9429-633A-D421373FC035}" dt="2024-03-21T19:04:15.513" v="54"/>
        <pc:sldMkLst>
          <pc:docMk/>
          <pc:sldMk cId="3817719150" sldId="311"/>
        </pc:sldMkLst>
      </pc:sldChg>
      <pc:sldChg chg="modTransition">
        <pc:chgData name="Ed Kirkland" userId="S::ekirkland@norcoind.com::03cebfb6-e297-4a04-ade4-efff0905d9fa" providerId="AD" clId="Web-{0139C059-EBE6-9429-633A-D421373FC035}" dt="2024-03-21T18:56:36.132" v="10"/>
        <pc:sldMkLst>
          <pc:docMk/>
          <pc:sldMk cId="556302776" sldId="323"/>
        </pc:sldMkLst>
      </pc:sldChg>
      <pc:sldChg chg="modTransition">
        <pc:chgData name="Ed Kirkland" userId="S::ekirkland@norcoind.com::03cebfb6-e297-4a04-ade4-efff0905d9fa" providerId="AD" clId="Web-{0139C059-EBE6-9429-633A-D421373FC035}" dt="2024-03-21T18:56:42.789" v="11"/>
        <pc:sldMkLst>
          <pc:docMk/>
          <pc:sldMk cId="704981028" sldId="324"/>
        </pc:sldMkLst>
      </pc:sldChg>
      <pc:sldChg chg="modTransition">
        <pc:chgData name="Ed Kirkland" userId="S::ekirkland@norcoind.com::03cebfb6-e297-4a04-ade4-efff0905d9fa" providerId="AD" clId="Web-{0139C059-EBE6-9429-633A-D421373FC035}" dt="2024-03-21T18:57:03.742" v="13"/>
        <pc:sldMkLst>
          <pc:docMk/>
          <pc:sldMk cId="3378442492" sldId="325"/>
        </pc:sldMkLst>
      </pc:sldChg>
      <pc:sldChg chg="modTransition">
        <pc:chgData name="Ed Kirkland" userId="S::ekirkland@norcoind.com::03cebfb6-e297-4a04-ade4-efff0905d9fa" providerId="AD" clId="Web-{0139C059-EBE6-9429-633A-D421373FC035}" dt="2024-03-21T19:03:43.153" v="51"/>
        <pc:sldMkLst>
          <pc:docMk/>
          <pc:sldMk cId="1140180473" sldId="330"/>
        </pc:sldMkLst>
      </pc:sldChg>
      <pc:sldChg chg="modTransition">
        <pc:chgData name="Ed Kirkland" userId="S::ekirkland@norcoind.com::03cebfb6-e297-4a04-ade4-efff0905d9fa" providerId="AD" clId="Web-{0139C059-EBE6-9429-633A-D421373FC035}" dt="2024-03-21T18:55:50.179" v="5"/>
        <pc:sldMkLst>
          <pc:docMk/>
          <pc:sldMk cId="3004921515" sldId="333"/>
        </pc:sldMkLst>
      </pc:sldChg>
      <pc:sldChg chg="modTransition">
        <pc:chgData name="Ed Kirkland" userId="S::ekirkland@norcoind.com::03cebfb6-e297-4a04-ade4-efff0905d9fa" providerId="AD" clId="Web-{0139C059-EBE6-9429-633A-D421373FC035}" dt="2024-03-21T18:55:30.007" v="3"/>
        <pc:sldMkLst>
          <pc:docMk/>
          <pc:sldMk cId="2690922881" sldId="337"/>
        </pc:sldMkLst>
      </pc:sldChg>
      <pc:sldChg chg="modTransition">
        <pc:chgData name="Ed Kirkland" userId="S::ekirkland@norcoind.com::03cebfb6-e297-4a04-ade4-efff0905d9fa" providerId="AD" clId="Web-{0139C059-EBE6-9429-633A-D421373FC035}" dt="2024-03-21T19:03:50.278" v="52"/>
        <pc:sldMkLst>
          <pc:docMk/>
          <pc:sldMk cId="730092966" sldId="338"/>
        </pc:sldMkLst>
      </pc:sldChg>
      <pc:sldChg chg="modTransition">
        <pc:chgData name="Ed Kirkland" userId="S::ekirkland@norcoind.com::03cebfb6-e297-4a04-ade4-efff0905d9fa" providerId="AD" clId="Web-{0139C059-EBE6-9429-633A-D421373FC035}" dt="2024-03-21T18:57:43.852" v="16"/>
        <pc:sldMkLst>
          <pc:docMk/>
          <pc:sldMk cId="2904292018" sldId="342"/>
        </pc:sldMkLst>
      </pc:sldChg>
      <pc:sldChg chg="modTransition">
        <pc:chgData name="Ed Kirkland" userId="S::ekirkland@norcoind.com::03cebfb6-e297-4a04-ade4-efff0905d9fa" providerId="AD" clId="Web-{0139C059-EBE6-9429-633A-D421373FC035}" dt="2024-03-21T18:57:55.680" v="18"/>
        <pc:sldMkLst>
          <pc:docMk/>
          <pc:sldMk cId="2592346620" sldId="343"/>
        </pc:sldMkLst>
      </pc:sldChg>
      <pc:sldChg chg="modTransition">
        <pc:chgData name="Ed Kirkland" userId="S::ekirkland@norcoind.com::03cebfb6-e297-4a04-ade4-efff0905d9fa" providerId="AD" clId="Web-{0139C059-EBE6-9429-633A-D421373FC035}" dt="2024-03-21T19:02:19.183" v="42"/>
        <pc:sldMkLst>
          <pc:docMk/>
          <pc:sldMk cId="3519654002" sldId="344"/>
        </pc:sldMkLst>
      </pc:sldChg>
      <pc:sldChg chg="modTransition">
        <pc:chgData name="Ed Kirkland" userId="S::ekirkland@norcoind.com::03cebfb6-e297-4a04-ade4-efff0905d9fa" providerId="AD" clId="Web-{0139C059-EBE6-9429-633A-D421373FC035}" dt="2024-03-21T19:02:39.387" v="44"/>
        <pc:sldMkLst>
          <pc:docMk/>
          <pc:sldMk cId="2407650900" sldId="346"/>
        </pc:sldMkLst>
      </pc:sldChg>
      <pc:sldChg chg="modTransition">
        <pc:chgData name="Ed Kirkland" userId="S::ekirkland@norcoind.com::03cebfb6-e297-4a04-ade4-efff0905d9fa" providerId="AD" clId="Web-{0139C059-EBE6-9429-633A-D421373FC035}" dt="2024-03-21T19:03:17.028" v="48"/>
        <pc:sldMkLst>
          <pc:docMk/>
          <pc:sldMk cId="1922772770" sldId="347"/>
        </pc:sldMkLst>
      </pc:sldChg>
      <pc:sldChg chg="modTransition">
        <pc:chgData name="Ed Kirkland" userId="S::ekirkland@norcoind.com::03cebfb6-e297-4a04-ade4-efff0905d9fa" providerId="AD" clId="Web-{0139C059-EBE6-9429-633A-D421373FC035}" dt="2024-03-21T18:57:19.539" v="15"/>
        <pc:sldMkLst>
          <pc:docMk/>
          <pc:sldMk cId="3251441945" sldId="352"/>
        </pc:sldMkLst>
      </pc:sldChg>
      <pc:sldChg chg="modTransition">
        <pc:chgData name="Ed Kirkland" userId="S::ekirkland@norcoind.com::03cebfb6-e297-4a04-ade4-efff0905d9fa" providerId="AD" clId="Web-{0139C059-EBE6-9429-633A-D421373FC035}" dt="2024-03-21T18:58:39.853" v="23"/>
        <pc:sldMkLst>
          <pc:docMk/>
          <pc:sldMk cId="663667186" sldId="353"/>
        </pc:sldMkLst>
      </pc:sldChg>
      <pc:sldChg chg="modTransition">
        <pc:chgData name="Ed Kirkland" userId="S::ekirkland@norcoind.com::03cebfb6-e297-4a04-ade4-efff0905d9fa" providerId="AD" clId="Web-{0139C059-EBE6-9429-633A-D421373FC035}" dt="2024-03-21T18:56:29.523" v="9"/>
        <pc:sldMkLst>
          <pc:docMk/>
          <pc:sldMk cId="1795848072" sldId="357"/>
        </pc:sldMkLst>
      </pc:sldChg>
      <pc:sldChg chg="modTransition">
        <pc:chgData name="Ed Kirkland" userId="S::ekirkland@norcoind.com::03cebfb6-e297-4a04-ade4-efff0905d9fa" providerId="AD" clId="Web-{0139C059-EBE6-9429-633A-D421373FC035}" dt="2024-03-21T18:56:03.163" v="6"/>
        <pc:sldMkLst>
          <pc:docMk/>
          <pc:sldMk cId="218439185" sldId="358"/>
        </pc:sldMkLst>
      </pc:sldChg>
      <pc:sldChg chg="modTransition">
        <pc:chgData name="Ed Kirkland" userId="S::ekirkland@norcoind.com::03cebfb6-e297-4a04-ade4-efff0905d9fa" providerId="AD" clId="Web-{0139C059-EBE6-9429-633A-D421373FC035}" dt="2024-03-21T18:56:13.054" v="7"/>
        <pc:sldMkLst>
          <pc:docMk/>
          <pc:sldMk cId="1757136679" sldId="359"/>
        </pc:sldMkLst>
      </pc:sldChg>
      <pc:sldChg chg="modTransition">
        <pc:chgData name="Ed Kirkland" userId="S::ekirkland@norcoind.com::03cebfb6-e297-4a04-ade4-efff0905d9fa" providerId="AD" clId="Web-{0139C059-EBE6-9429-633A-D421373FC035}" dt="2024-03-21T18:56:23.992" v="8"/>
        <pc:sldMkLst>
          <pc:docMk/>
          <pc:sldMk cId="2325260615" sldId="360"/>
        </pc:sldMkLst>
      </pc:sldChg>
      <pc:sldChg chg="modTransition">
        <pc:chgData name="Ed Kirkland" userId="S::ekirkland@norcoind.com::03cebfb6-e297-4a04-ade4-efff0905d9fa" providerId="AD" clId="Web-{0139C059-EBE6-9429-633A-D421373FC035}" dt="2024-03-21T19:00:41.885" v="34"/>
        <pc:sldMkLst>
          <pc:docMk/>
          <pc:sldMk cId="2780220507" sldId="361"/>
        </pc:sldMkLst>
      </pc:sldChg>
      <pc:sldChg chg="modTransition">
        <pc:chgData name="Ed Kirkland" userId="S::ekirkland@norcoind.com::03cebfb6-e297-4a04-ade4-efff0905d9fa" providerId="AD" clId="Web-{0139C059-EBE6-9429-633A-D421373FC035}" dt="2024-03-21T18:59:12.947" v="27"/>
        <pc:sldMkLst>
          <pc:docMk/>
          <pc:sldMk cId="749312011" sldId="362"/>
        </pc:sldMkLst>
      </pc:sldChg>
      <pc:sldChg chg="modTransition">
        <pc:chgData name="Ed Kirkland" userId="S::ekirkland@norcoind.com::03cebfb6-e297-4a04-ade4-efff0905d9fa" providerId="AD" clId="Web-{0139C059-EBE6-9429-633A-D421373FC035}" dt="2024-03-21T18:59:48.291" v="29"/>
        <pc:sldMkLst>
          <pc:docMk/>
          <pc:sldMk cId="3242608022" sldId="363"/>
        </pc:sldMkLst>
      </pc:sldChg>
      <pc:sldChg chg="modTransition">
        <pc:chgData name="Ed Kirkland" userId="S::ekirkland@norcoind.com::03cebfb6-e297-4a04-ade4-efff0905d9fa" providerId="AD" clId="Web-{0139C059-EBE6-9429-633A-D421373FC035}" dt="2024-03-21T19:01:06.979" v="37"/>
        <pc:sldMkLst>
          <pc:docMk/>
          <pc:sldMk cId="3467215433" sldId="367"/>
        </pc:sldMkLst>
      </pc:sldChg>
      <pc:sldChg chg="modTransition">
        <pc:chgData name="Ed Kirkland" userId="S::ekirkland@norcoind.com::03cebfb6-e297-4a04-ade4-efff0905d9fa" providerId="AD" clId="Web-{0139C059-EBE6-9429-633A-D421373FC035}" dt="2024-03-21T19:01:22.105" v="39"/>
        <pc:sldMkLst>
          <pc:docMk/>
          <pc:sldMk cId="3238901907" sldId="374"/>
        </pc:sldMkLst>
      </pc:sldChg>
      <pc:sldChg chg="modTransition">
        <pc:chgData name="Ed Kirkland" userId="S::ekirkland@norcoind.com::03cebfb6-e297-4a04-ade4-efff0905d9fa" providerId="AD" clId="Web-{0139C059-EBE6-9429-633A-D421373FC035}" dt="2024-03-21T18:58:50.681" v="24"/>
        <pc:sldMkLst>
          <pc:docMk/>
          <pc:sldMk cId="3421742008" sldId="376"/>
        </pc:sldMkLst>
      </pc:sldChg>
      <pc:sldChg chg="modTransition">
        <pc:chgData name="Ed Kirkland" userId="S::ekirkland@norcoind.com::03cebfb6-e297-4a04-ade4-efff0905d9fa" providerId="AD" clId="Web-{0139C059-EBE6-9429-633A-D421373FC035}" dt="2024-03-21T18:56:55.023" v="12"/>
        <pc:sldMkLst>
          <pc:docMk/>
          <pc:sldMk cId="1280570534" sldId="378"/>
        </pc:sldMkLst>
      </pc:sldChg>
      <pc:sldChg chg="modTransition">
        <pc:chgData name="Ed Kirkland" userId="S::ekirkland@norcoind.com::03cebfb6-e297-4a04-ade4-efff0905d9fa" providerId="AD" clId="Web-{0139C059-EBE6-9429-633A-D421373FC035}" dt="2024-03-21T18:58:57.462" v="25"/>
        <pc:sldMkLst>
          <pc:docMk/>
          <pc:sldMk cId="948295206" sldId="379"/>
        </pc:sldMkLst>
      </pc:sldChg>
      <pc:sldChg chg="modTransition">
        <pc:chgData name="Ed Kirkland" userId="S::ekirkland@norcoind.com::03cebfb6-e297-4a04-ade4-efff0905d9fa" providerId="AD" clId="Web-{0139C059-EBE6-9429-633A-D421373FC035}" dt="2024-03-21T18:57:10.726" v="14"/>
        <pc:sldMkLst>
          <pc:docMk/>
          <pc:sldMk cId="1655253636" sldId="380"/>
        </pc:sldMkLst>
      </pc:sldChg>
      <pc:sldChg chg="modTransition">
        <pc:chgData name="Ed Kirkland" userId="S::ekirkland@norcoind.com::03cebfb6-e297-4a04-ade4-efff0905d9fa" providerId="AD" clId="Web-{0139C059-EBE6-9429-633A-D421373FC035}" dt="2024-03-21T18:59:04.212" v="26"/>
        <pc:sldMkLst>
          <pc:docMk/>
          <pc:sldMk cId="527240545" sldId="381"/>
        </pc:sldMkLst>
      </pc:sldChg>
      <pc:sldChg chg="modTransition">
        <pc:chgData name="Ed Kirkland" userId="S::ekirkland@norcoind.com::03cebfb6-e297-4a04-ade4-efff0905d9fa" providerId="AD" clId="Web-{0139C059-EBE6-9429-633A-D421373FC035}" dt="2024-03-21T18:55:41.679" v="4"/>
        <pc:sldMkLst>
          <pc:docMk/>
          <pc:sldMk cId="1245432963" sldId="382"/>
        </pc:sldMkLst>
      </pc:sldChg>
      <pc:sldChg chg="modTransition">
        <pc:chgData name="Ed Kirkland" userId="S::ekirkland@norcoind.com::03cebfb6-e297-4a04-ade4-efff0905d9fa" providerId="AD" clId="Web-{0139C059-EBE6-9429-633A-D421373FC035}" dt="2024-03-21T19:02:51.762" v="45"/>
        <pc:sldMkLst>
          <pc:docMk/>
          <pc:sldMk cId="2893500735" sldId="385"/>
        </pc:sldMkLst>
      </pc:sldChg>
      <pc:sldChg chg="modTransition">
        <pc:chgData name="Ed Kirkland" userId="S::ekirkland@norcoind.com::03cebfb6-e297-4a04-ade4-efff0905d9fa" providerId="AD" clId="Web-{0139C059-EBE6-9429-633A-D421373FC035}" dt="2024-03-21T19:02:58.996" v="46"/>
        <pc:sldMkLst>
          <pc:docMk/>
          <pc:sldMk cId="1218392363" sldId="386"/>
        </pc:sldMkLst>
      </pc:sldChg>
      <pc:sldChg chg="modTransition">
        <pc:chgData name="Ed Kirkland" userId="S::ekirkland@norcoind.com::03cebfb6-e297-4a04-ade4-efff0905d9fa" providerId="AD" clId="Web-{0139C059-EBE6-9429-633A-D421373FC035}" dt="2024-03-21T19:03:06.325" v="47"/>
        <pc:sldMkLst>
          <pc:docMk/>
          <pc:sldMk cId="1853952727" sldId="387"/>
        </pc:sldMkLst>
      </pc:sldChg>
      <pc:sldChg chg="modTransition">
        <pc:chgData name="Ed Kirkland" userId="S::ekirkland@norcoind.com::03cebfb6-e297-4a04-ade4-efff0905d9fa" providerId="AD" clId="Web-{0139C059-EBE6-9429-633A-D421373FC035}" dt="2024-03-21T18:57:49.883" v="17"/>
        <pc:sldMkLst>
          <pc:docMk/>
          <pc:sldMk cId="2130721644" sldId="389"/>
        </pc:sldMkLst>
      </pc:sldChg>
      <pc:sldChg chg="modTransition">
        <pc:chgData name="Ed Kirkland" userId="S::ekirkland@norcoind.com::03cebfb6-e297-4a04-ade4-efff0905d9fa" providerId="AD" clId="Web-{0139C059-EBE6-9429-633A-D421373FC035}" dt="2024-03-21T19:00:00.135" v="30"/>
        <pc:sldMkLst>
          <pc:docMk/>
          <pc:sldMk cId="2778750491" sldId="390"/>
        </pc:sldMkLst>
      </pc:sldChg>
      <pc:sldChg chg="modTransition">
        <pc:chgData name="Ed Kirkland" userId="S::ekirkland@norcoind.com::03cebfb6-e297-4a04-ade4-efff0905d9fa" providerId="AD" clId="Web-{0139C059-EBE6-9429-633A-D421373FC035}" dt="2024-03-21T19:02:25.183" v="43"/>
        <pc:sldMkLst>
          <pc:docMk/>
          <pc:sldMk cId="3802428712" sldId="393"/>
        </pc:sldMkLst>
      </pc:sldChg>
      <pc:sldChg chg="modTransition">
        <pc:chgData name="Ed Kirkland" userId="S::ekirkland@norcoind.com::03cebfb6-e297-4a04-ade4-efff0905d9fa" providerId="AD" clId="Web-{0139C059-EBE6-9429-633A-D421373FC035}" dt="2024-03-21T19:00:54.932" v="36"/>
        <pc:sldMkLst>
          <pc:docMk/>
          <pc:sldMk cId="4251332102" sldId="394"/>
        </pc:sldMkLst>
      </pc:sldChg>
      <pc:sldChg chg="modTransition">
        <pc:chgData name="Ed Kirkland" userId="S::ekirkland@norcoind.com::03cebfb6-e297-4a04-ade4-efff0905d9fa" providerId="AD" clId="Web-{0139C059-EBE6-9429-633A-D421373FC035}" dt="2024-03-21T18:58:11.321" v="20"/>
        <pc:sldMkLst>
          <pc:docMk/>
          <pc:sldMk cId="1954819420" sldId="395"/>
        </pc:sldMkLst>
      </pc:sldChg>
      <pc:sldChg chg="modTransition">
        <pc:chgData name="Ed Kirkland" userId="S::ekirkland@norcoind.com::03cebfb6-e297-4a04-ade4-efff0905d9fa" providerId="AD" clId="Web-{0139C059-EBE6-9429-633A-D421373FC035}" dt="2024-03-21T19:02:01.699" v="41"/>
        <pc:sldMkLst>
          <pc:docMk/>
          <pc:sldMk cId="3881193954" sldId="396"/>
        </pc:sldMkLst>
      </pc:sldChg>
      <pc:sldChg chg="modTransition">
        <pc:chgData name="Ed Kirkland" userId="S::ekirkland@norcoind.com::03cebfb6-e297-4a04-ade4-efff0905d9fa" providerId="AD" clId="Web-{0139C059-EBE6-9429-633A-D421373FC035}" dt="2024-03-21T19:01:43.574" v="40"/>
        <pc:sldMkLst>
          <pc:docMk/>
          <pc:sldMk cId="4006441810" sldId="398"/>
        </pc:sldMkLst>
      </pc:sldChg>
      <pc:sldChg chg="modTransition">
        <pc:chgData name="Ed Kirkland" userId="S::ekirkland@norcoind.com::03cebfb6-e297-4a04-ade4-efff0905d9fa" providerId="AD" clId="Web-{0139C059-EBE6-9429-633A-D421373FC035}" dt="2024-03-21T19:00:11.104" v="31"/>
        <pc:sldMkLst>
          <pc:docMk/>
          <pc:sldMk cId="22740915" sldId="399"/>
        </pc:sldMkLst>
      </pc:sldChg>
      <pc:sldChg chg="modTransition">
        <pc:chgData name="Ed Kirkland" userId="S::ekirkland@norcoind.com::03cebfb6-e297-4a04-ade4-efff0905d9fa" providerId="AD" clId="Web-{0139C059-EBE6-9429-633A-D421373FC035}" dt="2024-03-21T18:58:25.665" v="21"/>
        <pc:sldMkLst>
          <pc:docMk/>
          <pc:sldMk cId="3178744256" sldId="400"/>
        </pc:sldMkLst>
      </pc:sldChg>
      <pc:sldChg chg="modTransition">
        <pc:chgData name="Ed Kirkland" userId="S::ekirkland@norcoind.com::03cebfb6-e297-4a04-ade4-efff0905d9fa" providerId="AD" clId="Web-{0139C059-EBE6-9429-633A-D421373FC035}" dt="2024-03-21T19:03:24.372" v="49"/>
        <pc:sldMkLst>
          <pc:docMk/>
          <pc:sldMk cId="1836314764" sldId="401"/>
        </pc:sldMkLst>
      </pc:sldChg>
      <pc:sldChg chg="modTransition">
        <pc:chgData name="Ed Kirkland" userId="S::ekirkland@norcoind.com::03cebfb6-e297-4a04-ade4-efff0905d9fa" providerId="AD" clId="Web-{0139C059-EBE6-9429-633A-D421373FC035}" dt="2024-03-21T19:03:37.153" v="50"/>
        <pc:sldMkLst>
          <pc:docMk/>
          <pc:sldMk cId="150918485" sldId="402"/>
        </pc:sldMkLst>
      </pc:sldChg>
      <pc:sldChg chg="modTransition">
        <pc:chgData name="Ed Kirkland" userId="S::ekirkland@norcoind.com::03cebfb6-e297-4a04-ade4-efff0905d9fa" providerId="AD" clId="Web-{0139C059-EBE6-9429-633A-D421373FC035}" dt="2024-03-21T18:58:02.711" v="19"/>
        <pc:sldMkLst>
          <pc:docMk/>
          <pc:sldMk cId="466367820" sldId="403"/>
        </pc:sldMkLst>
      </pc:sldChg>
      <pc:sldChg chg="modTransition">
        <pc:chgData name="Ed Kirkland" userId="S::ekirkland@norcoind.com::03cebfb6-e297-4a04-ade4-efff0905d9fa" providerId="AD" clId="Web-{0139C059-EBE6-9429-633A-D421373FC035}" dt="2024-03-21T19:00:24.057" v="33"/>
        <pc:sldMkLst>
          <pc:docMk/>
          <pc:sldMk cId="2671096895" sldId="404"/>
        </pc:sldMkLst>
      </pc:sldChg>
      <pc:sldChg chg="modTransition">
        <pc:chgData name="Ed Kirkland" userId="S::ekirkland@norcoind.com::03cebfb6-e297-4a04-ade4-efff0905d9fa" providerId="AD" clId="Web-{0139C059-EBE6-9429-633A-D421373FC035}" dt="2024-03-21T18:58:33.212" v="22"/>
        <pc:sldMkLst>
          <pc:docMk/>
          <pc:sldMk cId="3993975347"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4022726" y="0"/>
            <a:ext cx="3078163" cy="469900"/>
          </a:xfrm>
          <a:prstGeom prst="rect">
            <a:avLst/>
          </a:prstGeom>
        </p:spPr>
        <p:txBody>
          <a:bodyPr vert="horz" lIns="91426" tIns="45713" rIns="91426" bIns="45713" rtlCol="0"/>
          <a:lstStyle>
            <a:lvl1pPr algn="r">
              <a:defRPr sz="1200"/>
            </a:lvl1pPr>
          </a:lstStyle>
          <a:p>
            <a:fld id="{D2853229-5C54-4F3F-B3B3-85D66B424462}" type="datetimeFigureOut">
              <a:rPr lang="en-US" smtClean="0"/>
              <a:t>9/3/2024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8576"/>
            <a:ext cx="3078163" cy="469900"/>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4022726" y="8918576"/>
            <a:ext cx="3078163" cy="469900"/>
          </a:xfrm>
          <a:prstGeom prst="rect">
            <a:avLst/>
          </a:prstGeom>
        </p:spPr>
        <p:txBody>
          <a:bodyPr vert="horz" lIns="91426" tIns="45713" rIns="91426" bIns="45713" rtlCol="0" anchor="b"/>
          <a:lstStyle>
            <a:lvl1pPr algn="r">
              <a:defRPr sz="1200"/>
            </a:lvl1pPr>
          </a:lstStyle>
          <a:p>
            <a:fld id="{B22255C3-C509-4953-8354-96F1E68C42DF}" type="slidenum">
              <a:rPr lang="en-US" smtClean="0"/>
              <a:t>‹#›</a:t>
            </a:fld>
            <a:endParaRPr lang="en-US"/>
          </a:p>
        </p:txBody>
      </p:sp>
    </p:spTree>
    <p:extLst>
      <p:ext uri="{BB962C8B-B14F-4D97-AF65-F5344CB8AC3E}">
        <p14:creationId xmlns:p14="http://schemas.microsoft.com/office/powerpoint/2010/main" val="314764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Welcome to Norco University. In this series we will be covering the Accu-Slide. B.A.L. designs each cable operated slide system by obtaining all the specifications for each vehicle manufacturer or Original Equipment Manufacturer.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a:t>
            </a:fld>
            <a:endParaRPr lang="en-US"/>
          </a:p>
        </p:txBody>
      </p:sp>
    </p:spTree>
    <p:extLst>
      <p:ext uri="{BB962C8B-B14F-4D97-AF65-F5344CB8AC3E}">
        <p14:creationId xmlns:p14="http://schemas.microsoft.com/office/powerpoint/2010/main" val="242832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G4 Accu-Slide is comprised of bracket style jamb assemblies that are mounted at the top and bottom at the left and right of the rough opening. The vehicle OEM uses right, left, top and bottom trims and seals manufactured and procured from other suppliers to the industry.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10</a:t>
            </a:fld>
            <a:endParaRPr lang="en-US"/>
          </a:p>
        </p:txBody>
      </p:sp>
    </p:spTree>
    <p:extLst>
      <p:ext uri="{BB962C8B-B14F-4D97-AF65-F5344CB8AC3E}">
        <p14:creationId xmlns:p14="http://schemas.microsoft.com/office/powerpoint/2010/main" val="16671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ABS, Hybrid and G4 Accu-Slides can also be designed as a “Double Back” system. Opposed to the adjustment brackets connecting the cables and chain to the right and left of the motor assembly, there is a chain to double pulley bracket, that allows the cables to loop back to the right and left corners of the rough opening. This allows the cables to be longer to support a deeper slide room or longer travel distance needed. The name originates from the design where the cables route through the vertical jambs, around the corner pulley brackets, loop through the double pulley chain connector and double back to the right and left.</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11</a:t>
            </a:fld>
            <a:endParaRPr lang="en-US"/>
          </a:p>
        </p:txBody>
      </p:sp>
    </p:spTree>
    <p:extLst>
      <p:ext uri="{BB962C8B-B14F-4D97-AF65-F5344CB8AC3E}">
        <p14:creationId xmlns:p14="http://schemas.microsoft.com/office/powerpoint/2010/main" val="401717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cables are aircraft quality cables designed to pull in and pull out a slide room up to 2,000 pounds. All our cables are pull tested to 2,000 lbs. This however does not mean you can pull add the 2,000 lbs. and multiply it by four cables for a max of 8,000 lbs. It is important that when a cable has failed that we , not only replace the damaged cable but also remedy the root cause of the cable failure. Standoff bracket placement, clamping need nose pliers to the smooth portion of the adjustment stud, cable pulled off pulley, as well as many other variables. Diagnosing the root cause is crucial to not having repeated cable failure.</a:t>
            </a:r>
          </a:p>
        </p:txBody>
      </p:sp>
      <p:sp>
        <p:nvSpPr>
          <p:cNvPr id="4" name="Slide Number Placeholder 3"/>
          <p:cNvSpPr>
            <a:spLocks noGrp="1"/>
          </p:cNvSpPr>
          <p:nvPr>
            <p:ph type="sldNum" sz="quarter" idx="5"/>
          </p:nvPr>
        </p:nvSpPr>
        <p:spPr/>
        <p:txBody>
          <a:bodyPr/>
          <a:lstStyle/>
          <a:p>
            <a:fld id="{B22255C3-C509-4953-8354-96F1E68C42DF}" type="slidenum">
              <a:rPr lang="en-US" smtClean="0"/>
              <a:t>12</a:t>
            </a:fld>
            <a:endParaRPr lang="en-US"/>
          </a:p>
        </p:txBody>
      </p:sp>
    </p:spTree>
    <p:extLst>
      <p:ext uri="{BB962C8B-B14F-4D97-AF65-F5344CB8AC3E}">
        <p14:creationId xmlns:p14="http://schemas.microsoft.com/office/powerpoint/2010/main" val="244703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proper standoff </a:t>
            </a:r>
            <a:r>
              <a:rPr lang="en-US" err="1"/>
              <a:t>brkt</a:t>
            </a:r>
            <a:r>
              <a:rPr lang="en-US"/>
              <a:t>. location. This should be done with room being retracted to shy of sealing 6”, for your outside standoff brackets. For your interior standoffs, the room should be extended 6” shy of sealing or standoffs touching the vertical jambs. Take a visual inspection of the cable and ensure the cable is running in a straight or level line running back into the jambs. Our specifications are an 1/8” up or down from center. NOTE* The only time this location check will differ is on a Flush floor and on the interior standoff </a:t>
            </a:r>
            <a:r>
              <a:rPr lang="en-US" err="1"/>
              <a:t>brkts</a:t>
            </a:r>
            <a:r>
              <a:rPr lang="en-US"/>
              <a:t>. only. Extend the room to a point where the brackets are just barely off the jamb and visually inspect the cable from this point.</a:t>
            </a:r>
          </a:p>
        </p:txBody>
      </p:sp>
      <p:sp>
        <p:nvSpPr>
          <p:cNvPr id="4" name="Slide Number Placeholder 3"/>
          <p:cNvSpPr>
            <a:spLocks noGrp="1"/>
          </p:cNvSpPr>
          <p:nvPr>
            <p:ph type="sldNum" sz="quarter" idx="5"/>
          </p:nvPr>
        </p:nvSpPr>
        <p:spPr/>
        <p:txBody>
          <a:bodyPr/>
          <a:lstStyle/>
          <a:p>
            <a:fld id="{B22255C3-C509-4953-8354-96F1E68C42DF}" type="slidenum">
              <a:rPr lang="en-US" smtClean="0"/>
              <a:t>13</a:t>
            </a:fld>
            <a:endParaRPr lang="en-US"/>
          </a:p>
        </p:txBody>
      </p:sp>
    </p:spTree>
    <p:extLst>
      <p:ext uri="{BB962C8B-B14F-4D97-AF65-F5344CB8AC3E}">
        <p14:creationId xmlns:p14="http://schemas.microsoft.com/office/powerpoint/2010/main" val="293055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time this would vary would be on the interior standoff brackets on a flush floor. You would bump the room in from the extended position to where the stand off looses contact with the extrusion to verify the brackets are aligned correctly. Outside brackets on the flush floor would still be checked from the 6” from the sealed position.</a:t>
            </a:r>
          </a:p>
        </p:txBody>
      </p:sp>
      <p:sp>
        <p:nvSpPr>
          <p:cNvPr id="4" name="Slide Number Placeholder 3"/>
          <p:cNvSpPr>
            <a:spLocks noGrp="1"/>
          </p:cNvSpPr>
          <p:nvPr>
            <p:ph type="sldNum" sz="quarter" idx="5"/>
          </p:nvPr>
        </p:nvSpPr>
        <p:spPr/>
        <p:txBody>
          <a:bodyPr/>
          <a:lstStyle/>
          <a:p>
            <a:fld id="{B22255C3-C509-4953-8354-96F1E68C42DF}" type="slidenum">
              <a:rPr lang="en-US" smtClean="0"/>
              <a:t>14</a:t>
            </a:fld>
            <a:endParaRPr lang="en-US"/>
          </a:p>
        </p:txBody>
      </p:sp>
    </p:spTree>
    <p:extLst>
      <p:ext uri="{BB962C8B-B14F-4D97-AF65-F5344CB8AC3E}">
        <p14:creationId xmlns:p14="http://schemas.microsoft.com/office/powerpoint/2010/main" val="246375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clamping style needle nose pliers are required during the adjustment process on any of the Norco/Bal cable driven </a:t>
            </a:r>
            <a:r>
              <a:rPr lang="en-US" err="1"/>
              <a:t>slideouts</a:t>
            </a:r>
            <a:r>
              <a:rPr lang="en-US"/>
              <a:t>. The  reason behind this is that the cable while being tensioned can start to spin and in doing so can unspun itself from the clamped end of the adjustment stud. Once a cable has started to become unspun it will eventually fail do to the integrity of the cable being compromised.</a:t>
            </a:r>
          </a:p>
        </p:txBody>
      </p:sp>
      <p:sp>
        <p:nvSpPr>
          <p:cNvPr id="4" name="Slide Number Placeholder 3"/>
          <p:cNvSpPr>
            <a:spLocks noGrp="1"/>
          </p:cNvSpPr>
          <p:nvPr>
            <p:ph type="sldNum" sz="quarter" idx="5"/>
          </p:nvPr>
        </p:nvSpPr>
        <p:spPr/>
        <p:txBody>
          <a:bodyPr/>
          <a:lstStyle/>
          <a:p>
            <a:fld id="{B22255C3-C509-4953-8354-96F1E68C42DF}" type="slidenum">
              <a:rPr lang="en-US" smtClean="0"/>
              <a:t>15</a:t>
            </a:fld>
            <a:endParaRPr lang="en-US"/>
          </a:p>
        </p:txBody>
      </p:sp>
    </p:spTree>
    <p:extLst>
      <p:ext uri="{BB962C8B-B14F-4D97-AF65-F5344CB8AC3E}">
        <p14:creationId xmlns:p14="http://schemas.microsoft.com/office/powerpoint/2010/main" val="243070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Power tools being used during the adjustment process can weld spin the nut to the stud. At which point the cable or the cable stud needs to be replaced.</a:t>
            </a:r>
          </a:p>
          <a:p>
            <a:pPr marL="228600" indent="-228600">
              <a:buAutoNum type="arabicPeriod"/>
            </a:pPr>
            <a:r>
              <a:rPr lang="en-US"/>
              <a:t>Jamb nut not tightened to the adjustment bracket properly and the In and Out bracket collided during operation.</a:t>
            </a:r>
          </a:p>
          <a:p>
            <a:pPr marL="228600" indent="-228600">
              <a:buAutoNum type="arabicPeriod"/>
            </a:pPr>
            <a:r>
              <a:rPr lang="en-US"/>
              <a:t>Chain to sprocket relationship was incorrect, barrel side of motor chain should go on sprocket last. If not, the cable studs and adjustment </a:t>
            </a:r>
            <a:r>
              <a:rPr lang="en-US" err="1"/>
              <a:t>brkt</a:t>
            </a:r>
            <a:r>
              <a:rPr lang="en-US"/>
              <a:t>  has the potential to hit the drum or barrel of the motor locking up the room or breaking the cable stud ends.</a:t>
            </a:r>
          </a:p>
        </p:txBody>
      </p:sp>
      <p:sp>
        <p:nvSpPr>
          <p:cNvPr id="4" name="Slide Number Placeholder 3"/>
          <p:cNvSpPr>
            <a:spLocks noGrp="1"/>
          </p:cNvSpPr>
          <p:nvPr>
            <p:ph type="sldNum" sz="quarter" idx="5"/>
          </p:nvPr>
        </p:nvSpPr>
        <p:spPr/>
        <p:txBody>
          <a:bodyPr/>
          <a:lstStyle/>
          <a:p>
            <a:fld id="{B22255C3-C509-4953-8354-96F1E68C42DF}" type="slidenum">
              <a:rPr lang="en-US" smtClean="0"/>
              <a:t>16</a:t>
            </a:fld>
            <a:endParaRPr lang="en-US"/>
          </a:p>
        </p:txBody>
      </p:sp>
    </p:spTree>
    <p:extLst>
      <p:ext uri="{BB962C8B-B14F-4D97-AF65-F5344CB8AC3E}">
        <p14:creationId xmlns:p14="http://schemas.microsoft.com/office/powerpoint/2010/main" val="4002987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kit can be used on BAL exact slide for external cable repairs as well</a:t>
            </a:r>
          </a:p>
        </p:txBody>
      </p:sp>
      <p:sp>
        <p:nvSpPr>
          <p:cNvPr id="4" name="Slide Number Placeholder 3"/>
          <p:cNvSpPr>
            <a:spLocks noGrp="1"/>
          </p:cNvSpPr>
          <p:nvPr>
            <p:ph type="sldNum" sz="quarter" idx="5"/>
          </p:nvPr>
        </p:nvSpPr>
        <p:spPr/>
        <p:txBody>
          <a:bodyPr/>
          <a:lstStyle/>
          <a:p>
            <a:fld id="{B22255C3-C509-4953-8354-96F1E68C42DF}" type="slidenum">
              <a:rPr lang="en-US" smtClean="0"/>
              <a:t>17</a:t>
            </a:fld>
            <a:endParaRPr lang="en-US"/>
          </a:p>
        </p:txBody>
      </p:sp>
    </p:spTree>
    <p:extLst>
      <p:ext uri="{BB962C8B-B14F-4D97-AF65-F5344CB8AC3E}">
        <p14:creationId xmlns:p14="http://schemas.microsoft.com/office/powerpoint/2010/main" val="835938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a video on how to do a cable replacement on the </a:t>
            </a:r>
            <a:r>
              <a:rPr lang="en-US" err="1"/>
              <a:t>Accuslide</a:t>
            </a:r>
            <a:r>
              <a:rPr lang="en-US"/>
              <a:t>. Important to note that all </a:t>
            </a:r>
            <a:r>
              <a:rPr lang="en-US" err="1"/>
              <a:t>adj”s</a:t>
            </a:r>
            <a:r>
              <a:rPr lang="en-US"/>
              <a:t>. are done from the extended position as well as cable replacements.</a:t>
            </a:r>
          </a:p>
        </p:txBody>
      </p:sp>
      <p:sp>
        <p:nvSpPr>
          <p:cNvPr id="4" name="Slide Number Placeholder 3"/>
          <p:cNvSpPr>
            <a:spLocks noGrp="1"/>
          </p:cNvSpPr>
          <p:nvPr>
            <p:ph type="sldNum" sz="quarter" idx="5"/>
          </p:nvPr>
        </p:nvSpPr>
        <p:spPr/>
        <p:txBody>
          <a:bodyPr/>
          <a:lstStyle/>
          <a:p>
            <a:fld id="{B22255C3-C509-4953-8354-96F1E68C42DF}" type="slidenum">
              <a:rPr lang="en-US" smtClean="0"/>
              <a:t>18</a:t>
            </a:fld>
            <a:endParaRPr lang="en-US"/>
          </a:p>
        </p:txBody>
      </p:sp>
    </p:spTree>
    <p:extLst>
      <p:ext uri="{BB962C8B-B14F-4D97-AF65-F5344CB8AC3E}">
        <p14:creationId xmlns:p14="http://schemas.microsoft.com/office/powerpoint/2010/main" val="91565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asked all the time, why can’t you just put another cable in like I had. Simply put the stud end will not fit through the system once it has been manufactured.</a:t>
            </a:r>
          </a:p>
        </p:txBody>
      </p:sp>
      <p:sp>
        <p:nvSpPr>
          <p:cNvPr id="4" name="Slide Number Placeholder 3"/>
          <p:cNvSpPr>
            <a:spLocks noGrp="1"/>
          </p:cNvSpPr>
          <p:nvPr>
            <p:ph type="sldNum" sz="quarter" idx="5"/>
          </p:nvPr>
        </p:nvSpPr>
        <p:spPr/>
        <p:txBody>
          <a:bodyPr/>
          <a:lstStyle/>
          <a:p>
            <a:fld id="{B22255C3-C509-4953-8354-96F1E68C42DF}" type="slidenum">
              <a:rPr lang="en-US" smtClean="0"/>
              <a:t>19</a:t>
            </a:fld>
            <a:endParaRPr lang="en-US"/>
          </a:p>
        </p:txBody>
      </p:sp>
    </p:spTree>
    <p:extLst>
      <p:ext uri="{BB962C8B-B14F-4D97-AF65-F5344CB8AC3E}">
        <p14:creationId xmlns:p14="http://schemas.microsoft.com/office/powerpoint/2010/main" val="164851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Each slide assembly is unique based on the height and length of the rough opening in the main wall and the depth or travel distance of the room. The OEM of the vehicle selects the glide surface and additional seals needed to complete the installation. Once the design criteria has been obtained, a single prototype is developed.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2</a:t>
            </a:fld>
            <a:endParaRPr lang="en-US"/>
          </a:p>
        </p:txBody>
      </p:sp>
    </p:spTree>
    <p:extLst>
      <p:ext uri="{BB962C8B-B14F-4D97-AF65-F5344CB8AC3E}">
        <p14:creationId xmlns:p14="http://schemas.microsoft.com/office/powerpoint/2010/main" val="3617099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Glide surface issues in the field.</a:t>
            </a:r>
          </a:p>
          <a:p>
            <a:r>
              <a:rPr lang="en-US"/>
              <a:t>Rollers no longer rolling freely without weight off the rollers</a:t>
            </a:r>
          </a:p>
          <a:p>
            <a:r>
              <a:rPr lang="en-US"/>
              <a:t>Screw heads sticking up above the wear bar on flush floor</a:t>
            </a:r>
          </a:p>
          <a:p>
            <a:r>
              <a:rPr lang="en-US"/>
              <a:t>Compression block has lost its retention and needs replaced.</a:t>
            </a:r>
          </a:p>
        </p:txBody>
      </p:sp>
      <p:sp>
        <p:nvSpPr>
          <p:cNvPr id="4" name="Slide Number Placeholder 3"/>
          <p:cNvSpPr>
            <a:spLocks noGrp="1"/>
          </p:cNvSpPr>
          <p:nvPr>
            <p:ph type="sldNum" sz="quarter" idx="5"/>
          </p:nvPr>
        </p:nvSpPr>
        <p:spPr/>
        <p:txBody>
          <a:bodyPr/>
          <a:lstStyle/>
          <a:p>
            <a:fld id="{B22255C3-C509-4953-8354-96F1E68C42DF}" type="slidenum">
              <a:rPr lang="en-US" smtClean="0"/>
              <a:t>20</a:t>
            </a:fld>
            <a:endParaRPr lang="en-US"/>
          </a:p>
        </p:txBody>
      </p:sp>
    </p:spTree>
    <p:extLst>
      <p:ext uri="{BB962C8B-B14F-4D97-AF65-F5344CB8AC3E}">
        <p14:creationId xmlns:p14="http://schemas.microsoft.com/office/powerpoint/2010/main" val="321098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Flush floor design is being incorporated with our pan with the compression rollers, the roller should make continuous contact with the floor until the room breaks the plain of the wear bar. If it does not do this then a compression block change may be needed.</a:t>
            </a:r>
          </a:p>
        </p:txBody>
      </p:sp>
      <p:sp>
        <p:nvSpPr>
          <p:cNvPr id="4" name="Slide Number Placeholder 3"/>
          <p:cNvSpPr>
            <a:spLocks noGrp="1"/>
          </p:cNvSpPr>
          <p:nvPr>
            <p:ph type="sldNum" sz="quarter" idx="5"/>
          </p:nvPr>
        </p:nvSpPr>
        <p:spPr/>
        <p:txBody>
          <a:bodyPr/>
          <a:lstStyle/>
          <a:p>
            <a:fld id="{B22255C3-C509-4953-8354-96F1E68C42DF}" type="slidenum">
              <a:rPr lang="en-US" smtClean="0"/>
              <a:t>21</a:t>
            </a:fld>
            <a:endParaRPr lang="en-US"/>
          </a:p>
        </p:txBody>
      </p:sp>
    </p:spTree>
    <p:extLst>
      <p:ext uri="{BB962C8B-B14F-4D97-AF65-F5344CB8AC3E}">
        <p14:creationId xmlns:p14="http://schemas.microsoft.com/office/powerpoint/2010/main" val="78049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Replacement of compression blocks…</a:t>
            </a:r>
          </a:p>
          <a:p>
            <a:r>
              <a:rPr lang="en-US"/>
              <a:t>When it has been determined that the blocks have lost their compression, you will need the following tools as well as replacement compression blocks.</a:t>
            </a:r>
          </a:p>
          <a:p>
            <a:r>
              <a:rPr lang="en-US"/>
              <a:t>Floor jack, channel locks, F845734x2  compression blocks, zep 45 or another food grade lubricant and a block of wood to help jack up on the room.</a:t>
            </a:r>
          </a:p>
        </p:txBody>
      </p:sp>
      <p:sp>
        <p:nvSpPr>
          <p:cNvPr id="4" name="Slide Number Placeholder 3"/>
          <p:cNvSpPr>
            <a:spLocks noGrp="1"/>
          </p:cNvSpPr>
          <p:nvPr>
            <p:ph type="sldNum" sz="quarter" idx="5"/>
          </p:nvPr>
        </p:nvSpPr>
        <p:spPr/>
        <p:txBody>
          <a:bodyPr/>
          <a:lstStyle/>
          <a:p>
            <a:fld id="{B22255C3-C509-4953-8354-96F1E68C42DF}" type="slidenum">
              <a:rPr lang="en-US" smtClean="0"/>
              <a:t>22</a:t>
            </a:fld>
            <a:endParaRPr lang="en-US"/>
          </a:p>
        </p:txBody>
      </p:sp>
    </p:spTree>
    <p:extLst>
      <p:ext uri="{BB962C8B-B14F-4D97-AF65-F5344CB8AC3E}">
        <p14:creationId xmlns:p14="http://schemas.microsoft.com/office/powerpoint/2010/main" val="2908873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see the 1/8” laminated lauan coming loose from the floor right before the beveled nose. This area catches the wear bar as the room is being retracted. Find the loose lauan and secure it properly to the floor to see this issue go away.</a:t>
            </a:r>
          </a:p>
        </p:txBody>
      </p:sp>
      <p:sp>
        <p:nvSpPr>
          <p:cNvPr id="4" name="Slide Number Placeholder 3"/>
          <p:cNvSpPr>
            <a:spLocks noGrp="1"/>
          </p:cNvSpPr>
          <p:nvPr>
            <p:ph type="sldNum" sz="quarter" idx="5"/>
          </p:nvPr>
        </p:nvSpPr>
        <p:spPr/>
        <p:txBody>
          <a:bodyPr/>
          <a:lstStyle/>
          <a:p>
            <a:fld id="{B22255C3-C509-4953-8354-96F1E68C42DF}" type="slidenum">
              <a:rPr lang="en-US" smtClean="0"/>
              <a:t>23</a:t>
            </a:fld>
            <a:endParaRPr lang="en-US"/>
          </a:p>
        </p:txBody>
      </p:sp>
    </p:spTree>
    <p:extLst>
      <p:ext uri="{BB962C8B-B14F-4D97-AF65-F5344CB8AC3E}">
        <p14:creationId xmlns:p14="http://schemas.microsoft.com/office/powerpoint/2010/main" val="1671861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Mimics a true flush floor. This has not been tested at our facility. Weight rating have not been determined and we have seen issues with the room transitioning abruptly when breaking the plain of the pan onto the subfloor.</a:t>
            </a:r>
          </a:p>
        </p:txBody>
      </p:sp>
      <p:sp>
        <p:nvSpPr>
          <p:cNvPr id="4" name="Slide Number Placeholder 3"/>
          <p:cNvSpPr>
            <a:spLocks noGrp="1"/>
          </p:cNvSpPr>
          <p:nvPr>
            <p:ph type="sldNum" sz="quarter" idx="5"/>
          </p:nvPr>
        </p:nvSpPr>
        <p:spPr/>
        <p:txBody>
          <a:bodyPr/>
          <a:lstStyle/>
          <a:p>
            <a:fld id="{B22255C3-C509-4953-8354-96F1E68C42DF}" type="slidenum">
              <a:rPr lang="en-US" smtClean="0"/>
              <a:t>24</a:t>
            </a:fld>
            <a:endParaRPr lang="en-US"/>
          </a:p>
        </p:txBody>
      </p:sp>
    </p:spTree>
    <p:extLst>
      <p:ext uri="{BB962C8B-B14F-4D97-AF65-F5344CB8AC3E}">
        <p14:creationId xmlns:p14="http://schemas.microsoft.com/office/powerpoint/2010/main" val="249343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 from the subfloor to the top edge of the wear bar at the ends to determine what size roller is needed to properly replace wear bar.</a:t>
            </a:r>
          </a:p>
        </p:txBody>
      </p:sp>
      <p:sp>
        <p:nvSpPr>
          <p:cNvPr id="4" name="Slide Number Placeholder 3"/>
          <p:cNvSpPr>
            <a:spLocks noGrp="1"/>
          </p:cNvSpPr>
          <p:nvPr>
            <p:ph type="sldNum" sz="quarter" idx="5"/>
          </p:nvPr>
        </p:nvSpPr>
        <p:spPr/>
        <p:txBody>
          <a:bodyPr/>
          <a:lstStyle/>
          <a:p>
            <a:fld id="{B22255C3-C509-4953-8354-96F1E68C42DF}" type="slidenum">
              <a:rPr lang="en-US" smtClean="0"/>
              <a:t>25</a:t>
            </a:fld>
            <a:endParaRPr lang="en-US"/>
          </a:p>
        </p:txBody>
      </p:sp>
    </p:spTree>
    <p:extLst>
      <p:ext uri="{BB962C8B-B14F-4D97-AF65-F5344CB8AC3E}">
        <p14:creationId xmlns:p14="http://schemas.microsoft.com/office/powerpoint/2010/main" val="2665028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roller 22324 can be added to an opening without removing the </a:t>
            </a:r>
            <a:r>
              <a:rPr lang="en-US" err="1"/>
              <a:t>slideout</a:t>
            </a:r>
            <a:r>
              <a:rPr lang="en-US"/>
              <a:t> box from the opening. If the service roller needs to go in the same place as a current roller 854275, the old roller can be removed by using a saw </a:t>
            </a:r>
            <a:r>
              <a:rPr lang="en-US" err="1"/>
              <a:t>zaw</a:t>
            </a:r>
            <a:r>
              <a:rPr lang="en-US"/>
              <a:t> or </a:t>
            </a:r>
            <a:r>
              <a:rPr lang="en-US" err="1"/>
              <a:t>recipicating</a:t>
            </a:r>
            <a:r>
              <a:rPr lang="en-US"/>
              <a:t> saw.</a:t>
            </a:r>
          </a:p>
        </p:txBody>
      </p:sp>
      <p:sp>
        <p:nvSpPr>
          <p:cNvPr id="4" name="Slide Number Placeholder 3"/>
          <p:cNvSpPr>
            <a:spLocks noGrp="1"/>
          </p:cNvSpPr>
          <p:nvPr>
            <p:ph type="sldNum" sz="quarter" idx="5"/>
          </p:nvPr>
        </p:nvSpPr>
        <p:spPr/>
        <p:txBody>
          <a:bodyPr/>
          <a:lstStyle/>
          <a:p>
            <a:fld id="{B22255C3-C509-4953-8354-96F1E68C42DF}" type="slidenum">
              <a:rPr lang="en-US" smtClean="0"/>
              <a:t>26</a:t>
            </a:fld>
            <a:endParaRPr lang="en-US"/>
          </a:p>
        </p:txBody>
      </p:sp>
    </p:spTree>
    <p:extLst>
      <p:ext uri="{BB962C8B-B14F-4D97-AF65-F5344CB8AC3E}">
        <p14:creationId xmlns:p14="http://schemas.microsoft.com/office/powerpoint/2010/main" val="25296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 quantity of rollers may vary depending on extra weight or weight differences within the slide box.</a:t>
            </a:r>
          </a:p>
        </p:txBody>
      </p:sp>
      <p:sp>
        <p:nvSpPr>
          <p:cNvPr id="4" name="Slide Number Placeholder 3"/>
          <p:cNvSpPr>
            <a:spLocks noGrp="1"/>
          </p:cNvSpPr>
          <p:nvPr>
            <p:ph type="sldNum" sz="quarter" idx="5"/>
          </p:nvPr>
        </p:nvSpPr>
        <p:spPr/>
        <p:txBody>
          <a:bodyPr/>
          <a:lstStyle/>
          <a:p>
            <a:fld id="{B22255C3-C509-4953-8354-96F1E68C42DF}" type="slidenum">
              <a:rPr lang="en-US" smtClean="0"/>
              <a:t>27</a:t>
            </a:fld>
            <a:endParaRPr lang="en-US"/>
          </a:p>
        </p:txBody>
      </p:sp>
    </p:spTree>
    <p:extLst>
      <p:ext uri="{BB962C8B-B14F-4D97-AF65-F5344CB8AC3E}">
        <p14:creationId xmlns:p14="http://schemas.microsoft.com/office/powerpoint/2010/main" val="227259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30</a:t>
            </a:fld>
            <a:endParaRPr lang="en-US"/>
          </a:p>
        </p:txBody>
      </p:sp>
    </p:spTree>
    <p:extLst>
      <p:ext uri="{BB962C8B-B14F-4D97-AF65-F5344CB8AC3E}">
        <p14:creationId xmlns:p14="http://schemas.microsoft.com/office/powerpoint/2010/main" val="70569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also worth mentioning that when you are adding mounting screws be sure to pull the cables tight to the pulleys to ensure you are not pinching them behind a pulley strap when securing the corner pully bracket to the wall.</a:t>
            </a:r>
          </a:p>
        </p:txBody>
      </p:sp>
      <p:sp>
        <p:nvSpPr>
          <p:cNvPr id="4" name="Slide Number Placeholder 3"/>
          <p:cNvSpPr>
            <a:spLocks noGrp="1"/>
          </p:cNvSpPr>
          <p:nvPr>
            <p:ph type="sldNum" sz="quarter" idx="5"/>
          </p:nvPr>
        </p:nvSpPr>
        <p:spPr/>
        <p:txBody>
          <a:bodyPr/>
          <a:lstStyle/>
          <a:p>
            <a:fld id="{B22255C3-C509-4953-8354-96F1E68C42DF}" type="slidenum">
              <a:rPr lang="en-US" smtClean="0"/>
              <a:t>31</a:t>
            </a:fld>
            <a:endParaRPr lang="en-US"/>
          </a:p>
        </p:txBody>
      </p:sp>
    </p:spTree>
    <p:extLst>
      <p:ext uri="{BB962C8B-B14F-4D97-AF65-F5344CB8AC3E}">
        <p14:creationId xmlns:p14="http://schemas.microsoft.com/office/powerpoint/2010/main" val="21665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B.A.L. Sales, Engineering and Technical Team arrive onsite at the vehicle manufacturer to install the prototype to ensure the design meets the specifications and no engineering changes are needed before the first production run of the product.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a:t>
            </a:fld>
            <a:endParaRPr lang="en-US"/>
          </a:p>
        </p:txBody>
      </p:sp>
    </p:spTree>
    <p:extLst>
      <p:ext uri="{BB962C8B-B14F-4D97-AF65-F5344CB8AC3E}">
        <p14:creationId xmlns:p14="http://schemas.microsoft.com/office/powerpoint/2010/main" val="3898425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a video of proper alignment, adjustment and motor change on the </a:t>
            </a:r>
            <a:r>
              <a:rPr lang="en-US" err="1"/>
              <a:t>Accuslide</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32</a:t>
            </a:fld>
            <a:endParaRPr lang="en-US"/>
          </a:p>
        </p:txBody>
      </p:sp>
    </p:spTree>
    <p:extLst>
      <p:ext uri="{BB962C8B-B14F-4D97-AF65-F5344CB8AC3E}">
        <p14:creationId xmlns:p14="http://schemas.microsoft.com/office/powerpoint/2010/main" val="698481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clip shows the incorrect way to mount the chains to the double sprocket on the motor. Also showing the motor assembly on an even plain. Barrel side of the motor should have a ¼” tilt away from the chains to ensure proper clearance for the cable adj. bracket to clear the barrel of the motor.</a:t>
            </a:r>
          </a:p>
        </p:txBody>
      </p:sp>
      <p:sp>
        <p:nvSpPr>
          <p:cNvPr id="4" name="Slide Number Placeholder 3"/>
          <p:cNvSpPr>
            <a:spLocks noGrp="1"/>
          </p:cNvSpPr>
          <p:nvPr>
            <p:ph type="sldNum" sz="quarter" idx="5"/>
          </p:nvPr>
        </p:nvSpPr>
        <p:spPr/>
        <p:txBody>
          <a:bodyPr/>
          <a:lstStyle/>
          <a:p>
            <a:fld id="{B22255C3-C509-4953-8354-96F1E68C42DF}" type="slidenum">
              <a:rPr lang="en-US" smtClean="0"/>
              <a:t>33</a:t>
            </a:fld>
            <a:endParaRPr lang="en-US"/>
          </a:p>
        </p:txBody>
      </p:sp>
    </p:spTree>
    <p:extLst>
      <p:ext uri="{BB962C8B-B14F-4D97-AF65-F5344CB8AC3E}">
        <p14:creationId xmlns:p14="http://schemas.microsoft.com/office/powerpoint/2010/main" val="3705153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35</a:t>
            </a:fld>
            <a:endParaRPr lang="en-US"/>
          </a:p>
        </p:txBody>
      </p:sp>
    </p:spTree>
    <p:extLst>
      <p:ext uri="{BB962C8B-B14F-4D97-AF65-F5344CB8AC3E}">
        <p14:creationId xmlns:p14="http://schemas.microsoft.com/office/powerpoint/2010/main" val="2425075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36</a:t>
            </a:fld>
            <a:endParaRPr lang="en-US"/>
          </a:p>
        </p:txBody>
      </p:sp>
    </p:spTree>
    <p:extLst>
      <p:ext uri="{BB962C8B-B14F-4D97-AF65-F5344CB8AC3E}">
        <p14:creationId xmlns:p14="http://schemas.microsoft.com/office/powerpoint/2010/main" val="4144306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While there are multiple types of slide motors that may be used in the application, all of them have a manual override socket in the end of the motor and are provided with a manual override flex shaft with a #3 square bit. The flexible shaft is necessary to prevent damaging the gearbox, as the shaft will twist to prohibit over torquing. The two-piece assembly motors with the drive shaft visible between the motor and gearbox, also allow the flex shaft and #3 bit to be inserted directly into the gearbox in the event the motor has seized.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37</a:t>
            </a:fld>
            <a:endParaRPr lang="en-US"/>
          </a:p>
        </p:txBody>
      </p:sp>
    </p:spTree>
    <p:extLst>
      <p:ext uri="{BB962C8B-B14F-4D97-AF65-F5344CB8AC3E}">
        <p14:creationId xmlns:p14="http://schemas.microsoft.com/office/powerpoint/2010/main" val="2415536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and improved cable adjustment sticker. Now it not only tells you what bracket should go where on the top or bottom of the slide opening, it also gives you a 13 step process on how to adjust the room properly.</a:t>
            </a:r>
          </a:p>
        </p:txBody>
      </p:sp>
      <p:sp>
        <p:nvSpPr>
          <p:cNvPr id="4" name="Slide Number Placeholder 3"/>
          <p:cNvSpPr>
            <a:spLocks noGrp="1"/>
          </p:cNvSpPr>
          <p:nvPr>
            <p:ph type="sldNum" sz="quarter" idx="5"/>
          </p:nvPr>
        </p:nvSpPr>
        <p:spPr/>
        <p:txBody>
          <a:bodyPr/>
          <a:lstStyle/>
          <a:p>
            <a:fld id="{B22255C3-C509-4953-8354-96F1E68C42DF}" type="slidenum">
              <a:rPr lang="en-US" smtClean="0"/>
              <a:t>38</a:t>
            </a:fld>
            <a:endParaRPr lang="en-US"/>
          </a:p>
        </p:txBody>
      </p:sp>
    </p:spTree>
    <p:extLst>
      <p:ext uri="{BB962C8B-B14F-4D97-AF65-F5344CB8AC3E}">
        <p14:creationId xmlns:p14="http://schemas.microsoft.com/office/powerpoint/2010/main" val="1846401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39</a:t>
            </a:fld>
            <a:endParaRPr lang="en-US"/>
          </a:p>
        </p:txBody>
      </p:sp>
    </p:spTree>
    <p:extLst>
      <p:ext uri="{BB962C8B-B14F-4D97-AF65-F5344CB8AC3E}">
        <p14:creationId xmlns:p14="http://schemas.microsoft.com/office/powerpoint/2010/main" val="4289366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a diagram showing what the brackets should look like when installed to the motor sprocket. We also have a list of tools that are required to achieve this.</a:t>
            </a:r>
          </a:p>
        </p:txBody>
      </p:sp>
      <p:sp>
        <p:nvSpPr>
          <p:cNvPr id="4" name="Slide Number Placeholder 3"/>
          <p:cNvSpPr>
            <a:spLocks noGrp="1"/>
          </p:cNvSpPr>
          <p:nvPr>
            <p:ph type="sldNum" sz="quarter" idx="5"/>
          </p:nvPr>
        </p:nvSpPr>
        <p:spPr/>
        <p:txBody>
          <a:bodyPr/>
          <a:lstStyle/>
          <a:p>
            <a:fld id="{B22255C3-C509-4953-8354-96F1E68C42DF}" type="slidenum">
              <a:rPr lang="en-US" smtClean="0"/>
              <a:t>40</a:t>
            </a:fld>
            <a:endParaRPr lang="en-US"/>
          </a:p>
        </p:txBody>
      </p:sp>
    </p:spTree>
    <p:extLst>
      <p:ext uri="{BB962C8B-B14F-4D97-AF65-F5344CB8AC3E}">
        <p14:creationId xmlns:p14="http://schemas.microsoft.com/office/powerpoint/2010/main" val="649692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Securing the jamb nut once you’ve completed the adjustment process is key to making sure the in and out labeled brackets do not collide with one another on either side of the motor. If you can spin the jamb nut away from the cable adjustment bracket then its not secured tight enough. If you do not have anti vibration foam blocks you can use a ¼” 20 free running nut on the end of the cable stud and lock it down tight to the 3/8” nut for cable adjustment that will do the same function as the block would have.</a:t>
            </a:r>
          </a:p>
        </p:txBody>
      </p:sp>
      <p:sp>
        <p:nvSpPr>
          <p:cNvPr id="4" name="Slide Number Placeholder 3"/>
          <p:cNvSpPr>
            <a:spLocks noGrp="1"/>
          </p:cNvSpPr>
          <p:nvPr>
            <p:ph type="sldNum" sz="quarter" idx="5"/>
          </p:nvPr>
        </p:nvSpPr>
        <p:spPr/>
        <p:txBody>
          <a:bodyPr/>
          <a:lstStyle/>
          <a:p>
            <a:fld id="{B22255C3-C509-4953-8354-96F1E68C42DF}" type="slidenum">
              <a:rPr lang="en-US" smtClean="0"/>
              <a:t>41</a:t>
            </a:fld>
            <a:endParaRPr lang="en-US"/>
          </a:p>
        </p:txBody>
      </p:sp>
    </p:spTree>
    <p:extLst>
      <p:ext uri="{BB962C8B-B14F-4D97-AF65-F5344CB8AC3E}">
        <p14:creationId xmlns:p14="http://schemas.microsoft.com/office/powerpoint/2010/main" val="1940251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Double back adjustment process along with tool list required.</a:t>
            </a:r>
          </a:p>
        </p:txBody>
      </p:sp>
      <p:sp>
        <p:nvSpPr>
          <p:cNvPr id="4" name="Slide Number Placeholder 3"/>
          <p:cNvSpPr>
            <a:spLocks noGrp="1"/>
          </p:cNvSpPr>
          <p:nvPr>
            <p:ph type="sldNum" sz="quarter" idx="5"/>
          </p:nvPr>
        </p:nvSpPr>
        <p:spPr/>
        <p:txBody>
          <a:bodyPr/>
          <a:lstStyle/>
          <a:p>
            <a:fld id="{B22255C3-C509-4953-8354-96F1E68C42DF}" type="slidenum">
              <a:rPr lang="en-US" smtClean="0"/>
              <a:t>42</a:t>
            </a:fld>
            <a:endParaRPr lang="en-US"/>
          </a:p>
        </p:txBody>
      </p:sp>
    </p:spTree>
    <p:extLst>
      <p:ext uri="{BB962C8B-B14F-4D97-AF65-F5344CB8AC3E}">
        <p14:creationId xmlns:p14="http://schemas.microsoft.com/office/powerpoint/2010/main" val="324111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B.A.L. currently has two main slide types. The dual motor slide has the motor, cables and chain contained in the right and left jamb assemblies. The single motor slide has a motor mounted above or below the room at the center of the opening. The single motor slide has a chain and set of cables that route horizontally to corner pulley brackets then into the right and left jamb assemblies</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4</a:t>
            </a:fld>
            <a:endParaRPr lang="en-US"/>
          </a:p>
        </p:txBody>
      </p:sp>
    </p:spTree>
    <p:extLst>
      <p:ext uri="{BB962C8B-B14F-4D97-AF65-F5344CB8AC3E}">
        <p14:creationId xmlns:p14="http://schemas.microsoft.com/office/powerpoint/2010/main" val="3319481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to add your abs divider to prevent the pulleys connected to the chain from hitting one another when passing one another during operation of slide out. Required for the double back system</a:t>
            </a:r>
          </a:p>
        </p:txBody>
      </p:sp>
      <p:sp>
        <p:nvSpPr>
          <p:cNvPr id="4" name="Slide Number Placeholder 3"/>
          <p:cNvSpPr>
            <a:spLocks noGrp="1"/>
          </p:cNvSpPr>
          <p:nvPr>
            <p:ph type="sldNum" sz="quarter" idx="5"/>
          </p:nvPr>
        </p:nvSpPr>
        <p:spPr/>
        <p:txBody>
          <a:bodyPr/>
          <a:lstStyle/>
          <a:p>
            <a:fld id="{B22255C3-C509-4953-8354-96F1E68C42DF}" type="slidenum">
              <a:rPr lang="en-US" smtClean="0"/>
              <a:t>44</a:t>
            </a:fld>
            <a:endParaRPr lang="en-US"/>
          </a:p>
        </p:txBody>
      </p:sp>
    </p:spTree>
    <p:extLst>
      <p:ext uri="{BB962C8B-B14F-4D97-AF65-F5344CB8AC3E}">
        <p14:creationId xmlns:p14="http://schemas.microsoft.com/office/powerpoint/2010/main" val="1247422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to add your abs divider to prevent the pulleys connected to the chain from hitting one another when passing one another during operation of slide out. Required for the double back system</a:t>
            </a:r>
          </a:p>
        </p:txBody>
      </p:sp>
      <p:sp>
        <p:nvSpPr>
          <p:cNvPr id="4" name="Slide Number Placeholder 3"/>
          <p:cNvSpPr>
            <a:spLocks noGrp="1"/>
          </p:cNvSpPr>
          <p:nvPr>
            <p:ph type="sldNum" sz="quarter" idx="5"/>
          </p:nvPr>
        </p:nvSpPr>
        <p:spPr/>
        <p:txBody>
          <a:bodyPr/>
          <a:lstStyle/>
          <a:p>
            <a:fld id="{B22255C3-C509-4953-8354-96F1E68C42DF}" type="slidenum">
              <a:rPr lang="en-US" smtClean="0"/>
              <a:t>45</a:t>
            </a:fld>
            <a:endParaRPr lang="en-US"/>
          </a:p>
        </p:txBody>
      </p:sp>
    </p:spTree>
    <p:extLst>
      <p:ext uri="{BB962C8B-B14F-4D97-AF65-F5344CB8AC3E}">
        <p14:creationId xmlns:p14="http://schemas.microsoft.com/office/powerpoint/2010/main" val="3204916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46</a:t>
            </a:fld>
            <a:endParaRPr lang="en-US"/>
          </a:p>
        </p:txBody>
      </p:sp>
    </p:spTree>
    <p:extLst>
      <p:ext uri="{BB962C8B-B14F-4D97-AF65-F5344CB8AC3E}">
        <p14:creationId xmlns:p14="http://schemas.microsoft.com/office/powerpoint/2010/main" val="3859865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room kicking back in after the proper adjustment have been made can be caused from weakened motor magnets which allow the bottom of the room to creep in on itself, also , the glide surface under the room is deformed or damaged.</a:t>
            </a:r>
          </a:p>
        </p:txBody>
      </p:sp>
      <p:sp>
        <p:nvSpPr>
          <p:cNvPr id="4" name="Slide Number Placeholder 3"/>
          <p:cNvSpPr>
            <a:spLocks noGrp="1"/>
          </p:cNvSpPr>
          <p:nvPr>
            <p:ph type="sldNum" sz="quarter" idx="5"/>
          </p:nvPr>
        </p:nvSpPr>
        <p:spPr/>
        <p:txBody>
          <a:bodyPr/>
          <a:lstStyle/>
          <a:p>
            <a:fld id="{B22255C3-C509-4953-8354-96F1E68C42DF}" type="slidenum">
              <a:rPr lang="en-US" smtClean="0"/>
              <a:t>47</a:t>
            </a:fld>
            <a:endParaRPr lang="en-US"/>
          </a:p>
        </p:txBody>
      </p:sp>
    </p:spTree>
    <p:extLst>
      <p:ext uri="{BB962C8B-B14F-4D97-AF65-F5344CB8AC3E}">
        <p14:creationId xmlns:p14="http://schemas.microsoft.com/office/powerpoint/2010/main" val="41333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series of common issues we have had some calls on.</a:t>
            </a:r>
          </a:p>
          <a:p>
            <a:r>
              <a:rPr lang="en-US"/>
              <a:t>We have document them here along with symptoms and actions needed to take care of the issue. </a:t>
            </a:r>
          </a:p>
        </p:txBody>
      </p:sp>
      <p:sp>
        <p:nvSpPr>
          <p:cNvPr id="4" name="Slide Number Placeholder 3"/>
          <p:cNvSpPr>
            <a:spLocks noGrp="1"/>
          </p:cNvSpPr>
          <p:nvPr>
            <p:ph type="sldNum" sz="quarter" idx="5"/>
          </p:nvPr>
        </p:nvSpPr>
        <p:spPr/>
        <p:txBody>
          <a:bodyPr/>
          <a:lstStyle/>
          <a:p>
            <a:fld id="{B22255C3-C509-4953-8354-96F1E68C42DF}" type="slidenum">
              <a:rPr lang="en-US" smtClean="0"/>
              <a:t>48</a:t>
            </a:fld>
            <a:endParaRPr lang="en-US"/>
          </a:p>
        </p:txBody>
      </p:sp>
    </p:spTree>
    <p:extLst>
      <p:ext uri="{BB962C8B-B14F-4D97-AF65-F5344CB8AC3E}">
        <p14:creationId xmlns:p14="http://schemas.microsoft.com/office/powerpoint/2010/main" val="3434930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Cycling the room  without the Jamb clamp secured can cause the jamb to twist and take up the spacing needed between the jamb and the </a:t>
            </a:r>
            <a:r>
              <a:rPr lang="en-US" err="1"/>
              <a:t>slideout</a:t>
            </a:r>
            <a:r>
              <a:rPr lang="en-US"/>
              <a:t> box. This could result in torn wipe seal or damage to the jamb itself.</a:t>
            </a:r>
          </a:p>
        </p:txBody>
      </p:sp>
      <p:sp>
        <p:nvSpPr>
          <p:cNvPr id="4" name="Slide Number Placeholder 3"/>
          <p:cNvSpPr>
            <a:spLocks noGrp="1"/>
          </p:cNvSpPr>
          <p:nvPr>
            <p:ph type="sldNum" sz="quarter" idx="5"/>
          </p:nvPr>
        </p:nvSpPr>
        <p:spPr/>
        <p:txBody>
          <a:bodyPr/>
          <a:lstStyle/>
          <a:p>
            <a:fld id="{B22255C3-C509-4953-8354-96F1E68C42DF}" type="slidenum">
              <a:rPr lang="en-US" smtClean="0"/>
              <a:t>49</a:t>
            </a:fld>
            <a:endParaRPr lang="en-US"/>
          </a:p>
        </p:txBody>
      </p:sp>
    </p:spTree>
    <p:extLst>
      <p:ext uri="{BB962C8B-B14F-4D97-AF65-F5344CB8AC3E}">
        <p14:creationId xmlns:p14="http://schemas.microsoft.com/office/powerpoint/2010/main" val="358958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There are multiple types of Accu-Slides, each with their own sequence of installation steps for the production process.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a:t>
            </a:fld>
            <a:endParaRPr lang="en-US"/>
          </a:p>
        </p:txBody>
      </p:sp>
    </p:spTree>
    <p:extLst>
      <p:ext uri="{BB962C8B-B14F-4D97-AF65-F5344CB8AC3E}">
        <p14:creationId xmlns:p14="http://schemas.microsoft.com/office/powerpoint/2010/main" val="270587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Let’s cover the naming convention on the main components within the system, before we move forward. Standoff brackets are the brackets that are fastened to the sides of the slide room end walls, where the ball end or bullet end of the cable attach. The standoff brackets act as the stopping point for the room and also represent the travel distance. Corner pulley brackets contain double pulleys that can be mounted at the top or bottom corners of the main wall’s rough opening of the slide. The adjustment brackets on the standard Accu-Slide connect the chain to the cables. Each adjustment bracket has 3 points of adjustment. Jambs or jamb assemblies are located vertically to the right and left of the rough opening. They contain pulleys and cables. Drive shafts are used in the motor and gearbox assemblies to allow the motor to turn the gears in the box, which turn the dual sprocket seen on the top or bottom of the gearbox casting.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6</a:t>
            </a:fld>
            <a:endParaRPr lang="en-US"/>
          </a:p>
        </p:txBody>
      </p:sp>
    </p:spTree>
    <p:extLst>
      <p:ext uri="{BB962C8B-B14F-4D97-AF65-F5344CB8AC3E}">
        <p14:creationId xmlns:p14="http://schemas.microsoft.com/office/powerpoint/2010/main" val="394068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All standard </a:t>
            </a:r>
            <a:r>
              <a:rPr lang="en-US" sz="1800" err="1">
                <a:latin typeface="Aptos" panose="020B0004020202020204" pitchFamily="34" charset="0"/>
                <a:ea typeface="Aptos" panose="020B0004020202020204" pitchFamily="34" charset="0"/>
                <a:cs typeface="Times New Roman" panose="02020603050405020304" pitchFamily="18" charset="0"/>
              </a:rPr>
              <a:t>accu</a:t>
            </a:r>
            <a:r>
              <a:rPr lang="en-US" sz="1800">
                <a:latin typeface="Aptos" panose="020B0004020202020204" pitchFamily="34" charset="0"/>
                <a:ea typeface="Aptos" panose="020B0004020202020204" pitchFamily="34" charset="0"/>
                <a:cs typeface="Times New Roman" panose="02020603050405020304" pitchFamily="18" charset="0"/>
              </a:rPr>
              <a:t>-slides have the same cable to chain relationship. Four cables to pull the room out, also labeled as the OUT cables and four cables to pull the room in, labeled as the in cables.</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7</a:t>
            </a:fld>
            <a:endParaRPr lang="en-US"/>
          </a:p>
        </p:txBody>
      </p:sp>
    </p:spTree>
    <p:extLst>
      <p:ext uri="{BB962C8B-B14F-4D97-AF65-F5344CB8AC3E}">
        <p14:creationId xmlns:p14="http://schemas.microsoft.com/office/powerpoint/2010/main" val="400288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ABS Accu-Slide, also known as the picture frame slide, comes with extrusion or trim and wipe seals for all four sides of the rough opening from B.A.L.. Both sides of the room as well as the bottom, in some applications, will also have a metal jamb clamp, which is part of the structure, although it looks like an interior cover to the cables. </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8</a:t>
            </a:fld>
            <a:endParaRPr lang="en-US"/>
          </a:p>
        </p:txBody>
      </p:sp>
    </p:spTree>
    <p:extLst>
      <p:ext uri="{BB962C8B-B14F-4D97-AF65-F5344CB8AC3E}">
        <p14:creationId xmlns:p14="http://schemas.microsoft.com/office/powerpoint/2010/main" val="334302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ptos" panose="020B0004020202020204" pitchFamily="34" charset="0"/>
                <a:ea typeface="Aptos" panose="020B0004020202020204" pitchFamily="34" charset="0"/>
                <a:cs typeface="Times New Roman" panose="02020603050405020304" pitchFamily="18" charset="0"/>
              </a:rPr>
              <a:t>The Hybrid Accu-Slide, comes with full length jambs, extrusion or trim and wipe seal for the left and right of the room. The vehicle OEM uses top and bottom trim and seals manufactured and procured from other suppliers to the industry.</a:t>
            </a:r>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9</a:t>
            </a:fld>
            <a:endParaRPr lang="en-US"/>
          </a:p>
        </p:txBody>
      </p:sp>
    </p:spTree>
    <p:extLst>
      <p:ext uri="{BB962C8B-B14F-4D97-AF65-F5344CB8AC3E}">
        <p14:creationId xmlns:p14="http://schemas.microsoft.com/office/powerpoint/2010/main" val="199815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3FD-4FD4-1263-AAFC-82ADF55D3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9C3DD-8778-3C05-577F-9E3C25BD2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9BCBB-1843-5C24-E6CC-D57A5BA89E29}"/>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6B150812-CEA0-952A-C84B-0C6F528B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CD606-D8CC-86AB-8F02-02D74611A1E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98262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B686-8575-61C7-5111-AB19B1DC0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364C8-328E-114A-38CC-6C385F271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D7B92-A55F-0473-6CEF-15D171A2D923}"/>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23289B0A-769F-F791-A77C-33423857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D3A5-4CCC-5D30-7F65-5B5F77912CB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6163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DC067-21D7-1D32-2BC3-E8B8733625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4F450-46CD-3B31-97E3-744389F3F3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7CA55-BB2E-2211-899C-0B5987564533}"/>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C6BA3D6A-3539-9FE0-1719-455E455F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17D53-45A6-2B25-4348-11EC48436B9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49981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ADF3-E1C9-7FA4-E923-19621CE13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0AAF3-A909-BCC6-6C58-A63B88B3D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BC69-80EE-E59F-DBC2-FB3BD0B66AEA}"/>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31752003-B6DE-807E-7757-6D856D7A2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97441-BD9D-107F-BA2F-D70590770825}"/>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0599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0093-3A38-5825-FD9F-F5A63F155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F1C37-A32F-0CEC-CA9B-D2CBB7CFA4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FA0F5-B2BF-3815-1F58-94043FE08768}"/>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D98763A0-8B38-95B3-E5DB-28A45A6A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6B54A-1CCA-BD32-9256-A0360380E7C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408709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B06C-488A-0C07-6D44-507C577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57897-D415-2555-3262-E4901E65B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BB31-848D-4A34-4341-3EA348109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8F6BB-B4A7-32FF-E452-C35C0D56988A}"/>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6" name="Footer Placeholder 5">
            <a:extLst>
              <a:ext uri="{FF2B5EF4-FFF2-40B4-BE49-F238E27FC236}">
                <a16:creationId xmlns:a16="http://schemas.microsoft.com/office/drawing/2014/main" id="{6FECFFE6-5C05-991F-B232-20650B7C0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5D13-5BF2-6AA3-2592-4B8B910994E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399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55B3-D9C9-0B15-CB4F-950B0CE323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A8F90-2A38-96DD-B3CD-E37B23B0E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1876-0D6B-EAE6-19F4-9261DB528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E1D1D-E7E5-6A8D-2F86-2A62E2250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79CF1-6835-A3E6-762A-AB7875FF2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093E47-1A51-1053-315E-6A4787AFEB3C}"/>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8" name="Footer Placeholder 7">
            <a:extLst>
              <a:ext uri="{FF2B5EF4-FFF2-40B4-BE49-F238E27FC236}">
                <a16:creationId xmlns:a16="http://schemas.microsoft.com/office/drawing/2014/main" id="{53ECF0AB-518E-D62C-97CE-29D8E6FA9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D137B-4578-D417-265F-432EDAC654B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61230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C8F3-2596-1E05-6311-A9BCCFCE7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EB47C-0A9A-68A0-6838-A582A62D7E2F}"/>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4" name="Footer Placeholder 3">
            <a:extLst>
              <a:ext uri="{FF2B5EF4-FFF2-40B4-BE49-F238E27FC236}">
                <a16:creationId xmlns:a16="http://schemas.microsoft.com/office/drawing/2014/main" id="{8D9346FF-3B25-1BE2-1D87-9D9246A18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CA43F8-59A6-36FB-AC1A-3AD0FEC28CE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42160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9C5A1-B3BF-557B-296D-D71EEE6E5778}"/>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3" name="Footer Placeholder 2">
            <a:extLst>
              <a:ext uri="{FF2B5EF4-FFF2-40B4-BE49-F238E27FC236}">
                <a16:creationId xmlns:a16="http://schemas.microsoft.com/office/drawing/2014/main" id="{5743FD9B-2CC4-22D4-C554-E6D4134B2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C3410-E68B-4B5D-AFC4-23681BC9DC7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17980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3BF0-9F34-311B-DB78-D93E82F15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712B8A-6075-EC29-58D0-5F122ECF2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CB3AF3-9485-3F30-4082-6D30E8AEB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E75DF-03F4-366C-A4E0-192629E6DE46}"/>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6" name="Footer Placeholder 5">
            <a:extLst>
              <a:ext uri="{FF2B5EF4-FFF2-40B4-BE49-F238E27FC236}">
                <a16:creationId xmlns:a16="http://schemas.microsoft.com/office/drawing/2014/main" id="{18975C6A-661B-26AA-EE6D-7F73F06F0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B79E-6BBB-09DA-3D61-C08F42050504}"/>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79492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0E0F-84EE-EB0D-676A-217B3BD79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1F799-F927-C8D1-2521-ABE56AA0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D8FF4-97B7-A4DF-0DFB-AB3EB5292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AAFA8-692C-D42D-9F5E-D4FACD5B1F82}"/>
              </a:ext>
            </a:extLst>
          </p:cNvPr>
          <p:cNvSpPr>
            <a:spLocks noGrp="1"/>
          </p:cNvSpPr>
          <p:nvPr>
            <p:ph type="dt" sz="half" idx="10"/>
          </p:nvPr>
        </p:nvSpPr>
        <p:spPr/>
        <p:txBody>
          <a:bodyPr/>
          <a:lstStyle/>
          <a:p>
            <a:fld id="{7DEC2F80-CFF5-408D-99FB-7FB7718E0CAB}" type="datetimeFigureOut">
              <a:rPr lang="en-US" smtClean="0"/>
              <a:t>9/3/2024</a:t>
            </a:fld>
            <a:endParaRPr lang="en-US"/>
          </a:p>
        </p:txBody>
      </p:sp>
      <p:sp>
        <p:nvSpPr>
          <p:cNvPr id="6" name="Footer Placeholder 5">
            <a:extLst>
              <a:ext uri="{FF2B5EF4-FFF2-40B4-BE49-F238E27FC236}">
                <a16:creationId xmlns:a16="http://schemas.microsoft.com/office/drawing/2014/main" id="{13CB2BEC-A445-7E3A-64CC-08B0120C5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E685F-AEA1-8EC0-49AD-64B05617600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6222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E6A7D-84BC-1FCE-23F9-4D47359D0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C6982-D031-12AA-45FC-993AC1F90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2E1DA-7A29-D6E8-A4AA-BA1702059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C2F80-CFF5-408D-99FB-7FB7718E0CAB}" type="datetimeFigureOut">
              <a:rPr lang="en-US" smtClean="0"/>
              <a:t>9/3/2024</a:t>
            </a:fld>
            <a:endParaRPr lang="en-US"/>
          </a:p>
        </p:txBody>
      </p:sp>
      <p:sp>
        <p:nvSpPr>
          <p:cNvPr id="5" name="Footer Placeholder 4">
            <a:extLst>
              <a:ext uri="{FF2B5EF4-FFF2-40B4-BE49-F238E27FC236}">
                <a16:creationId xmlns:a16="http://schemas.microsoft.com/office/drawing/2014/main" id="{6ADBAC81-B0E9-4393-9719-ED5B39B63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1597F-202C-E38A-CB42-9419BADDD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9CE0B-A8E3-485B-9354-D962D07C6A78}" type="slidenum">
              <a:rPr lang="en-US" smtClean="0"/>
              <a:t>‹#›</a:t>
            </a:fld>
            <a:endParaRPr lang="en-US"/>
          </a:p>
        </p:txBody>
      </p:sp>
    </p:spTree>
    <p:extLst>
      <p:ext uri="{BB962C8B-B14F-4D97-AF65-F5344CB8AC3E}">
        <p14:creationId xmlns:p14="http://schemas.microsoft.com/office/powerpoint/2010/main" val="126228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hyperlink" Target="https://www.youtube.com/watch?v=am_YX0ISpa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balrvproducts.com/wp-content/uploads/downloads/tech/ACCU-SLIDE-G4-ECONO-PART-IDENTIFICATION-1.pdf"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7-ACCU-Slide-Double-Back-Cable-Routing-Diagram-REV-A.pdf" TargetMode="External"/><Relationship Id="rId5" Type="http://schemas.openxmlformats.org/officeDocument/2006/relationships/image" Target="../media/image4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QWBI0gnhp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8.xml"/><Relationship Id="rId7" Type="http://schemas.openxmlformats.org/officeDocument/2006/relationships/hyperlink" Target="https://www.youtube.com/watch?v=lQWBI0gnhpI" TargetMode="External"/><Relationship Id="rId2" Type="http://schemas.openxmlformats.org/officeDocument/2006/relationships/slideLayout" Target="../slideLayouts/slideLayout7.xml"/><Relationship Id="rId1" Type="http://schemas.openxmlformats.org/officeDocument/2006/relationships/video" Target="https://www.youtube.com/embed/lQWBI0gnhpI?feature=oembed" TargetMode="External"/><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image" Target="../media/image59.pn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png"/><Relationship Id="rId5" Type="http://schemas.openxmlformats.org/officeDocument/2006/relationships/image" Target="../media/image64.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balrvproducts.com/wp-content/uploads/GDS.SLD_.032-FLUSH-FLOOR-COMPRESSION-BLOCK-INSTALLATION-REV-A.pdf"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pX7uV7qheqs" TargetMode="External"/><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5-ACCU-Slide-Roller-Installation-for-Crushed-Wear-Bear-REV-B.pdf" TargetMode="External"/><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sv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30.xml"/><Relationship Id="rId7" Type="http://schemas.openxmlformats.org/officeDocument/2006/relationships/hyperlink" Target="https://www.youtube.com/watch?v=9KZE1jTeO3k" TargetMode="External"/><Relationship Id="rId2" Type="http://schemas.openxmlformats.org/officeDocument/2006/relationships/slideLayout" Target="../slideLayouts/slideLayout7.xml"/><Relationship Id="rId1" Type="http://schemas.openxmlformats.org/officeDocument/2006/relationships/video" Target="https://www.youtube.com/embed/9KZE1jTeO3k?feature=oembed" TargetMode="Externa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57.png"/><Relationship Id="rId9"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www.youtube.com/embed/dUIW7kkJa5I?feature=oembed" TargetMode="External"/><Relationship Id="rId6" Type="http://schemas.openxmlformats.org/officeDocument/2006/relationships/image" Target="../media/image118.jpeg"/><Relationship Id="rId5" Type="http://schemas.openxmlformats.org/officeDocument/2006/relationships/image" Target="../media/image1.png"/><Relationship Id="rId4" Type="http://schemas.openxmlformats.org/officeDocument/2006/relationships/hyperlink" Target="https://balrvproducts.com/wp-content/uploads/downloads/tech/INS.SLD_.002-Rev-E-Accu-Slide-Adjustment-Procedure_Web-Publication.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png"/><Relationship Id="rId7" Type="http://schemas.openxmlformats.org/officeDocument/2006/relationships/hyperlink" Target="https://www.youtube.com/watch?v=dUIW7kkJa5I"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s://balrvproducts.com/wp-content/uploads/downloads/tech/INS.SLD_.002-Rev-E-Accu-Slide-Adjustment-Procedure_Web-Publication.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youtube.com/watch?v=zYbillHIVOg" TargetMode="External"/><Relationship Id="rId5" Type="http://schemas.openxmlformats.org/officeDocument/2006/relationships/image" Target="../media/image1.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zYbillHIVOg?feature=oembed" TargetMode="External"/><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7.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7.png"/><Relationship Id="rId7"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png"/><Relationship Id="rId3" Type="http://schemas.openxmlformats.org/officeDocument/2006/relationships/image" Target="../media/image7.png"/><Relationship Id="rId7" Type="http://schemas.openxmlformats.org/officeDocument/2006/relationships/image" Target="../media/image134.svg"/><Relationship Id="rId12" Type="http://schemas.openxmlformats.org/officeDocument/2006/relationships/hyperlink" Target="https://www.pngall.com/screw-png/download/4866"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sv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0.svg"/></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7.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svg"/><Relationship Id="rId9" Type="http://schemas.openxmlformats.org/officeDocument/2006/relationships/image" Target="../media/image152.png"/></Relationships>
</file>

<file path=ppt/slides/_rels/slide52.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54.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2.png"/><Relationship Id="rId4" Type="http://schemas.openxmlformats.org/officeDocument/2006/relationships/image" Target="../media/image16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30-ACCU-Slide-Cable-Routing-Diagram-REV-A.pdf" TargetMode="External"/><Relationship Id="rId5" Type="http://schemas.openxmlformats.org/officeDocument/2006/relationships/image" Target="../media/image3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balrvproducts.com/wp-content/uploads/downloads/InstallationOperation/accuslide_installation-manual.pdf"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hyperlink" Target="https://www.youtube.com/watch?v=7jneHI6Qb5k"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balrvproducts.com/wp-content/uploads/downloads/tech/ACCU-SLIDE-Hybrid-PART-IDENTIFICATION.pdf"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82F538-863D-78A0-C5E3-5BFBAE45018E}"/>
              </a:ext>
            </a:extLst>
          </p:cNvPr>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a:latin typeface="+mj-lt"/>
                <a:ea typeface="+mj-ea"/>
                <a:cs typeface="+mj-cs"/>
              </a:rPr>
              <a:t>NORCO UNIVERSITY</a:t>
            </a:r>
          </a:p>
        </p:txBody>
      </p:sp>
      <p:sp>
        <p:nvSpPr>
          <p:cNvPr id="69" name="Rectangle 58">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465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86B518-8207-9FED-FBF6-C74295D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466" y="1809085"/>
            <a:ext cx="3246120" cy="1509445"/>
          </a:xfrm>
          <a:prstGeom prst="rect">
            <a:avLst/>
          </a:prstGeom>
        </p:spPr>
      </p:pic>
      <p:sp>
        <p:nvSpPr>
          <p:cNvPr id="71"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raduation cap with solid fill">
            <a:extLst>
              <a:ext uri="{FF2B5EF4-FFF2-40B4-BE49-F238E27FC236}">
                <a16:creationId xmlns:a16="http://schemas.microsoft.com/office/drawing/2014/main" id="{F046B9B2-5FAC-C4CE-A9B8-769CE20F8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7510" y="556807"/>
            <a:ext cx="3236976" cy="3236976"/>
          </a:xfrm>
          <a:prstGeom prst="rect">
            <a:avLst/>
          </a:prstGeom>
        </p:spPr>
      </p:pic>
      <p:sp>
        <p:nvSpPr>
          <p:cNvPr id="72"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9732906-B4C2-0C50-02EC-94D144DD774F}"/>
              </a:ext>
            </a:extLst>
          </p:cNvPr>
          <p:cNvPicPr>
            <a:picLocks noChangeAspect="1"/>
          </p:cNvPicPr>
          <p:nvPr/>
        </p:nvPicPr>
        <p:blipFill>
          <a:blip r:embed="rId6"/>
          <a:stretch>
            <a:fillRect/>
          </a:stretch>
        </p:blipFill>
        <p:spPr>
          <a:xfrm>
            <a:off x="8418574" y="873068"/>
            <a:ext cx="3246120" cy="2596896"/>
          </a:xfrm>
          <a:prstGeom prst="rect">
            <a:avLst/>
          </a:prstGeom>
        </p:spPr>
      </p:pic>
      <p:pic>
        <p:nvPicPr>
          <p:cNvPr id="2" name="Picture 1">
            <a:extLst>
              <a:ext uri="{FF2B5EF4-FFF2-40B4-BE49-F238E27FC236}">
                <a16:creationId xmlns:a16="http://schemas.microsoft.com/office/drawing/2014/main" id="{05720CCD-27FE-B8FD-8400-2357E00CA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6" y="1420149"/>
            <a:ext cx="3246120" cy="1509445"/>
          </a:xfrm>
          <a:prstGeom prst="rect">
            <a:avLst/>
          </a:prstGeom>
        </p:spPr>
      </p:pic>
    </p:spTree>
    <p:extLst>
      <p:ext uri="{BB962C8B-B14F-4D97-AF65-F5344CB8AC3E}">
        <p14:creationId xmlns:p14="http://schemas.microsoft.com/office/powerpoint/2010/main" val="24306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Types of ACCU-Slides: G4 </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4" name="Picture 3">
            <a:extLst>
              <a:ext uri="{FF2B5EF4-FFF2-40B4-BE49-F238E27FC236}">
                <a16:creationId xmlns:a16="http://schemas.microsoft.com/office/drawing/2014/main" id="{2484E028-42B5-76CF-CAD4-EA733E40AE69}"/>
              </a:ext>
            </a:extLst>
          </p:cNvPr>
          <p:cNvPicPr>
            <a:picLocks noChangeAspect="1"/>
          </p:cNvPicPr>
          <p:nvPr/>
        </p:nvPicPr>
        <p:blipFill>
          <a:blip r:embed="rId4"/>
          <a:stretch>
            <a:fillRect/>
          </a:stretch>
        </p:blipFill>
        <p:spPr>
          <a:xfrm>
            <a:off x="3824102" y="1028378"/>
            <a:ext cx="7512624" cy="4970474"/>
          </a:xfrm>
          <a:prstGeom prst="rect">
            <a:avLst/>
          </a:prstGeom>
        </p:spPr>
      </p:pic>
      <p:sp>
        <p:nvSpPr>
          <p:cNvPr id="5" name="TextBox 4">
            <a:extLst>
              <a:ext uri="{FF2B5EF4-FFF2-40B4-BE49-F238E27FC236}">
                <a16:creationId xmlns:a16="http://schemas.microsoft.com/office/drawing/2014/main" id="{5044589F-7E40-D820-CDC5-D6C07A5F8755}"/>
              </a:ext>
            </a:extLst>
          </p:cNvPr>
          <p:cNvSpPr txBox="1"/>
          <p:nvPr/>
        </p:nvSpPr>
        <p:spPr>
          <a:xfrm>
            <a:off x="963484" y="1421745"/>
            <a:ext cx="2539337" cy="2308324"/>
          </a:xfrm>
          <a:prstGeom prst="rect">
            <a:avLst/>
          </a:prstGeom>
          <a:noFill/>
        </p:spPr>
        <p:txBody>
          <a:bodyPr wrap="square" rtlCol="0">
            <a:spAutoFit/>
          </a:bodyPr>
          <a:lstStyle/>
          <a:p>
            <a:r>
              <a:rPr lang="en-US" b="1"/>
              <a:t>G4</a:t>
            </a:r>
            <a:r>
              <a:rPr lang="en-US"/>
              <a:t>: BAL provides jambs that are comprised of brackets mounted at the top and bottom of the right- and left-hand side and the OEM of the trailer provides all covers and seals.</a:t>
            </a:r>
          </a:p>
        </p:txBody>
      </p:sp>
      <p:pic>
        <p:nvPicPr>
          <p:cNvPr id="3" name="Picture 2">
            <a:hlinkClick r:id="rId5"/>
            <a:extLst>
              <a:ext uri="{FF2B5EF4-FFF2-40B4-BE49-F238E27FC236}">
                <a16:creationId xmlns:a16="http://schemas.microsoft.com/office/drawing/2014/main" id="{0D958BF7-D074-D8DC-DE7C-48783C5ABC26}"/>
              </a:ext>
            </a:extLst>
          </p:cNvPr>
          <p:cNvPicPr>
            <a:picLocks noChangeAspect="1"/>
          </p:cNvPicPr>
          <p:nvPr/>
        </p:nvPicPr>
        <p:blipFill>
          <a:blip r:embed="rId6"/>
          <a:stretch>
            <a:fillRect/>
          </a:stretch>
        </p:blipFill>
        <p:spPr>
          <a:xfrm>
            <a:off x="963484" y="3726024"/>
            <a:ext cx="1381125" cy="1676400"/>
          </a:xfrm>
          <a:prstGeom prst="rect">
            <a:avLst/>
          </a:prstGeom>
        </p:spPr>
      </p:pic>
      <p:pic>
        <p:nvPicPr>
          <p:cNvPr id="7" name="Picture 6">
            <a:hlinkClick r:id="rId7"/>
            <a:extLst>
              <a:ext uri="{FF2B5EF4-FFF2-40B4-BE49-F238E27FC236}">
                <a16:creationId xmlns:a16="http://schemas.microsoft.com/office/drawing/2014/main" id="{35E5EC1F-6E0E-F0A8-73C6-9748E575B96A}"/>
              </a:ext>
            </a:extLst>
          </p:cNvPr>
          <p:cNvPicPr>
            <a:picLocks noChangeAspect="1"/>
          </p:cNvPicPr>
          <p:nvPr/>
        </p:nvPicPr>
        <p:blipFill>
          <a:blip r:embed="rId8"/>
          <a:stretch>
            <a:fillRect/>
          </a:stretch>
        </p:blipFill>
        <p:spPr>
          <a:xfrm>
            <a:off x="2344609" y="3726024"/>
            <a:ext cx="1333500" cy="1676400"/>
          </a:xfrm>
          <a:prstGeom prst="rect">
            <a:avLst/>
          </a:prstGeom>
        </p:spPr>
      </p:pic>
    </p:spTree>
    <p:extLst>
      <p:ext uri="{BB962C8B-B14F-4D97-AF65-F5344CB8AC3E}">
        <p14:creationId xmlns:p14="http://schemas.microsoft.com/office/powerpoint/2010/main" val="232526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DC70A0-56A5-FFF6-8C13-55967732FAFE}"/>
              </a:ext>
            </a:extLst>
          </p:cNvPr>
          <p:cNvPicPr>
            <a:picLocks noChangeAspect="1"/>
          </p:cNvPicPr>
          <p:nvPr/>
        </p:nvPicPr>
        <p:blipFill>
          <a:blip r:embed="rId3"/>
          <a:stretch>
            <a:fillRect/>
          </a:stretch>
        </p:blipFill>
        <p:spPr>
          <a:xfrm>
            <a:off x="3529120" y="996413"/>
            <a:ext cx="7716760" cy="4995224"/>
          </a:xfrm>
          <a:prstGeom prst="rect">
            <a:avLst/>
          </a:prstGeom>
        </p:spPr>
      </p:pic>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Types of ACCU-Slides: Double Back</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8" name="Picture 7">
            <a:extLst>
              <a:ext uri="{FF2B5EF4-FFF2-40B4-BE49-F238E27FC236}">
                <a16:creationId xmlns:a16="http://schemas.microsoft.com/office/drawing/2014/main" id="{5D52885E-FCDA-A5C5-EB72-E4E9EFB0B56C}"/>
              </a:ext>
            </a:extLst>
          </p:cNvPr>
          <p:cNvPicPr>
            <a:picLocks noChangeAspect="1"/>
          </p:cNvPicPr>
          <p:nvPr/>
        </p:nvPicPr>
        <p:blipFill>
          <a:blip r:embed="rId5"/>
          <a:stretch>
            <a:fillRect/>
          </a:stretch>
        </p:blipFill>
        <p:spPr>
          <a:xfrm>
            <a:off x="1009379" y="1139862"/>
            <a:ext cx="2214588" cy="957897"/>
          </a:xfrm>
          <a:prstGeom prst="rect">
            <a:avLst/>
          </a:prstGeom>
          <a:ln>
            <a:solidFill>
              <a:schemeClr val="bg2">
                <a:lumMod val="50000"/>
              </a:schemeClr>
            </a:solidFill>
          </a:ln>
        </p:spPr>
      </p:pic>
      <p:sp>
        <p:nvSpPr>
          <p:cNvPr id="4" name="TextBox 3">
            <a:extLst>
              <a:ext uri="{FF2B5EF4-FFF2-40B4-BE49-F238E27FC236}">
                <a16:creationId xmlns:a16="http://schemas.microsoft.com/office/drawing/2014/main" id="{D63B78A1-5C49-CB32-E12D-19179CE39B26}"/>
              </a:ext>
            </a:extLst>
          </p:cNvPr>
          <p:cNvSpPr txBox="1"/>
          <p:nvPr/>
        </p:nvSpPr>
        <p:spPr>
          <a:xfrm>
            <a:off x="991160" y="2097759"/>
            <a:ext cx="2214588" cy="2308324"/>
          </a:xfrm>
          <a:prstGeom prst="rect">
            <a:avLst/>
          </a:prstGeom>
          <a:noFill/>
        </p:spPr>
        <p:txBody>
          <a:bodyPr wrap="square" rtlCol="0">
            <a:spAutoFit/>
          </a:bodyPr>
          <a:lstStyle/>
          <a:p>
            <a:r>
              <a:rPr lang="en-US" b="1"/>
              <a:t>Double Back</a:t>
            </a:r>
            <a:r>
              <a:rPr lang="en-US"/>
              <a:t>: Intended for deep slides that require longer cables and corner pulley brackets where the adjustments are made.</a:t>
            </a:r>
          </a:p>
        </p:txBody>
      </p:sp>
      <p:pic>
        <p:nvPicPr>
          <p:cNvPr id="6" name="Picture 5">
            <a:hlinkClick r:id="rId6"/>
            <a:extLst>
              <a:ext uri="{FF2B5EF4-FFF2-40B4-BE49-F238E27FC236}">
                <a16:creationId xmlns:a16="http://schemas.microsoft.com/office/drawing/2014/main" id="{61E8FF4A-E3E0-D03B-0F3F-CF7ADCA10238}"/>
              </a:ext>
            </a:extLst>
          </p:cNvPr>
          <p:cNvPicPr>
            <a:picLocks noChangeAspect="1"/>
          </p:cNvPicPr>
          <p:nvPr/>
        </p:nvPicPr>
        <p:blipFill>
          <a:blip r:embed="rId7"/>
          <a:stretch>
            <a:fillRect/>
          </a:stretch>
        </p:blipFill>
        <p:spPr>
          <a:xfrm>
            <a:off x="1038807" y="4437197"/>
            <a:ext cx="1809750" cy="1047750"/>
          </a:xfrm>
          <a:prstGeom prst="rect">
            <a:avLst/>
          </a:prstGeom>
        </p:spPr>
      </p:pic>
    </p:spTree>
    <p:extLst>
      <p:ext uri="{BB962C8B-B14F-4D97-AF65-F5344CB8AC3E}">
        <p14:creationId xmlns:p14="http://schemas.microsoft.com/office/powerpoint/2010/main" val="179584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8AF03DC-B637-8B13-E145-D0D92CD4168A}"/>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What Causes </a:t>
            </a:r>
            <a:r>
              <a:rPr lang="en-US" b="1">
                <a:ln w="0"/>
                <a:solidFill>
                  <a:schemeClr val="bg1"/>
                </a:solidFill>
                <a:effectLst>
                  <a:outerShdw blurRad="38100" dist="25400" dir="5400000" algn="ctr" rotWithShape="0">
                    <a:srgbClr val="6E747A">
                      <a:alpha val="43000"/>
                    </a:srgbClr>
                  </a:outerShdw>
                </a:effectLst>
              </a:rPr>
              <a:t>Frayed</a:t>
            </a:r>
            <a:r>
              <a:rPr lang="en-US" sz="1600" b="1">
                <a:ln w="0"/>
                <a:solidFill>
                  <a:schemeClr val="bg1"/>
                </a:solidFill>
                <a:effectLst>
                  <a:outerShdw blurRad="38100" dist="25400" dir="5400000" algn="ctr" rotWithShape="0">
                    <a:srgbClr val="6E747A">
                      <a:alpha val="43000"/>
                    </a:srgbClr>
                  </a:outerShdw>
                </a:effectLst>
              </a:rPr>
              <a:t> Exterior Cables?</a:t>
            </a:r>
          </a:p>
        </p:txBody>
      </p:sp>
      <p:pic>
        <p:nvPicPr>
          <p:cNvPr id="4" name="Picture 3" descr="Gears">
            <a:extLst>
              <a:ext uri="{FF2B5EF4-FFF2-40B4-BE49-F238E27FC236}">
                <a16:creationId xmlns:a16="http://schemas.microsoft.com/office/drawing/2014/main" id="{24D6C854-900B-2F1C-748C-41FC8A6E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641" y="3531727"/>
            <a:ext cx="3733249" cy="2490048"/>
          </a:xfrm>
          <a:prstGeom prst="rect">
            <a:avLst/>
          </a:prstGeom>
        </p:spPr>
      </p:pic>
      <p:pic>
        <p:nvPicPr>
          <p:cNvPr id="5" name="Picture 4">
            <a:extLst>
              <a:ext uri="{FF2B5EF4-FFF2-40B4-BE49-F238E27FC236}">
                <a16:creationId xmlns:a16="http://schemas.microsoft.com/office/drawing/2014/main" id="{4E4ED432-EE29-2279-8727-39D660C4DA60}"/>
              </a:ext>
            </a:extLst>
          </p:cNvPr>
          <p:cNvPicPr>
            <a:picLocks noChangeAspect="1"/>
          </p:cNvPicPr>
          <p:nvPr/>
        </p:nvPicPr>
        <p:blipFill>
          <a:blip r:embed="rId4"/>
          <a:stretch>
            <a:fillRect/>
          </a:stretch>
        </p:blipFill>
        <p:spPr>
          <a:xfrm>
            <a:off x="5931279" y="1780547"/>
            <a:ext cx="5674970" cy="4273263"/>
          </a:xfrm>
          <a:prstGeom prst="rect">
            <a:avLst/>
          </a:prstGeom>
        </p:spPr>
      </p:pic>
      <p:pic>
        <p:nvPicPr>
          <p:cNvPr id="8" name="Picture 7">
            <a:extLst>
              <a:ext uri="{FF2B5EF4-FFF2-40B4-BE49-F238E27FC236}">
                <a16:creationId xmlns:a16="http://schemas.microsoft.com/office/drawing/2014/main" id="{A34CB2E2-8430-3909-B4BB-852A81B6EDE5}"/>
              </a:ext>
            </a:extLst>
          </p:cNvPr>
          <p:cNvPicPr>
            <a:picLocks noChangeAspect="1"/>
          </p:cNvPicPr>
          <p:nvPr/>
        </p:nvPicPr>
        <p:blipFill>
          <a:blip r:embed="rId5"/>
          <a:stretch>
            <a:fillRect/>
          </a:stretch>
        </p:blipFill>
        <p:spPr>
          <a:xfrm>
            <a:off x="638386" y="1000420"/>
            <a:ext cx="5258534" cy="2991267"/>
          </a:xfrm>
          <a:prstGeom prst="rect">
            <a:avLst/>
          </a:prstGeom>
        </p:spPr>
      </p:pic>
      <p:pic>
        <p:nvPicPr>
          <p:cNvPr id="6" name="Picture 5">
            <a:extLst>
              <a:ext uri="{FF2B5EF4-FFF2-40B4-BE49-F238E27FC236}">
                <a16:creationId xmlns:a16="http://schemas.microsoft.com/office/drawing/2014/main" id="{DD43FF26-1C99-EDE5-B6AA-9E3D2682B5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627" y="6214533"/>
            <a:ext cx="1007547" cy="468509"/>
          </a:xfrm>
          <a:prstGeom prst="rect">
            <a:avLst/>
          </a:prstGeom>
        </p:spPr>
      </p:pic>
      <p:pic>
        <p:nvPicPr>
          <p:cNvPr id="10" name="Picture 9" descr="Icon&#10;&#10;Description automatically generated">
            <a:extLst>
              <a:ext uri="{FF2B5EF4-FFF2-40B4-BE49-F238E27FC236}">
                <a16:creationId xmlns:a16="http://schemas.microsoft.com/office/drawing/2014/main" id="{2EA77B1A-4A94-6F88-6BE3-241D203ED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2" name="Speech Bubble: Rectangle 1">
            <a:extLst>
              <a:ext uri="{FF2B5EF4-FFF2-40B4-BE49-F238E27FC236}">
                <a16:creationId xmlns:a16="http://schemas.microsoft.com/office/drawing/2014/main" id="{67869078-1B51-8F3E-1A26-9FE2F12B63E7}"/>
              </a:ext>
            </a:extLst>
          </p:cNvPr>
          <p:cNvSpPr/>
          <p:nvPr/>
        </p:nvSpPr>
        <p:spPr>
          <a:xfrm>
            <a:off x="653815" y="4065006"/>
            <a:ext cx="5243106" cy="888709"/>
          </a:xfrm>
          <a:prstGeom prst="wedgeRectCallout">
            <a:avLst>
              <a:gd name="adj1" fmla="val 52381"/>
              <a:gd name="adj2" fmla="val 879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AIRCRAFT CABLES ARE PULL TESTED FOR 2,000 LBS. WHEN THEY FRAY OR BREAK THERE IS A ROOT-CAUSE THAT MUST BE DETERMINED AND ADDRESSED TO AVOID A REPEAT FAILURE.</a:t>
            </a:r>
          </a:p>
        </p:txBody>
      </p:sp>
    </p:spTree>
    <p:extLst>
      <p:ext uri="{BB962C8B-B14F-4D97-AF65-F5344CB8AC3E}">
        <p14:creationId xmlns:p14="http://schemas.microsoft.com/office/powerpoint/2010/main" val="55630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9FE98C2-0B1C-85F4-0609-C6FA38382C02}"/>
              </a:ext>
            </a:extLst>
          </p:cNvPr>
          <p:cNvPicPr>
            <a:picLocks noChangeAspect="1"/>
          </p:cNvPicPr>
          <p:nvPr/>
        </p:nvPicPr>
        <p:blipFill>
          <a:blip r:embed="rId3"/>
          <a:stretch>
            <a:fillRect/>
          </a:stretch>
        </p:blipFill>
        <p:spPr>
          <a:xfrm>
            <a:off x="620110" y="643467"/>
            <a:ext cx="8566235" cy="5391944"/>
          </a:xfrm>
          <a:prstGeom prst="rect">
            <a:avLst/>
          </a:prstGeom>
        </p:spPr>
      </p:pic>
      <p:sp>
        <p:nvSpPr>
          <p:cNvPr id="14" name="Oval 13">
            <a:extLst>
              <a:ext uri="{FF2B5EF4-FFF2-40B4-BE49-F238E27FC236}">
                <a16:creationId xmlns:a16="http://schemas.microsoft.com/office/drawing/2014/main" id="{821D1CEA-24F4-3D47-3429-FDA69C7D26AA}"/>
              </a:ext>
            </a:extLst>
          </p:cNvPr>
          <p:cNvSpPr/>
          <p:nvPr/>
        </p:nvSpPr>
        <p:spPr>
          <a:xfrm>
            <a:off x="6918948" y="2765810"/>
            <a:ext cx="772998" cy="1102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433D4D-875A-A73F-8083-FE5CB18DCE20}"/>
              </a:ext>
            </a:extLst>
          </p:cNvPr>
          <p:cNvCxnSpPr/>
          <p:nvPr/>
        </p:nvCxnSpPr>
        <p:spPr>
          <a:xfrm>
            <a:off x="7425327" y="2565715"/>
            <a:ext cx="131389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62E6F-A714-2AC4-E05D-128F18D03CFC}"/>
              </a:ext>
            </a:extLst>
          </p:cNvPr>
          <p:cNvSpPr txBox="1"/>
          <p:nvPr/>
        </p:nvSpPr>
        <p:spPr>
          <a:xfrm>
            <a:off x="7509094" y="2120983"/>
            <a:ext cx="1606512" cy="369332"/>
          </a:xfrm>
          <a:prstGeom prst="rect">
            <a:avLst/>
          </a:prstGeom>
          <a:noFill/>
        </p:spPr>
        <p:txBody>
          <a:bodyPr wrap="square" rtlCol="0">
            <a:spAutoFit/>
          </a:bodyPr>
          <a:lstStyle/>
          <a:p>
            <a:r>
              <a:rPr lang="en-US" b="1">
                <a:solidFill>
                  <a:srgbClr val="FF0000"/>
                </a:solidFill>
              </a:rPr>
              <a:t>6” Extended</a:t>
            </a:r>
          </a:p>
        </p:txBody>
      </p:sp>
      <p:sp>
        <p:nvSpPr>
          <p:cNvPr id="20" name="TextBox 19">
            <a:extLst>
              <a:ext uri="{FF2B5EF4-FFF2-40B4-BE49-F238E27FC236}">
                <a16:creationId xmlns:a16="http://schemas.microsoft.com/office/drawing/2014/main" id="{CD03D4F2-DEDE-CC52-7282-19CE08EB3279}"/>
              </a:ext>
            </a:extLst>
          </p:cNvPr>
          <p:cNvSpPr txBox="1"/>
          <p:nvPr/>
        </p:nvSpPr>
        <p:spPr>
          <a:xfrm>
            <a:off x="9427818" y="1683581"/>
            <a:ext cx="1978991" cy="2246769"/>
          </a:xfrm>
          <a:prstGeom prst="rect">
            <a:avLst/>
          </a:prstGeom>
          <a:solidFill>
            <a:schemeClr val="accent1">
              <a:lumMod val="50000"/>
            </a:schemeClr>
          </a:solidFill>
        </p:spPr>
        <p:txBody>
          <a:bodyPr wrap="square" rtlCol="0">
            <a:spAutoFit/>
          </a:bodyPr>
          <a:lstStyle/>
          <a:p>
            <a:r>
              <a:rPr lang="en-US" sz="1400">
                <a:solidFill>
                  <a:schemeClr val="bg1"/>
                </a:solidFill>
              </a:rPr>
              <a:t>With the room extended 6”, ensure the cable is centered with the hole in the jamb.</a:t>
            </a:r>
          </a:p>
          <a:p>
            <a:endParaRPr lang="en-US" sz="1400">
              <a:solidFill>
                <a:schemeClr val="bg1"/>
              </a:solidFill>
            </a:endParaRPr>
          </a:p>
          <a:p>
            <a:r>
              <a:rPr lang="en-US" sz="1400">
                <a:solidFill>
                  <a:schemeClr val="bg1"/>
                </a:solidFill>
              </a:rPr>
              <a:t>Standoffs mounted too low or high will cause the bullet end to pinch when it closes against the jamb. </a:t>
            </a:r>
          </a:p>
        </p:txBody>
      </p:sp>
      <p:pic>
        <p:nvPicPr>
          <p:cNvPr id="28" name="Picture 27">
            <a:extLst>
              <a:ext uri="{FF2B5EF4-FFF2-40B4-BE49-F238E27FC236}">
                <a16:creationId xmlns:a16="http://schemas.microsoft.com/office/drawing/2014/main" id="{1E1EE56F-788C-B029-617E-F70B77361DD2}"/>
              </a:ext>
            </a:extLst>
          </p:cNvPr>
          <p:cNvPicPr>
            <a:picLocks noChangeAspect="1"/>
          </p:cNvPicPr>
          <p:nvPr/>
        </p:nvPicPr>
        <p:blipFill>
          <a:blip r:embed="rId4"/>
          <a:stretch>
            <a:fillRect/>
          </a:stretch>
        </p:blipFill>
        <p:spPr>
          <a:xfrm>
            <a:off x="4251098" y="2765810"/>
            <a:ext cx="1233845" cy="287649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FA78843B-87C3-BAE3-727E-D2D508194D97}"/>
              </a:ext>
            </a:extLst>
          </p:cNvPr>
          <p:cNvSpPr txBox="1"/>
          <p:nvPr/>
        </p:nvSpPr>
        <p:spPr>
          <a:xfrm>
            <a:off x="3119924" y="1739511"/>
            <a:ext cx="3517640" cy="738664"/>
          </a:xfrm>
          <a:prstGeom prst="rect">
            <a:avLst/>
          </a:prstGeom>
          <a:solidFill>
            <a:schemeClr val="accent1">
              <a:lumMod val="50000"/>
            </a:schemeClr>
          </a:solidFill>
        </p:spPr>
        <p:txBody>
          <a:bodyPr wrap="square" rtlCol="0">
            <a:spAutoFit/>
          </a:bodyPr>
          <a:lstStyle/>
          <a:p>
            <a:r>
              <a:rPr lang="en-US" sz="1400">
                <a:solidFill>
                  <a:schemeClr val="bg1"/>
                </a:solidFill>
              </a:rPr>
              <a:t>The exterior cables have a ball end or bullet end, that sits in the standoff bracket. </a:t>
            </a:r>
          </a:p>
          <a:p>
            <a:endParaRPr lang="en-US" sz="1400">
              <a:solidFill>
                <a:schemeClr val="bg1"/>
              </a:solidFill>
            </a:endParaRPr>
          </a:p>
        </p:txBody>
      </p:sp>
      <p:cxnSp>
        <p:nvCxnSpPr>
          <p:cNvPr id="5" name="Straight Connector 4">
            <a:extLst>
              <a:ext uri="{FF2B5EF4-FFF2-40B4-BE49-F238E27FC236}">
                <a16:creationId xmlns:a16="http://schemas.microsoft.com/office/drawing/2014/main" id="{D273209A-DBF7-4922-4278-FB1892339633}"/>
              </a:ext>
            </a:extLst>
          </p:cNvPr>
          <p:cNvCxnSpPr>
            <a:endCxn id="28" idx="0"/>
          </p:cNvCxnSpPr>
          <p:nvPr/>
        </p:nvCxnSpPr>
        <p:spPr>
          <a:xfrm flipH="1">
            <a:off x="4868021" y="2765810"/>
            <a:ext cx="2430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06644-C1F0-60FE-6301-056D15B0CA8A}"/>
              </a:ext>
            </a:extLst>
          </p:cNvPr>
          <p:cNvCxnSpPr>
            <a:stCxn id="14" idx="4"/>
            <a:endCxn id="28" idx="4"/>
          </p:cNvCxnSpPr>
          <p:nvPr/>
        </p:nvCxnSpPr>
        <p:spPr>
          <a:xfrm flipH="1">
            <a:off x="4868021" y="3868747"/>
            <a:ext cx="2437426" cy="1773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What Causes </a:t>
            </a:r>
            <a:r>
              <a:rPr lang="en-US">
                <a:ln w="0"/>
                <a:solidFill>
                  <a:schemeClr val="bg1"/>
                </a:solidFill>
                <a:effectLst>
                  <a:outerShdw blurRad="38100" dist="25400" dir="5400000" algn="ctr" rotWithShape="0">
                    <a:srgbClr val="6E747A">
                      <a:alpha val="43000"/>
                    </a:srgbClr>
                  </a:outerShdw>
                </a:effectLst>
              </a:rPr>
              <a:t>Frayed</a:t>
            </a:r>
            <a:r>
              <a:rPr lang="en-US" sz="1600" b="1">
                <a:ln w="0"/>
                <a:solidFill>
                  <a:schemeClr val="bg1"/>
                </a:solidFill>
                <a:effectLst>
                  <a:outerShdw blurRad="38100" dist="25400" dir="5400000" algn="ctr" rotWithShape="0">
                    <a:srgbClr val="6E747A">
                      <a:alpha val="43000"/>
                    </a:srgbClr>
                  </a:outerShdw>
                </a:effectLst>
              </a:rPr>
              <a:t> Exterior Cables?</a:t>
            </a:r>
          </a:p>
        </p:txBody>
      </p:sp>
      <p:pic>
        <p:nvPicPr>
          <p:cNvPr id="17" name="Picture 16">
            <a:extLst>
              <a:ext uri="{FF2B5EF4-FFF2-40B4-BE49-F238E27FC236}">
                <a16:creationId xmlns:a16="http://schemas.microsoft.com/office/drawing/2014/main" id="{7E8B12BE-31C7-90A5-093D-BA7673BE6EEE}"/>
              </a:ext>
            </a:extLst>
          </p:cNvPr>
          <p:cNvPicPr>
            <a:picLocks noChangeAspect="1"/>
          </p:cNvPicPr>
          <p:nvPr/>
        </p:nvPicPr>
        <p:blipFill>
          <a:blip r:embed="rId6"/>
          <a:stretch>
            <a:fillRect/>
          </a:stretch>
        </p:blipFill>
        <p:spPr>
          <a:xfrm>
            <a:off x="898925" y="3362987"/>
            <a:ext cx="1889052" cy="2201342"/>
          </a:xfrm>
          <a:prstGeom prst="rect">
            <a:avLst/>
          </a:prstGeom>
          <a:ln w="57150">
            <a:solidFill>
              <a:schemeClr val="bg1"/>
            </a:solidFill>
          </a:ln>
        </p:spPr>
      </p:pic>
      <p:pic>
        <p:nvPicPr>
          <p:cNvPr id="21" name="Picture 20">
            <a:extLst>
              <a:ext uri="{FF2B5EF4-FFF2-40B4-BE49-F238E27FC236}">
                <a16:creationId xmlns:a16="http://schemas.microsoft.com/office/drawing/2014/main" id="{9B76BD4A-3314-9437-4DF2-D9A540C53D55}"/>
              </a:ext>
            </a:extLst>
          </p:cNvPr>
          <p:cNvPicPr>
            <a:picLocks noChangeAspect="1"/>
          </p:cNvPicPr>
          <p:nvPr/>
        </p:nvPicPr>
        <p:blipFill>
          <a:blip r:embed="rId7"/>
          <a:stretch>
            <a:fillRect/>
          </a:stretch>
        </p:blipFill>
        <p:spPr>
          <a:xfrm>
            <a:off x="904780" y="822589"/>
            <a:ext cx="1912313" cy="2266263"/>
          </a:xfrm>
          <a:prstGeom prst="rect">
            <a:avLst/>
          </a:prstGeom>
          <a:ln w="57150">
            <a:solidFill>
              <a:schemeClr val="bg1"/>
            </a:solidFill>
          </a:ln>
        </p:spPr>
      </p:pic>
      <p:pic>
        <p:nvPicPr>
          <p:cNvPr id="2" name="Picture 1" descr="Icon&#10;&#10;Description automatically generated">
            <a:extLst>
              <a:ext uri="{FF2B5EF4-FFF2-40B4-BE49-F238E27FC236}">
                <a16:creationId xmlns:a16="http://schemas.microsoft.com/office/drawing/2014/main" id="{EEF91BBA-B5C3-781D-3465-1C0C58613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04" y="6128942"/>
            <a:ext cx="2237089" cy="530872"/>
          </a:xfrm>
          <a:prstGeom prst="rect">
            <a:avLst/>
          </a:prstGeom>
        </p:spPr>
      </p:pic>
    </p:spTree>
    <p:extLst>
      <p:ext uri="{BB962C8B-B14F-4D97-AF65-F5344CB8AC3E}">
        <p14:creationId xmlns:p14="http://schemas.microsoft.com/office/powerpoint/2010/main" val="70498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Adjusting The Standoff Bracket Location</a:t>
            </a:r>
          </a:p>
        </p:txBody>
      </p:sp>
      <p:pic>
        <p:nvPicPr>
          <p:cNvPr id="5" name="Picture 4">
            <a:extLst>
              <a:ext uri="{FF2B5EF4-FFF2-40B4-BE49-F238E27FC236}">
                <a16:creationId xmlns:a16="http://schemas.microsoft.com/office/drawing/2014/main" id="{B91EB9B0-09BD-214C-592C-86D6295A41FF}"/>
              </a:ext>
            </a:extLst>
          </p:cNvPr>
          <p:cNvPicPr>
            <a:picLocks noChangeAspect="1"/>
          </p:cNvPicPr>
          <p:nvPr/>
        </p:nvPicPr>
        <p:blipFill>
          <a:blip r:embed="rId4"/>
          <a:stretch>
            <a:fillRect/>
          </a:stretch>
        </p:blipFill>
        <p:spPr>
          <a:xfrm>
            <a:off x="3992504" y="732597"/>
            <a:ext cx="3771258" cy="52136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descr="Icon&#10;&#10;Description automatically generated">
            <a:extLst>
              <a:ext uri="{FF2B5EF4-FFF2-40B4-BE49-F238E27FC236}">
                <a16:creationId xmlns:a16="http://schemas.microsoft.com/office/drawing/2014/main" id="{04A28C58-5CC0-A3FD-3156-5961669E7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14" y="6143169"/>
            <a:ext cx="2237089" cy="530872"/>
          </a:xfrm>
          <a:prstGeom prst="rect">
            <a:avLst/>
          </a:prstGeom>
        </p:spPr>
      </p:pic>
    </p:spTree>
    <p:extLst>
      <p:ext uri="{BB962C8B-B14F-4D97-AF65-F5344CB8AC3E}">
        <p14:creationId xmlns:p14="http://schemas.microsoft.com/office/powerpoint/2010/main" val="128057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0DC71EE-A1D6-C140-3C2D-4F55BDD3F129}"/>
              </a:ext>
            </a:extLst>
          </p:cNvPr>
          <p:cNvPicPr>
            <a:picLocks noChangeAspect="1"/>
          </p:cNvPicPr>
          <p:nvPr/>
        </p:nvPicPr>
        <p:blipFill>
          <a:blip r:embed="rId3"/>
          <a:stretch>
            <a:fillRect/>
          </a:stretch>
        </p:blipFill>
        <p:spPr>
          <a:xfrm>
            <a:off x="756570" y="633387"/>
            <a:ext cx="3737307" cy="26363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strands twisted around the cable</a:t>
            </a:r>
          </a:p>
        </p:txBody>
      </p:sp>
      <p:sp>
        <p:nvSpPr>
          <p:cNvPr id="18" name="TextBox 17">
            <a:extLst>
              <a:ext uri="{FF2B5EF4-FFF2-40B4-BE49-F238E27FC236}">
                <a16:creationId xmlns:a16="http://schemas.microsoft.com/office/drawing/2014/main" id="{D57718B7-0523-3D04-51EF-6F4D46BD47D2}"/>
              </a:ext>
            </a:extLst>
          </p:cNvPr>
          <p:cNvSpPr txBox="1"/>
          <p:nvPr/>
        </p:nvSpPr>
        <p:spPr>
          <a:xfrm>
            <a:off x="634861" y="499423"/>
            <a:ext cx="6817451" cy="646331"/>
          </a:xfrm>
          <a:prstGeom prst="rect">
            <a:avLst/>
          </a:prstGeom>
          <a:solidFill>
            <a:schemeClr val="accent1">
              <a:lumMod val="50000"/>
            </a:schemeClr>
          </a:solidFill>
        </p:spPr>
        <p:txBody>
          <a:bodyPr wrap="square" rtlCol="0">
            <a:spAutoFit/>
          </a:bodyPr>
          <a:lstStyle/>
          <a:p>
            <a:r>
              <a:rPr lang="en-US">
                <a:solidFill>
                  <a:schemeClr val="bg1"/>
                </a:solidFill>
              </a:rPr>
              <a:t>Adjusting the system without holding the threaded end of the cable in place with needle nose vice grips will twist the cable at the same time.</a:t>
            </a:r>
          </a:p>
        </p:txBody>
      </p:sp>
      <p:pic>
        <p:nvPicPr>
          <p:cNvPr id="5" name="Picture 4">
            <a:extLst>
              <a:ext uri="{FF2B5EF4-FFF2-40B4-BE49-F238E27FC236}">
                <a16:creationId xmlns:a16="http://schemas.microsoft.com/office/drawing/2014/main" id="{F67804FA-6D50-5DD0-546E-09AB371AB3E2}"/>
              </a:ext>
            </a:extLst>
          </p:cNvPr>
          <p:cNvPicPr>
            <a:picLocks noChangeAspect="1"/>
          </p:cNvPicPr>
          <p:nvPr/>
        </p:nvPicPr>
        <p:blipFill>
          <a:blip r:embed="rId4"/>
          <a:stretch>
            <a:fillRect/>
          </a:stretch>
        </p:blipFill>
        <p:spPr>
          <a:xfrm>
            <a:off x="10789878" y="1266788"/>
            <a:ext cx="228600" cy="1866900"/>
          </a:xfrm>
          <a:prstGeom prst="rect">
            <a:avLst/>
          </a:prstGeom>
        </p:spPr>
      </p:pic>
      <p:pic>
        <p:nvPicPr>
          <p:cNvPr id="10" name="Picture 9" descr="A picture containing pair, tool, black, scissors&#10;&#10;Description automatically generated">
            <a:extLst>
              <a:ext uri="{FF2B5EF4-FFF2-40B4-BE49-F238E27FC236}">
                <a16:creationId xmlns:a16="http://schemas.microsoft.com/office/drawing/2014/main" id="{2ACF2DB0-5FF2-B6C1-7B66-29BC10B96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70156" y="1608657"/>
            <a:ext cx="3465174" cy="1224577"/>
          </a:xfrm>
          <a:prstGeom prst="rect">
            <a:avLst/>
          </a:prstGeom>
        </p:spPr>
      </p:pic>
      <p:sp>
        <p:nvSpPr>
          <p:cNvPr id="23" name="TextBox 22">
            <a:extLst>
              <a:ext uri="{FF2B5EF4-FFF2-40B4-BE49-F238E27FC236}">
                <a16:creationId xmlns:a16="http://schemas.microsoft.com/office/drawing/2014/main" id="{2DB30F90-7EDB-385F-8723-8424A3778DC6}"/>
              </a:ext>
            </a:extLst>
          </p:cNvPr>
          <p:cNvSpPr txBox="1"/>
          <p:nvPr/>
        </p:nvSpPr>
        <p:spPr>
          <a:xfrm>
            <a:off x="10226229" y="3208432"/>
            <a:ext cx="1452583" cy="400110"/>
          </a:xfrm>
          <a:prstGeom prst="rect">
            <a:avLst/>
          </a:prstGeom>
          <a:noFill/>
        </p:spPr>
        <p:txBody>
          <a:bodyPr wrap="square" rtlCol="0">
            <a:spAutoFit/>
          </a:bodyPr>
          <a:lstStyle/>
          <a:p>
            <a:r>
              <a:rPr lang="en-US" sz="1000">
                <a:solidFill>
                  <a:srgbClr val="FF0000"/>
                </a:solidFill>
              </a:rPr>
              <a:t>CLAMP TO BARREL AREA OF CABLE END</a:t>
            </a:r>
          </a:p>
        </p:txBody>
      </p:sp>
      <p:sp>
        <p:nvSpPr>
          <p:cNvPr id="24" name="Right Brace 23">
            <a:extLst>
              <a:ext uri="{FF2B5EF4-FFF2-40B4-BE49-F238E27FC236}">
                <a16:creationId xmlns:a16="http://schemas.microsoft.com/office/drawing/2014/main" id="{73F9E6A9-A679-1249-48AE-D3569E3FC1AE}"/>
              </a:ext>
            </a:extLst>
          </p:cNvPr>
          <p:cNvSpPr/>
          <p:nvPr/>
        </p:nvSpPr>
        <p:spPr>
          <a:xfrm>
            <a:off x="10982034" y="2037817"/>
            <a:ext cx="144904" cy="40011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7" name="Picture 26">
            <a:extLst>
              <a:ext uri="{FF2B5EF4-FFF2-40B4-BE49-F238E27FC236}">
                <a16:creationId xmlns:a16="http://schemas.microsoft.com/office/drawing/2014/main" id="{A569FD7E-84FB-9F3D-EA69-BE331ED60C67}"/>
              </a:ext>
            </a:extLst>
          </p:cNvPr>
          <p:cNvPicPr>
            <a:picLocks noChangeAspect="1"/>
          </p:cNvPicPr>
          <p:nvPr/>
        </p:nvPicPr>
        <p:blipFill>
          <a:blip r:embed="rId7"/>
          <a:stretch>
            <a:fillRect/>
          </a:stretch>
        </p:blipFill>
        <p:spPr>
          <a:xfrm>
            <a:off x="560022" y="3172037"/>
            <a:ext cx="2892270" cy="25440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9" name="TextBox 28">
            <a:extLst>
              <a:ext uri="{FF2B5EF4-FFF2-40B4-BE49-F238E27FC236}">
                <a16:creationId xmlns:a16="http://schemas.microsoft.com/office/drawing/2014/main" id="{593979AC-0E86-3C5F-D8AE-BC4723A98F51}"/>
              </a:ext>
            </a:extLst>
          </p:cNvPr>
          <p:cNvSpPr txBox="1"/>
          <p:nvPr/>
        </p:nvSpPr>
        <p:spPr>
          <a:xfrm>
            <a:off x="649648" y="3181429"/>
            <a:ext cx="6094520" cy="461665"/>
          </a:xfrm>
          <a:prstGeom prst="rect">
            <a:avLst/>
          </a:prstGeom>
          <a:noFill/>
        </p:spPr>
        <p:txBody>
          <a:bodyPr wrap="square">
            <a:spAutoFit/>
          </a:bodyPr>
          <a:lstStyle/>
          <a:p>
            <a:r>
              <a:rPr lang="en-US" sz="2400"/>
              <a:t>Cable strands unspun</a:t>
            </a:r>
          </a:p>
        </p:txBody>
      </p:sp>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6" name="Picture 5">
            <a:extLst>
              <a:ext uri="{FF2B5EF4-FFF2-40B4-BE49-F238E27FC236}">
                <a16:creationId xmlns:a16="http://schemas.microsoft.com/office/drawing/2014/main" id="{5D0CFFD8-65D4-9881-3ED0-5E62C016540B}"/>
              </a:ext>
            </a:extLst>
          </p:cNvPr>
          <p:cNvPicPr>
            <a:picLocks noChangeAspect="1"/>
          </p:cNvPicPr>
          <p:nvPr/>
        </p:nvPicPr>
        <p:blipFill>
          <a:blip r:embed="rId9"/>
          <a:stretch>
            <a:fillRect/>
          </a:stretch>
        </p:blipFill>
        <p:spPr>
          <a:xfrm>
            <a:off x="5957350" y="2843314"/>
            <a:ext cx="3737306" cy="29186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Oval 7">
            <a:extLst>
              <a:ext uri="{FF2B5EF4-FFF2-40B4-BE49-F238E27FC236}">
                <a16:creationId xmlns:a16="http://schemas.microsoft.com/office/drawing/2014/main" id="{9A7D154E-F65C-16FE-6693-C57B68487D31}"/>
              </a:ext>
            </a:extLst>
          </p:cNvPr>
          <p:cNvSpPr/>
          <p:nvPr/>
        </p:nvSpPr>
        <p:spPr>
          <a:xfrm>
            <a:off x="6843569" y="3083163"/>
            <a:ext cx="1419987" cy="15337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42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45320-036D-B6BA-873A-531A70BC787A}"/>
              </a:ext>
            </a:extLst>
          </p:cNvPr>
          <p:cNvSpPr txBox="1"/>
          <p:nvPr/>
        </p:nvSpPr>
        <p:spPr>
          <a:xfrm>
            <a:off x="5874818" y="1470581"/>
            <a:ext cx="6050089" cy="369332"/>
          </a:xfrm>
          <a:prstGeom prst="rect">
            <a:avLst/>
          </a:prstGeom>
          <a:noFill/>
        </p:spPr>
        <p:txBody>
          <a:bodyPr wrap="square">
            <a:spAutoFit/>
          </a:bodyPr>
          <a:lstStyle/>
          <a:p>
            <a:r>
              <a:rPr lang="en-US"/>
              <a:t>The threaded end of a cable can break for three reasons:</a:t>
            </a:r>
          </a:p>
        </p:txBody>
      </p:sp>
      <p:pic>
        <p:nvPicPr>
          <p:cNvPr id="5" name="Picture 4">
            <a:extLst>
              <a:ext uri="{FF2B5EF4-FFF2-40B4-BE49-F238E27FC236}">
                <a16:creationId xmlns:a16="http://schemas.microsoft.com/office/drawing/2014/main" id="{8F816048-E9A4-A1CD-A97E-B6CF00FF96B5}"/>
              </a:ext>
            </a:extLst>
          </p:cNvPr>
          <p:cNvPicPr>
            <a:picLocks noChangeAspect="1"/>
          </p:cNvPicPr>
          <p:nvPr/>
        </p:nvPicPr>
        <p:blipFill>
          <a:blip r:embed="rId3"/>
          <a:stretch>
            <a:fillRect/>
          </a:stretch>
        </p:blipFill>
        <p:spPr>
          <a:xfrm>
            <a:off x="574993" y="1098026"/>
            <a:ext cx="4649115" cy="51707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picture containing text, sign, clipart&#10;&#10;Description automatically generated">
            <a:extLst>
              <a:ext uri="{FF2B5EF4-FFF2-40B4-BE49-F238E27FC236}">
                <a16:creationId xmlns:a16="http://schemas.microsoft.com/office/drawing/2014/main" id="{E317334F-01D4-4E47-00D0-3BC2B6A5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sp>
        <p:nvSpPr>
          <p:cNvPr id="8" name="TextBox 7">
            <a:extLst>
              <a:ext uri="{FF2B5EF4-FFF2-40B4-BE49-F238E27FC236}">
                <a16:creationId xmlns:a16="http://schemas.microsoft.com/office/drawing/2014/main" id="{4217209D-4B16-55E9-79B9-9B60B8E01666}"/>
              </a:ext>
            </a:extLst>
          </p:cNvPr>
          <p:cNvSpPr txBox="1"/>
          <p:nvPr/>
        </p:nvSpPr>
        <p:spPr>
          <a:xfrm>
            <a:off x="5801823" y="2113764"/>
            <a:ext cx="5583671" cy="3139321"/>
          </a:xfrm>
          <a:prstGeom prst="rect">
            <a:avLst/>
          </a:prstGeom>
          <a:noFill/>
        </p:spPr>
        <p:txBody>
          <a:bodyPr wrap="square">
            <a:spAutoFit/>
          </a:bodyPr>
          <a:lstStyle/>
          <a:p>
            <a:pPr marL="171450" indent="-171450">
              <a:buFont typeface="Arial" panose="020B0604020202020204" pitchFamily="34" charset="0"/>
              <a:buChar char="•"/>
            </a:pPr>
            <a:r>
              <a:rPr lang="en-US"/>
              <a:t>During installation or adjustment, power tools were used on the coupler nut, and the nut was spun welded to the threaded end.</a:t>
            </a:r>
          </a:p>
          <a:p>
            <a:endParaRPr lang="en-US"/>
          </a:p>
          <a:p>
            <a:pPr marL="171450" indent="-171450">
              <a:buFont typeface="Arial" panose="020B0604020202020204" pitchFamily="34" charset="0"/>
              <a:buChar char="•"/>
            </a:pPr>
            <a:r>
              <a:rPr lang="en-US"/>
              <a:t>The adjustment bracket was tilted left or right and was not straight up and down after installation or adjustment.</a:t>
            </a:r>
          </a:p>
          <a:p>
            <a:endParaRPr lang="en-US"/>
          </a:p>
          <a:p>
            <a:pPr marL="171450" indent="-171450">
              <a:buFont typeface="Arial" panose="020B0604020202020204" pitchFamily="34" charset="0"/>
              <a:buChar char="•"/>
            </a:pPr>
            <a:r>
              <a:rPr lang="en-US"/>
              <a:t>The chains were not on the correct gearbox sprocket, causing the adjustment bracket to hit the end of the motor during operation. </a:t>
            </a:r>
          </a:p>
        </p:txBody>
      </p:sp>
    </p:spTree>
    <p:extLst>
      <p:ext uri="{BB962C8B-B14F-4D97-AF65-F5344CB8AC3E}">
        <p14:creationId xmlns:p14="http://schemas.microsoft.com/office/powerpoint/2010/main" val="165525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59B5405-B54A-AB11-A5CF-6EC8626957AD}"/>
              </a:ext>
            </a:extLst>
          </p:cNvPr>
          <p:cNvPicPr>
            <a:picLocks noChangeAspect="1"/>
          </p:cNvPicPr>
          <p:nvPr/>
        </p:nvPicPr>
        <p:blipFill>
          <a:blip r:embed="rId4"/>
          <a:stretch>
            <a:fillRect/>
          </a:stretch>
        </p:blipFill>
        <p:spPr>
          <a:xfrm>
            <a:off x="23650" y="0"/>
            <a:ext cx="12192000" cy="6858000"/>
          </a:xfrm>
          <a:prstGeom prst="rect">
            <a:avLst/>
          </a:prstGeom>
        </p:spPr>
      </p:pic>
    </p:spTree>
    <p:extLst>
      <p:ext uri="{BB962C8B-B14F-4D97-AF65-F5344CB8AC3E}">
        <p14:creationId xmlns:p14="http://schemas.microsoft.com/office/powerpoint/2010/main" val="3787881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BEBBE-FCDD-CDAF-110B-8F7DADA41EFB}"/>
              </a:ext>
            </a:extLst>
          </p:cNvPr>
          <p:cNvSpPr txBox="1"/>
          <p:nvPr/>
        </p:nvSpPr>
        <p:spPr>
          <a:xfrm>
            <a:off x="0" y="0"/>
            <a:ext cx="12192000" cy="400110"/>
          </a:xfrm>
          <a:prstGeom prst="rect">
            <a:avLst/>
          </a:prstGeom>
          <a:solidFill>
            <a:schemeClr val="accent1">
              <a:lumMod val="50000"/>
            </a:schemeClr>
          </a:solidFill>
        </p:spPr>
        <p:txBody>
          <a:bodyPr wrap="square" rtlCol="0">
            <a:spAutoFit/>
          </a:bodyPr>
          <a:lstStyle/>
          <a:p>
            <a:pPr algn="ctr"/>
            <a:r>
              <a:rPr lang="en-US">
                <a:solidFill>
                  <a:schemeClr val="bg1"/>
                </a:solidFill>
              </a:rPr>
              <a:t>Cable</a:t>
            </a:r>
            <a:r>
              <a:rPr lang="en-US" sz="2000">
                <a:solidFill>
                  <a:schemeClr val="bg1"/>
                </a:solidFill>
              </a:rPr>
              <a:t> Change</a:t>
            </a:r>
          </a:p>
        </p:txBody>
      </p:sp>
      <p:pic>
        <p:nvPicPr>
          <p:cNvPr id="7" name="Picture 6">
            <a:extLst>
              <a:ext uri="{FF2B5EF4-FFF2-40B4-BE49-F238E27FC236}">
                <a16:creationId xmlns:a16="http://schemas.microsoft.com/office/drawing/2014/main" id="{2EB0F8ED-03C8-D03E-F33A-7CE025141BD6}"/>
              </a:ext>
            </a:extLst>
          </p:cNvPr>
          <p:cNvPicPr>
            <a:picLocks noChangeAspect="1"/>
          </p:cNvPicPr>
          <p:nvPr/>
        </p:nvPicPr>
        <p:blipFill>
          <a:blip r:embed="rId4"/>
          <a:stretch>
            <a:fillRect/>
          </a:stretch>
        </p:blipFill>
        <p:spPr>
          <a:xfrm>
            <a:off x="264001" y="3999695"/>
            <a:ext cx="2344174" cy="1437959"/>
          </a:xfrm>
          <a:prstGeom prst="rect">
            <a:avLst/>
          </a:prstGeom>
        </p:spPr>
      </p:pic>
      <p:sp>
        <p:nvSpPr>
          <p:cNvPr id="8" name="TextBox 7">
            <a:extLst>
              <a:ext uri="{FF2B5EF4-FFF2-40B4-BE49-F238E27FC236}">
                <a16:creationId xmlns:a16="http://schemas.microsoft.com/office/drawing/2014/main" id="{75D4A7BF-D648-6AF9-1D01-A41B04BE7B00}"/>
              </a:ext>
            </a:extLst>
          </p:cNvPr>
          <p:cNvSpPr txBox="1"/>
          <p:nvPr/>
        </p:nvSpPr>
        <p:spPr>
          <a:xfrm>
            <a:off x="174170" y="5021339"/>
            <a:ext cx="2771960" cy="646331"/>
          </a:xfrm>
          <a:prstGeom prst="rect">
            <a:avLst/>
          </a:prstGeom>
          <a:noFill/>
        </p:spPr>
        <p:txBody>
          <a:bodyPr wrap="square" rtlCol="0">
            <a:spAutoFit/>
          </a:bodyPr>
          <a:lstStyle/>
          <a:p>
            <a:r>
              <a:rPr lang="en-US"/>
              <a:t>25041</a:t>
            </a:r>
          </a:p>
          <a:p>
            <a:r>
              <a:rPr lang="en-US"/>
              <a:t>CABLE PATCH KIT (SET OF 4)</a:t>
            </a:r>
          </a:p>
        </p:txBody>
      </p:sp>
      <p:pic>
        <p:nvPicPr>
          <p:cNvPr id="4" name="Picture 3" descr="Icon&#10;&#10;Description automatically generated">
            <a:extLst>
              <a:ext uri="{FF2B5EF4-FFF2-40B4-BE49-F238E27FC236}">
                <a16:creationId xmlns:a16="http://schemas.microsoft.com/office/drawing/2014/main" id="{8C2CCEBF-AFFD-33A3-03F5-A0F51EE2D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85" y="5844370"/>
            <a:ext cx="2237089" cy="530872"/>
          </a:xfrm>
          <a:prstGeom prst="rect">
            <a:avLst/>
          </a:prstGeom>
        </p:spPr>
      </p:pic>
      <p:pic>
        <p:nvPicPr>
          <p:cNvPr id="6" name="Picture 5">
            <a:extLst>
              <a:ext uri="{FF2B5EF4-FFF2-40B4-BE49-F238E27FC236}">
                <a16:creationId xmlns:a16="http://schemas.microsoft.com/office/drawing/2014/main" id="{CB68D8F6-0526-D27B-615E-9248824B99F1}"/>
              </a:ext>
            </a:extLst>
          </p:cNvPr>
          <p:cNvPicPr>
            <a:picLocks noChangeAspect="1"/>
          </p:cNvPicPr>
          <p:nvPr/>
        </p:nvPicPr>
        <p:blipFill>
          <a:blip r:embed="rId6"/>
          <a:stretch>
            <a:fillRect/>
          </a:stretch>
        </p:blipFill>
        <p:spPr>
          <a:xfrm>
            <a:off x="162918" y="907625"/>
            <a:ext cx="2635637" cy="1748489"/>
          </a:xfrm>
          <a:prstGeom prst="rect">
            <a:avLst/>
          </a:prstGeom>
        </p:spPr>
      </p:pic>
      <p:sp>
        <p:nvSpPr>
          <p:cNvPr id="9" name="TextBox 8">
            <a:extLst>
              <a:ext uri="{FF2B5EF4-FFF2-40B4-BE49-F238E27FC236}">
                <a16:creationId xmlns:a16="http://schemas.microsoft.com/office/drawing/2014/main" id="{E45FB853-2087-0FDA-5A12-895146C70720}"/>
              </a:ext>
            </a:extLst>
          </p:cNvPr>
          <p:cNvSpPr txBox="1"/>
          <p:nvPr/>
        </p:nvSpPr>
        <p:spPr>
          <a:xfrm>
            <a:off x="162919" y="482757"/>
            <a:ext cx="3233424" cy="369332"/>
          </a:xfrm>
          <a:prstGeom prst="rect">
            <a:avLst/>
          </a:prstGeom>
          <a:noFill/>
        </p:spPr>
        <p:txBody>
          <a:bodyPr wrap="square" rtlCol="0">
            <a:spAutoFit/>
          </a:bodyPr>
          <a:lstStyle/>
          <a:p>
            <a:r>
              <a:rPr lang="en-US"/>
              <a:t>Part Number 22305</a:t>
            </a:r>
          </a:p>
        </p:txBody>
      </p:sp>
      <p:pic>
        <p:nvPicPr>
          <p:cNvPr id="5" name="Picture 4">
            <a:hlinkClick r:id="rId7"/>
            <a:extLst>
              <a:ext uri="{FF2B5EF4-FFF2-40B4-BE49-F238E27FC236}">
                <a16:creationId xmlns:a16="http://schemas.microsoft.com/office/drawing/2014/main" id="{EAD97748-6133-DCBB-1A5D-91CBA807685B}"/>
              </a:ext>
            </a:extLst>
          </p:cNvPr>
          <p:cNvPicPr>
            <a:picLocks noChangeAspect="1"/>
          </p:cNvPicPr>
          <p:nvPr/>
        </p:nvPicPr>
        <p:blipFill>
          <a:blip r:embed="rId8"/>
          <a:stretch>
            <a:fillRect/>
          </a:stretch>
        </p:blipFill>
        <p:spPr>
          <a:xfrm>
            <a:off x="264000" y="2656114"/>
            <a:ext cx="1138543" cy="1147234"/>
          </a:xfrm>
          <a:prstGeom prst="rect">
            <a:avLst/>
          </a:prstGeom>
        </p:spPr>
      </p:pic>
      <p:sp>
        <p:nvSpPr>
          <p:cNvPr id="10" name="TextBox 9">
            <a:extLst>
              <a:ext uri="{FF2B5EF4-FFF2-40B4-BE49-F238E27FC236}">
                <a16:creationId xmlns:a16="http://schemas.microsoft.com/office/drawing/2014/main" id="{C4EC2336-4AAF-7174-932C-AD561B1AA16C}"/>
              </a:ext>
            </a:extLst>
          </p:cNvPr>
          <p:cNvSpPr txBox="1"/>
          <p:nvPr/>
        </p:nvSpPr>
        <p:spPr>
          <a:xfrm>
            <a:off x="8536726" y="482758"/>
            <a:ext cx="3492355" cy="307777"/>
          </a:xfrm>
          <a:prstGeom prst="rect">
            <a:avLst/>
          </a:prstGeom>
          <a:noFill/>
        </p:spPr>
        <p:txBody>
          <a:bodyPr wrap="square" rtlCol="0">
            <a:spAutoFit/>
          </a:bodyPr>
          <a:lstStyle/>
          <a:p>
            <a:r>
              <a:rPr lang="en-US" sz="1400"/>
              <a:t>CABLE REPLACEMENT INSTRUCTION VIDEO</a:t>
            </a:r>
          </a:p>
        </p:txBody>
      </p:sp>
      <p:pic>
        <p:nvPicPr>
          <p:cNvPr id="2" name="Online Media 1" title="BAL Accu-Slide Cable Replacement Training">
            <a:hlinkClick r:id="" action="ppaction://media"/>
            <a:extLst>
              <a:ext uri="{FF2B5EF4-FFF2-40B4-BE49-F238E27FC236}">
                <a16:creationId xmlns:a16="http://schemas.microsoft.com/office/drawing/2014/main" id="{FCAA1B00-23E4-C5FD-5AEF-A04FD1150846}"/>
              </a:ext>
            </a:extLst>
          </p:cNvPr>
          <p:cNvPicPr>
            <a:picLocks noRot="1" noChangeAspect="1"/>
          </p:cNvPicPr>
          <p:nvPr>
            <a:videoFile r:link="rId1"/>
          </p:nvPr>
        </p:nvPicPr>
        <p:blipFill>
          <a:blip r:embed="rId9"/>
          <a:stretch>
            <a:fillRect/>
          </a:stretch>
        </p:blipFill>
        <p:spPr>
          <a:xfrm>
            <a:off x="4027714" y="790535"/>
            <a:ext cx="8001367" cy="6001025"/>
          </a:xfrm>
          <a:prstGeom prst="rect">
            <a:avLst/>
          </a:prstGeom>
        </p:spPr>
      </p:pic>
    </p:spTree>
    <p:extLst>
      <p:ext uri="{BB962C8B-B14F-4D97-AF65-F5344CB8AC3E}">
        <p14:creationId xmlns:p14="http://schemas.microsoft.com/office/powerpoint/2010/main" val="267109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B6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ble replacement kit with a cable and a stick&#10;&#10;Description automatically generated">
            <a:extLst>
              <a:ext uri="{FF2B5EF4-FFF2-40B4-BE49-F238E27FC236}">
                <a16:creationId xmlns:a16="http://schemas.microsoft.com/office/drawing/2014/main" id="{FFFFDC65-D591-0A35-50CC-B8C9DE19AA6E}"/>
              </a:ext>
            </a:extLst>
          </p:cNvPr>
          <p:cNvPicPr>
            <a:picLocks noChangeAspect="1"/>
          </p:cNvPicPr>
          <p:nvPr/>
        </p:nvPicPr>
        <p:blipFill>
          <a:blip r:embed="rId3"/>
          <a:stretch>
            <a:fillRect/>
          </a:stretch>
        </p:blipFill>
        <p:spPr>
          <a:xfrm>
            <a:off x="1209098" y="643467"/>
            <a:ext cx="9773804" cy="5571066"/>
          </a:xfrm>
          <a:prstGeom prst="rect">
            <a:avLst/>
          </a:prstGeom>
        </p:spPr>
      </p:pic>
    </p:spTree>
    <p:extLst>
      <p:ext uri="{BB962C8B-B14F-4D97-AF65-F5344CB8AC3E}">
        <p14:creationId xmlns:p14="http://schemas.microsoft.com/office/powerpoint/2010/main" val="136596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working on blueprints">
            <a:extLst>
              <a:ext uri="{FF2B5EF4-FFF2-40B4-BE49-F238E27FC236}">
                <a16:creationId xmlns:a16="http://schemas.microsoft.com/office/drawing/2014/main" id="{85F4B598-6AF7-140C-6568-21125676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 y="0"/>
            <a:ext cx="9900254" cy="6858000"/>
          </a:xfrm>
          <a:prstGeom prst="rect">
            <a:avLst/>
          </a:prstGeom>
        </p:spPr>
      </p:pic>
      <p:sp>
        <p:nvSpPr>
          <p:cNvPr id="6" name="TextBox 5">
            <a:extLst>
              <a:ext uri="{FF2B5EF4-FFF2-40B4-BE49-F238E27FC236}">
                <a16:creationId xmlns:a16="http://schemas.microsoft.com/office/drawing/2014/main" id="{937090F6-EB40-EAB5-99DE-561423961F61}"/>
              </a:ext>
            </a:extLst>
          </p:cNvPr>
          <p:cNvSpPr txBox="1"/>
          <p:nvPr/>
        </p:nvSpPr>
        <p:spPr>
          <a:xfrm>
            <a:off x="9771353" y="3089692"/>
            <a:ext cx="2254324"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FLUSH FLOOR</a:t>
            </a:r>
          </a:p>
        </p:txBody>
      </p:sp>
      <p:sp>
        <p:nvSpPr>
          <p:cNvPr id="7" name="TextBox 6">
            <a:extLst>
              <a:ext uri="{FF2B5EF4-FFF2-40B4-BE49-F238E27FC236}">
                <a16:creationId xmlns:a16="http://schemas.microsoft.com/office/drawing/2014/main" id="{E0E05B45-B5F7-A14D-DF65-337F91183094}"/>
              </a:ext>
            </a:extLst>
          </p:cNvPr>
          <p:cNvSpPr txBox="1"/>
          <p:nvPr/>
        </p:nvSpPr>
        <p:spPr>
          <a:xfrm>
            <a:off x="10239740" y="3486745"/>
            <a:ext cx="1785937"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WEAR BAR</a:t>
            </a:r>
          </a:p>
        </p:txBody>
      </p:sp>
      <p:sp>
        <p:nvSpPr>
          <p:cNvPr id="8" name="TextBox 7">
            <a:extLst>
              <a:ext uri="{FF2B5EF4-FFF2-40B4-BE49-F238E27FC236}">
                <a16:creationId xmlns:a16="http://schemas.microsoft.com/office/drawing/2014/main" id="{6EFBA91A-43D5-5CC7-7BA1-A6BF122711FA}"/>
              </a:ext>
            </a:extLst>
          </p:cNvPr>
          <p:cNvSpPr txBox="1"/>
          <p:nvPr/>
        </p:nvSpPr>
        <p:spPr>
          <a:xfrm>
            <a:off x="10525489" y="3883798"/>
            <a:ext cx="1500188"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ROLLERS</a:t>
            </a:r>
          </a:p>
        </p:txBody>
      </p:sp>
      <p:sp>
        <p:nvSpPr>
          <p:cNvPr id="9" name="TextBox 8">
            <a:extLst>
              <a:ext uri="{FF2B5EF4-FFF2-40B4-BE49-F238E27FC236}">
                <a16:creationId xmlns:a16="http://schemas.microsoft.com/office/drawing/2014/main" id="{F937298F-15CB-5AB1-AD22-7CBFBA4063FD}"/>
              </a:ext>
            </a:extLst>
          </p:cNvPr>
          <p:cNvSpPr txBox="1"/>
          <p:nvPr/>
        </p:nvSpPr>
        <p:spPr>
          <a:xfrm>
            <a:off x="8953865" y="2692639"/>
            <a:ext cx="3071812"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ROOM WEIGHT</a:t>
            </a:r>
          </a:p>
        </p:txBody>
      </p:sp>
      <p:sp>
        <p:nvSpPr>
          <p:cNvPr id="10" name="TextBox 9">
            <a:extLst>
              <a:ext uri="{FF2B5EF4-FFF2-40B4-BE49-F238E27FC236}">
                <a16:creationId xmlns:a16="http://schemas.microsoft.com/office/drawing/2014/main" id="{BFB0CCD2-A069-CDA0-010C-A0BE75F279C8}"/>
              </a:ext>
            </a:extLst>
          </p:cNvPr>
          <p:cNvSpPr txBox="1"/>
          <p:nvPr/>
        </p:nvSpPr>
        <p:spPr>
          <a:xfrm>
            <a:off x="9589659" y="2295586"/>
            <a:ext cx="2436018"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ROOM DEPTH</a:t>
            </a:r>
          </a:p>
        </p:txBody>
      </p:sp>
      <p:sp>
        <p:nvSpPr>
          <p:cNvPr id="11" name="TextBox 10">
            <a:extLst>
              <a:ext uri="{FF2B5EF4-FFF2-40B4-BE49-F238E27FC236}">
                <a16:creationId xmlns:a16="http://schemas.microsoft.com/office/drawing/2014/main" id="{7C04D065-F881-FAC4-7FE7-DA0ACA75665E}"/>
              </a:ext>
            </a:extLst>
          </p:cNvPr>
          <p:cNvSpPr txBox="1"/>
          <p:nvPr/>
        </p:nvSpPr>
        <p:spPr>
          <a:xfrm>
            <a:off x="9021064" y="1898533"/>
            <a:ext cx="3004613"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WALL OPENING LENGTH</a:t>
            </a:r>
          </a:p>
        </p:txBody>
      </p:sp>
      <p:sp>
        <p:nvSpPr>
          <p:cNvPr id="12" name="TextBox 11">
            <a:extLst>
              <a:ext uri="{FF2B5EF4-FFF2-40B4-BE49-F238E27FC236}">
                <a16:creationId xmlns:a16="http://schemas.microsoft.com/office/drawing/2014/main" id="{5835CDA9-E122-733F-3795-72690326F3A1}"/>
              </a:ext>
            </a:extLst>
          </p:cNvPr>
          <p:cNvSpPr txBox="1"/>
          <p:nvPr/>
        </p:nvSpPr>
        <p:spPr>
          <a:xfrm>
            <a:off x="9021065" y="1501480"/>
            <a:ext cx="3004612"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WALL OPENING HEIGHT</a:t>
            </a:r>
          </a:p>
        </p:txBody>
      </p:sp>
      <p:sp>
        <p:nvSpPr>
          <p:cNvPr id="13" name="TextBox 12">
            <a:extLst>
              <a:ext uri="{FF2B5EF4-FFF2-40B4-BE49-F238E27FC236}">
                <a16:creationId xmlns:a16="http://schemas.microsoft.com/office/drawing/2014/main" id="{6BE6CC87-1C62-E96F-A6FB-D33180AA9D52}"/>
              </a:ext>
            </a:extLst>
          </p:cNvPr>
          <p:cNvSpPr txBox="1"/>
          <p:nvPr/>
        </p:nvSpPr>
        <p:spPr>
          <a:xfrm>
            <a:off x="1173127" y="2912507"/>
            <a:ext cx="2764631" cy="369332"/>
          </a:xfrm>
          <a:prstGeom prst="rect">
            <a:avLst/>
          </a:prstGeom>
          <a:noFill/>
        </p:spPr>
        <p:txBody>
          <a:bodyPr wrap="square" rtlCol="0">
            <a:spAutoFit/>
          </a:bodyPr>
          <a:lstStyle/>
          <a:p>
            <a:r>
              <a:rPr lang="en-US"/>
              <a:t>WALL THICKNESS</a:t>
            </a:r>
          </a:p>
        </p:txBody>
      </p:sp>
      <p:sp>
        <p:nvSpPr>
          <p:cNvPr id="14" name="TextBox 13">
            <a:extLst>
              <a:ext uri="{FF2B5EF4-FFF2-40B4-BE49-F238E27FC236}">
                <a16:creationId xmlns:a16="http://schemas.microsoft.com/office/drawing/2014/main" id="{5247035D-C06F-796B-0131-7068B993C93C}"/>
              </a:ext>
            </a:extLst>
          </p:cNvPr>
          <p:cNvSpPr txBox="1"/>
          <p:nvPr/>
        </p:nvSpPr>
        <p:spPr>
          <a:xfrm>
            <a:off x="10535734" y="4677904"/>
            <a:ext cx="1489943"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LAMINATED</a:t>
            </a:r>
          </a:p>
        </p:txBody>
      </p:sp>
      <p:sp>
        <p:nvSpPr>
          <p:cNvPr id="15" name="TextBox 14">
            <a:extLst>
              <a:ext uri="{FF2B5EF4-FFF2-40B4-BE49-F238E27FC236}">
                <a16:creationId xmlns:a16="http://schemas.microsoft.com/office/drawing/2014/main" id="{7CACA7A6-3512-1F15-A999-44F72B24801C}"/>
              </a:ext>
            </a:extLst>
          </p:cNvPr>
          <p:cNvSpPr txBox="1"/>
          <p:nvPr/>
        </p:nvSpPr>
        <p:spPr>
          <a:xfrm>
            <a:off x="8953865" y="4280851"/>
            <a:ext cx="3071812"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STICK AND TIN</a:t>
            </a:r>
          </a:p>
        </p:txBody>
      </p:sp>
      <p:sp>
        <p:nvSpPr>
          <p:cNvPr id="16" name="TextBox 15">
            <a:extLst>
              <a:ext uri="{FF2B5EF4-FFF2-40B4-BE49-F238E27FC236}">
                <a16:creationId xmlns:a16="http://schemas.microsoft.com/office/drawing/2014/main" id="{3FC9B59A-C76E-A5BC-B2B7-615090E3D069}"/>
              </a:ext>
            </a:extLst>
          </p:cNvPr>
          <p:cNvSpPr txBox="1"/>
          <p:nvPr/>
        </p:nvSpPr>
        <p:spPr>
          <a:xfrm>
            <a:off x="9529598" y="5074960"/>
            <a:ext cx="2496079"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FREE HUNG GLASS</a:t>
            </a:r>
          </a:p>
        </p:txBody>
      </p:sp>
      <p:pic>
        <p:nvPicPr>
          <p:cNvPr id="20" name="Picture 19">
            <a:extLst>
              <a:ext uri="{FF2B5EF4-FFF2-40B4-BE49-F238E27FC236}">
                <a16:creationId xmlns:a16="http://schemas.microsoft.com/office/drawing/2014/main" id="{A792CFC2-62E3-D680-DDD4-EE5D23808A1E}"/>
              </a:ext>
            </a:extLst>
          </p:cNvPr>
          <p:cNvPicPr>
            <a:picLocks noChangeAspect="1"/>
          </p:cNvPicPr>
          <p:nvPr/>
        </p:nvPicPr>
        <p:blipFill>
          <a:blip r:embed="rId4"/>
          <a:stretch>
            <a:fillRect/>
          </a:stretch>
        </p:blipFill>
        <p:spPr>
          <a:xfrm>
            <a:off x="4938940" y="1388190"/>
            <a:ext cx="4690886" cy="4197109"/>
          </a:xfrm>
          <a:prstGeom prst="rect">
            <a:avLst/>
          </a:prstGeom>
          <a:ln w="228600" cap="sq" cmpd="thickThin">
            <a:solidFill>
              <a:srgbClr val="000000"/>
            </a:solidFill>
            <a:prstDash val="solid"/>
            <a:miter lim="800000"/>
          </a:ln>
          <a:effectLst>
            <a:innerShdw blurRad="76200">
              <a:srgbClr val="000000"/>
            </a:innerShdw>
          </a:effectLst>
        </p:spPr>
      </p:pic>
      <p:sp>
        <p:nvSpPr>
          <p:cNvPr id="21" name="TextBox 20">
            <a:extLst>
              <a:ext uri="{FF2B5EF4-FFF2-40B4-BE49-F238E27FC236}">
                <a16:creationId xmlns:a16="http://schemas.microsoft.com/office/drawing/2014/main" id="{CAEDD980-E86D-F0B8-311A-98DD0B49E104}"/>
              </a:ext>
            </a:extLst>
          </p:cNvPr>
          <p:cNvSpPr txBox="1"/>
          <p:nvPr/>
        </p:nvSpPr>
        <p:spPr>
          <a:xfrm>
            <a:off x="344384" y="130629"/>
            <a:ext cx="3734790" cy="584775"/>
          </a:xfrm>
          <a:prstGeom prst="rect">
            <a:avLst/>
          </a:prstGeom>
          <a:noFill/>
        </p:spPr>
        <p:txBody>
          <a:bodyPr wrap="square" rtlCol="0">
            <a:spAutoFit/>
          </a:bodyPr>
          <a:lstStyle/>
          <a:p>
            <a:r>
              <a:rPr lang="en-US" sz="3200">
                <a:solidFill>
                  <a:schemeClr val="bg1"/>
                </a:solidFill>
                <a:latin typeface="Stencil" panose="040409050D0802020404" pitchFamily="82" charset="0"/>
              </a:rPr>
              <a:t>DESIGN PROCESS</a:t>
            </a:r>
          </a:p>
        </p:txBody>
      </p:sp>
      <p:pic>
        <p:nvPicPr>
          <p:cNvPr id="22" name="Picture 21">
            <a:extLst>
              <a:ext uri="{FF2B5EF4-FFF2-40B4-BE49-F238E27FC236}">
                <a16:creationId xmlns:a16="http://schemas.microsoft.com/office/drawing/2014/main" id="{E13AC870-2284-39B7-482E-047FE12B5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05" y="6121818"/>
            <a:ext cx="1007547" cy="468509"/>
          </a:xfrm>
          <a:prstGeom prst="rect">
            <a:avLst/>
          </a:prstGeom>
        </p:spPr>
      </p:pic>
      <p:pic>
        <p:nvPicPr>
          <p:cNvPr id="3" name="Picture 2">
            <a:extLst>
              <a:ext uri="{FF2B5EF4-FFF2-40B4-BE49-F238E27FC236}">
                <a16:creationId xmlns:a16="http://schemas.microsoft.com/office/drawing/2014/main" id="{53508C22-4445-BDF2-04C8-24AE96E49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3598" y="540162"/>
            <a:ext cx="1007547" cy="468509"/>
          </a:xfrm>
          <a:prstGeom prst="rect">
            <a:avLst/>
          </a:prstGeom>
        </p:spPr>
      </p:pic>
      <p:pic>
        <p:nvPicPr>
          <p:cNvPr id="5" name="Picture 4" descr="Icon&#10;&#10;Description automatically generated">
            <a:extLst>
              <a:ext uri="{FF2B5EF4-FFF2-40B4-BE49-F238E27FC236}">
                <a16:creationId xmlns:a16="http://schemas.microsoft.com/office/drawing/2014/main" id="{DBC53AD7-CD82-E5B7-7BE6-F899095C0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441" y="5776579"/>
            <a:ext cx="4690886" cy="1113169"/>
          </a:xfrm>
          <a:prstGeom prst="rect">
            <a:avLst/>
          </a:prstGeom>
        </p:spPr>
      </p:pic>
    </p:spTree>
    <p:extLst>
      <p:ext uri="{BB962C8B-B14F-4D97-AF65-F5344CB8AC3E}">
        <p14:creationId xmlns:p14="http://schemas.microsoft.com/office/powerpoint/2010/main" val="26538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3"/>
          <a:stretch>
            <a:fillRect/>
          </a:stretch>
        </p:blipFill>
        <p:spPr>
          <a:xfrm>
            <a:off x="3585941" y="3996908"/>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Identifying Glide Surfaces</a:t>
            </a:r>
          </a:p>
        </p:txBody>
      </p:sp>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4"/>
          <a:stretch>
            <a:fillRect/>
          </a:stretch>
        </p:blipFill>
        <p:spPr>
          <a:xfrm>
            <a:off x="8386541" y="523378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cxnSpLocks/>
            <a:endCxn id="28" idx="1"/>
          </p:cNvCxnSpPr>
          <p:nvPr/>
        </p:nvCxnSpPr>
        <p:spPr>
          <a:xfrm>
            <a:off x="7269933" y="5095993"/>
            <a:ext cx="1116608" cy="426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F8E0D57-3245-48E0-1CE4-78A346D44E99}"/>
              </a:ext>
            </a:extLst>
          </p:cNvPr>
          <p:cNvSpPr txBox="1"/>
          <p:nvPr/>
        </p:nvSpPr>
        <p:spPr>
          <a:xfrm>
            <a:off x="2622064" y="528106"/>
            <a:ext cx="6947872" cy="461665"/>
          </a:xfrm>
          <a:prstGeom prst="rect">
            <a:avLst/>
          </a:prstGeom>
          <a:noFill/>
        </p:spPr>
        <p:txBody>
          <a:bodyPr wrap="square" rtlCol="0">
            <a:spAutoFit/>
          </a:bodyPr>
          <a:lstStyle/>
          <a:p>
            <a:pPr algn="ctr"/>
            <a:r>
              <a:rPr lang="en-US" sz="2400"/>
              <a:t>Does it have a wear bar, rollers or is it a flush floor?</a:t>
            </a:r>
          </a:p>
        </p:txBody>
      </p:sp>
      <p:sp>
        <p:nvSpPr>
          <p:cNvPr id="3" name="TextBox 2">
            <a:extLst>
              <a:ext uri="{FF2B5EF4-FFF2-40B4-BE49-F238E27FC236}">
                <a16:creationId xmlns:a16="http://schemas.microsoft.com/office/drawing/2014/main" id="{EDF7A565-8CF2-3FB8-76D5-77DB7B4D5AD7}"/>
              </a:ext>
            </a:extLst>
          </p:cNvPr>
          <p:cNvSpPr txBox="1"/>
          <p:nvPr/>
        </p:nvSpPr>
        <p:spPr>
          <a:xfrm>
            <a:off x="8826249" y="4199501"/>
            <a:ext cx="3000923" cy="923330"/>
          </a:xfrm>
          <a:prstGeom prst="rect">
            <a:avLst/>
          </a:prstGeom>
          <a:noFill/>
        </p:spPr>
        <p:txBody>
          <a:bodyPr wrap="square" rtlCol="0">
            <a:spAutoFit/>
          </a:bodyPr>
          <a:lstStyle/>
          <a:p>
            <a:pPr marL="285750" indent="-285750">
              <a:buFont typeface="Arial" panose="020B0604020202020204" pitchFamily="34" charset="0"/>
              <a:buChar char="•"/>
            </a:pPr>
            <a:r>
              <a:rPr lang="en-US"/>
              <a:t>Is the compression block losing its shape? </a:t>
            </a:r>
          </a:p>
          <a:p>
            <a:pPr marL="285750" indent="-285750">
              <a:buFont typeface="Arial" panose="020B0604020202020204" pitchFamily="34" charset="0"/>
              <a:buChar char="•"/>
            </a:pPr>
            <a:r>
              <a:rPr lang="en-US"/>
              <a:t>Is it too small?</a:t>
            </a:r>
          </a:p>
        </p:txBody>
      </p:sp>
      <p:pic>
        <p:nvPicPr>
          <p:cNvPr id="4" name="Picture 3">
            <a:extLst>
              <a:ext uri="{FF2B5EF4-FFF2-40B4-BE49-F238E27FC236}">
                <a16:creationId xmlns:a16="http://schemas.microsoft.com/office/drawing/2014/main" id="{508AF7CC-65EC-4C17-16BE-525D5A3C2281}"/>
              </a:ext>
            </a:extLst>
          </p:cNvPr>
          <p:cNvPicPr>
            <a:picLocks noChangeAspect="1"/>
          </p:cNvPicPr>
          <p:nvPr/>
        </p:nvPicPr>
        <p:blipFill>
          <a:blip r:embed="rId5"/>
          <a:stretch>
            <a:fillRect/>
          </a:stretch>
        </p:blipFill>
        <p:spPr>
          <a:xfrm>
            <a:off x="856168" y="1413503"/>
            <a:ext cx="1952956" cy="13915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1D5DD1A8-5829-0DA5-DB62-6633B0E3E02F}"/>
              </a:ext>
            </a:extLst>
          </p:cNvPr>
          <p:cNvSpPr txBox="1"/>
          <p:nvPr/>
        </p:nvSpPr>
        <p:spPr>
          <a:xfrm>
            <a:off x="520732" y="3099315"/>
            <a:ext cx="4135243" cy="1200329"/>
          </a:xfrm>
          <a:prstGeom prst="rect">
            <a:avLst/>
          </a:prstGeom>
          <a:noFill/>
        </p:spPr>
        <p:txBody>
          <a:bodyPr wrap="square" rtlCol="0">
            <a:spAutoFit/>
          </a:bodyPr>
          <a:lstStyle/>
          <a:p>
            <a:pPr marL="285750" indent="-285750">
              <a:buFont typeface="Arial" panose="020B0604020202020204" pitchFamily="34" charset="0"/>
              <a:buChar char="•"/>
            </a:pPr>
            <a:r>
              <a:rPr lang="en-US"/>
              <a:t>Verify the fasteners in the wear bar are not sitting higher than the wear bar. </a:t>
            </a:r>
          </a:p>
          <a:p>
            <a:pPr marL="285750" indent="-285750">
              <a:buFont typeface="Arial" panose="020B0604020202020204" pitchFamily="34" charset="0"/>
              <a:buChar char="•"/>
            </a:pPr>
            <a:r>
              <a:rPr lang="en-US"/>
              <a:t>Verify the wear bar is not wavy.</a:t>
            </a:r>
          </a:p>
          <a:p>
            <a:pPr marL="285750" indent="-285750">
              <a:buFont typeface="Arial" panose="020B0604020202020204" pitchFamily="34" charset="0"/>
              <a:buChar char="•"/>
            </a:pPr>
            <a:r>
              <a:rPr lang="en-US"/>
              <a:t>Verify the wear bar is not damaged.</a:t>
            </a:r>
          </a:p>
        </p:txBody>
      </p:sp>
      <p:pic>
        <p:nvPicPr>
          <p:cNvPr id="8" name="Picture 7">
            <a:extLst>
              <a:ext uri="{FF2B5EF4-FFF2-40B4-BE49-F238E27FC236}">
                <a16:creationId xmlns:a16="http://schemas.microsoft.com/office/drawing/2014/main" id="{16312D76-EC97-06DA-EE37-60D5DC06DC0B}"/>
              </a:ext>
            </a:extLst>
          </p:cNvPr>
          <p:cNvPicPr>
            <a:picLocks noChangeAspect="1"/>
          </p:cNvPicPr>
          <p:nvPr/>
        </p:nvPicPr>
        <p:blipFill>
          <a:blip r:embed="rId6"/>
          <a:stretch>
            <a:fillRect/>
          </a:stretch>
        </p:blipFill>
        <p:spPr>
          <a:xfrm>
            <a:off x="5293995" y="1413503"/>
            <a:ext cx="5400104" cy="10976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667C50-9C26-5132-2C71-6FDAD8C012AA}"/>
              </a:ext>
            </a:extLst>
          </p:cNvPr>
          <p:cNvCxnSpPr>
            <a:cxnSpLocks/>
          </p:cNvCxnSpPr>
          <p:nvPr/>
        </p:nvCxnSpPr>
        <p:spPr>
          <a:xfrm flipH="1">
            <a:off x="10020371" y="1652710"/>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09EA658-B0C8-2F4A-684E-5F83B18A8D11}"/>
              </a:ext>
            </a:extLst>
          </p:cNvPr>
          <p:cNvSpPr txBox="1"/>
          <p:nvPr/>
        </p:nvSpPr>
        <p:spPr>
          <a:xfrm>
            <a:off x="5013336" y="2626368"/>
            <a:ext cx="6412899" cy="1477328"/>
          </a:xfrm>
          <a:prstGeom prst="rect">
            <a:avLst/>
          </a:prstGeom>
          <a:noFill/>
        </p:spPr>
        <p:txBody>
          <a:bodyPr wrap="square" rtlCol="0">
            <a:spAutoFit/>
          </a:bodyPr>
          <a:lstStyle/>
          <a:p>
            <a:pPr marL="285750" indent="-285750">
              <a:buFont typeface="Arial" panose="020B0604020202020204" pitchFamily="34" charset="0"/>
              <a:buChar char="•"/>
            </a:pPr>
            <a:r>
              <a:rPr lang="en-US"/>
              <a:t>When the weight it off the rollers, do they easily spin by hand?</a:t>
            </a:r>
          </a:p>
          <a:p>
            <a:pPr marL="285750" indent="-285750">
              <a:buFont typeface="Arial" panose="020B0604020202020204" pitchFamily="34" charset="0"/>
              <a:buChar char="•"/>
            </a:pPr>
            <a:r>
              <a:rPr lang="en-US"/>
              <a:t>Are all rollers touching the bottom of the room during operation?</a:t>
            </a:r>
          </a:p>
          <a:p>
            <a:pPr marL="285750" indent="-285750">
              <a:buFont typeface="Arial" panose="020B0604020202020204" pitchFamily="34" charset="0"/>
              <a:buChar char="•"/>
            </a:pPr>
            <a:r>
              <a:rPr lang="en-US"/>
              <a:t>How many rollers are installed under the room? Most roller are rated for 150 </a:t>
            </a:r>
            <a:r>
              <a:rPr lang="en-US" err="1"/>
              <a:t>lbs</a:t>
            </a:r>
            <a:r>
              <a:rPr lang="en-US"/>
              <a:t> – 200 </a:t>
            </a:r>
            <a:r>
              <a:rPr lang="en-US" err="1"/>
              <a:t>lbs</a:t>
            </a:r>
            <a:r>
              <a:rPr lang="en-US"/>
              <a:t>, depending on the supplier.</a:t>
            </a:r>
          </a:p>
        </p:txBody>
      </p:sp>
      <p:cxnSp>
        <p:nvCxnSpPr>
          <p:cNvPr id="25" name="Straight Arrow Connector 24">
            <a:extLst>
              <a:ext uri="{FF2B5EF4-FFF2-40B4-BE49-F238E27FC236}">
                <a16:creationId xmlns:a16="http://schemas.microsoft.com/office/drawing/2014/main" id="{12E3354A-6698-1883-5084-CD39AA5C869E}"/>
              </a:ext>
            </a:extLst>
          </p:cNvPr>
          <p:cNvCxnSpPr>
            <a:cxnSpLocks/>
          </p:cNvCxnSpPr>
          <p:nvPr/>
        </p:nvCxnSpPr>
        <p:spPr>
          <a:xfrm flipH="1">
            <a:off x="8886277" y="5191727"/>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5" name="TextBox 4">
            <a:extLst>
              <a:ext uri="{FF2B5EF4-FFF2-40B4-BE49-F238E27FC236}">
                <a16:creationId xmlns:a16="http://schemas.microsoft.com/office/drawing/2014/main" id="{ECBCED53-DD4C-69EB-5501-D263EBED7216}"/>
              </a:ext>
            </a:extLst>
          </p:cNvPr>
          <p:cNvSpPr txBox="1"/>
          <p:nvPr/>
        </p:nvSpPr>
        <p:spPr>
          <a:xfrm>
            <a:off x="3410112" y="5964213"/>
            <a:ext cx="6412899" cy="646331"/>
          </a:xfrm>
          <a:prstGeom prst="rect">
            <a:avLst/>
          </a:prstGeom>
          <a:noFill/>
        </p:spPr>
        <p:txBody>
          <a:bodyPr wrap="square" rtlCol="0">
            <a:spAutoFit/>
          </a:bodyPr>
          <a:lstStyle/>
          <a:p>
            <a:r>
              <a:rPr lang="en-US"/>
              <a:t>How long the room is and what appliances/furniture are installed?</a:t>
            </a:r>
          </a:p>
          <a:p>
            <a:r>
              <a:rPr lang="en-US" b="1"/>
              <a:t>Note</a:t>
            </a:r>
            <a:r>
              <a:rPr lang="en-US"/>
              <a:t>: Refrigerators are approx. 12 </a:t>
            </a:r>
            <a:r>
              <a:rPr lang="en-US" err="1"/>
              <a:t>lbs</a:t>
            </a:r>
            <a:r>
              <a:rPr lang="en-US"/>
              <a:t> per cubic foot.</a:t>
            </a:r>
          </a:p>
        </p:txBody>
      </p:sp>
    </p:spTree>
    <p:extLst>
      <p:ext uri="{BB962C8B-B14F-4D97-AF65-F5344CB8AC3E}">
        <p14:creationId xmlns:p14="http://schemas.microsoft.com/office/powerpoint/2010/main" val="325144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517847" y="842434"/>
            <a:ext cx="3342457" cy="1651093"/>
          </a:xfrm>
          <a:prstGeom prst="rect">
            <a:avLst/>
          </a:prstGeom>
        </p:spPr>
      </p:pic>
      <p:pic>
        <p:nvPicPr>
          <p:cNvPr id="9" name="Picture 8">
            <a:extLst>
              <a:ext uri="{FF2B5EF4-FFF2-40B4-BE49-F238E27FC236}">
                <a16:creationId xmlns:a16="http://schemas.microsoft.com/office/drawing/2014/main" id="{B0386672-7958-3D87-8C01-99886F6844EA}"/>
              </a:ext>
            </a:extLst>
          </p:cNvPr>
          <p:cNvPicPr>
            <a:picLocks noChangeAspect="1"/>
          </p:cNvPicPr>
          <p:nvPr/>
        </p:nvPicPr>
        <p:blipFill>
          <a:blip r:embed="rId4"/>
          <a:stretch>
            <a:fillRect/>
          </a:stretch>
        </p:blipFill>
        <p:spPr>
          <a:xfrm>
            <a:off x="2189076" y="2493527"/>
            <a:ext cx="3901740" cy="1892397"/>
          </a:xfrm>
          <a:prstGeom prst="rect">
            <a:avLst/>
          </a:prstGeom>
        </p:spPr>
      </p:pic>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5"/>
          <a:stretch>
            <a:fillRect/>
          </a:stretch>
        </p:blipFill>
        <p:spPr>
          <a:xfrm>
            <a:off x="3921122" y="4385924"/>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Flush Floor Design</a:t>
            </a:r>
          </a:p>
        </p:txBody>
      </p:sp>
      <p:pic>
        <p:nvPicPr>
          <p:cNvPr id="14" name="Picture 13">
            <a:extLst>
              <a:ext uri="{FF2B5EF4-FFF2-40B4-BE49-F238E27FC236}">
                <a16:creationId xmlns:a16="http://schemas.microsoft.com/office/drawing/2014/main" id="{4429C135-4FCB-E48B-1DDC-3C2BCFAB539A}"/>
              </a:ext>
            </a:extLst>
          </p:cNvPr>
          <p:cNvPicPr>
            <a:picLocks noChangeAspect="1"/>
          </p:cNvPicPr>
          <p:nvPr/>
        </p:nvPicPr>
        <p:blipFill>
          <a:blip r:embed="rId6"/>
          <a:stretch>
            <a:fillRect/>
          </a:stretch>
        </p:blipFill>
        <p:spPr>
          <a:xfrm>
            <a:off x="8028023" y="1462538"/>
            <a:ext cx="1995830" cy="1699988"/>
          </a:xfrm>
          <a:prstGeom prst="rect">
            <a:avLst/>
          </a:prstGeom>
        </p:spPr>
      </p:pic>
      <p:sp>
        <p:nvSpPr>
          <p:cNvPr id="15" name="TextBox 14">
            <a:extLst>
              <a:ext uri="{FF2B5EF4-FFF2-40B4-BE49-F238E27FC236}">
                <a16:creationId xmlns:a16="http://schemas.microsoft.com/office/drawing/2014/main" id="{B7086EC8-6B53-C32F-54CE-1D8EB82801FA}"/>
              </a:ext>
            </a:extLst>
          </p:cNvPr>
          <p:cNvSpPr txBox="1"/>
          <p:nvPr/>
        </p:nvSpPr>
        <p:spPr>
          <a:xfrm>
            <a:off x="10299883" y="1819069"/>
            <a:ext cx="1227257" cy="276999"/>
          </a:xfrm>
          <a:prstGeom prst="rect">
            <a:avLst/>
          </a:prstGeom>
          <a:noFill/>
        </p:spPr>
        <p:txBody>
          <a:bodyPr wrap="square" rtlCol="0">
            <a:spAutoFit/>
          </a:bodyPr>
          <a:lstStyle/>
          <a:p>
            <a:r>
              <a:rPr lang="en-US" sz="1200"/>
              <a:t>WEAR BAR</a:t>
            </a:r>
          </a:p>
        </p:txBody>
      </p:sp>
      <p:cxnSp>
        <p:nvCxnSpPr>
          <p:cNvPr id="17" name="Straight Arrow Connector 16">
            <a:extLst>
              <a:ext uri="{FF2B5EF4-FFF2-40B4-BE49-F238E27FC236}">
                <a16:creationId xmlns:a16="http://schemas.microsoft.com/office/drawing/2014/main" id="{7943E5B1-552D-9CDD-7587-F44DE52878B7}"/>
              </a:ext>
            </a:extLst>
          </p:cNvPr>
          <p:cNvCxnSpPr>
            <a:stCxn id="15" idx="1"/>
          </p:cNvCxnSpPr>
          <p:nvPr/>
        </p:nvCxnSpPr>
        <p:spPr>
          <a:xfrm flipH="1">
            <a:off x="9941664" y="1957569"/>
            <a:ext cx="358219" cy="59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6814C16-5277-925B-738D-203132B7206C}"/>
              </a:ext>
            </a:extLst>
          </p:cNvPr>
          <p:cNvSpPr txBox="1"/>
          <p:nvPr/>
        </p:nvSpPr>
        <p:spPr>
          <a:xfrm>
            <a:off x="9941664" y="2843032"/>
            <a:ext cx="1351015" cy="276999"/>
          </a:xfrm>
          <a:prstGeom prst="rect">
            <a:avLst/>
          </a:prstGeom>
          <a:noFill/>
        </p:spPr>
        <p:txBody>
          <a:bodyPr wrap="square" rtlCol="0">
            <a:spAutoFit/>
          </a:bodyPr>
          <a:lstStyle/>
          <a:p>
            <a:r>
              <a:rPr lang="en-US" sz="1200"/>
              <a:t>FLUSH FLOOR PAN</a:t>
            </a:r>
          </a:p>
        </p:txBody>
      </p:sp>
      <p:cxnSp>
        <p:nvCxnSpPr>
          <p:cNvPr id="20" name="Straight Arrow Connector 19">
            <a:extLst>
              <a:ext uri="{FF2B5EF4-FFF2-40B4-BE49-F238E27FC236}">
                <a16:creationId xmlns:a16="http://schemas.microsoft.com/office/drawing/2014/main" id="{9667F27A-3044-0845-0EAB-D0E124625220}"/>
              </a:ext>
            </a:extLst>
          </p:cNvPr>
          <p:cNvCxnSpPr>
            <a:stCxn id="18" idx="1"/>
          </p:cNvCxnSpPr>
          <p:nvPr/>
        </p:nvCxnSpPr>
        <p:spPr>
          <a:xfrm flipH="1" flipV="1">
            <a:off x="9529193" y="2843032"/>
            <a:ext cx="412471" cy="138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7BF55081-F77C-50E6-A8F1-B49CC5F7110A}"/>
              </a:ext>
            </a:extLst>
          </p:cNvPr>
          <p:cNvPicPr>
            <a:picLocks noChangeAspect="1"/>
          </p:cNvPicPr>
          <p:nvPr/>
        </p:nvPicPr>
        <p:blipFill>
          <a:blip r:embed="rId7"/>
          <a:stretch>
            <a:fillRect/>
          </a:stretch>
        </p:blipFill>
        <p:spPr>
          <a:xfrm>
            <a:off x="8846382" y="4956936"/>
            <a:ext cx="1037783" cy="767700"/>
          </a:xfrm>
          <a:prstGeom prst="rect">
            <a:avLst/>
          </a:prstGeom>
        </p:spPr>
      </p:pic>
      <p:pic>
        <p:nvPicPr>
          <p:cNvPr id="26" name="Picture 25">
            <a:extLst>
              <a:ext uri="{FF2B5EF4-FFF2-40B4-BE49-F238E27FC236}">
                <a16:creationId xmlns:a16="http://schemas.microsoft.com/office/drawing/2014/main" id="{A6042557-DAF4-A716-A33C-9EEBC0C01F72}"/>
              </a:ext>
            </a:extLst>
          </p:cNvPr>
          <p:cNvPicPr>
            <a:picLocks noChangeAspect="1"/>
          </p:cNvPicPr>
          <p:nvPr/>
        </p:nvPicPr>
        <p:blipFill>
          <a:blip r:embed="rId8"/>
          <a:stretch>
            <a:fillRect/>
          </a:stretch>
        </p:blipFill>
        <p:spPr>
          <a:xfrm>
            <a:off x="10024465" y="4967376"/>
            <a:ext cx="999290" cy="757260"/>
          </a:xfrm>
          <a:prstGeom prst="rect">
            <a:avLst/>
          </a:prstGeom>
        </p:spPr>
      </p:pic>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9"/>
          <a:stretch>
            <a:fillRect/>
          </a:stretch>
        </p:blipFill>
        <p:spPr>
          <a:xfrm>
            <a:off x="8344921" y="598237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endCxn id="28" idx="1"/>
          </p:cNvCxnSpPr>
          <p:nvPr/>
        </p:nvCxnSpPr>
        <p:spPr>
          <a:xfrm>
            <a:off x="7711126" y="5524283"/>
            <a:ext cx="633795" cy="7470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90167D-C65F-1B05-E672-EA0169B6A5D6}"/>
              </a:ext>
            </a:extLst>
          </p:cNvPr>
          <p:cNvSpPr txBox="1"/>
          <p:nvPr/>
        </p:nvSpPr>
        <p:spPr>
          <a:xfrm>
            <a:off x="8846382" y="4637314"/>
            <a:ext cx="2583618" cy="230832"/>
          </a:xfrm>
          <a:prstGeom prst="rect">
            <a:avLst/>
          </a:prstGeom>
          <a:noFill/>
        </p:spPr>
        <p:txBody>
          <a:bodyPr wrap="square" rtlCol="0">
            <a:spAutoFit/>
          </a:bodyPr>
          <a:lstStyle/>
          <a:p>
            <a:r>
              <a:rPr lang="en-US" sz="900"/>
              <a:t>COMPRESSION ROLLER AT EACH END OF THE PAN</a:t>
            </a:r>
          </a:p>
        </p:txBody>
      </p:sp>
      <p:pic>
        <p:nvPicPr>
          <p:cNvPr id="10" name="Picture 9">
            <a:extLst>
              <a:ext uri="{FF2B5EF4-FFF2-40B4-BE49-F238E27FC236}">
                <a16:creationId xmlns:a16="http://schemas.microsoft.com/office/drawing/2014/main" id="{9A3AF7A2-CF5F-C392-15A8-841139A2C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747253">
            <a:off x="6019619" y="-1407113"/>
            <a:ext cx="7431618" cy="8246901"/>
          </a:xfrm>
          <a:prstGeom prst="rect">
            <a:avLst/>
          </a:prstGeom>
        </p:spPr>
      </p:pic>
      <p:sp>
        <p:nvSpPr>
          <p:cNvPr id="2" name="TextBox 1">
            <a:extLst>
              <a:ext uri="{FF2B5EF4-FFF2-40B4-BE49-F238E27FC236}">
                <a16:creationId xmlns:a16="http://schemas.microsoft.com/office/drawing/2014/main" id="{EF8E0D57-3245-48E0-1CE4-78A346D44E99}"/>
              </a:ext>
            </a:extLst>
          </p:cNvPr>
          <p:cNvSpPr txBox="1"/>
          <p:nvPr/>
        </p:nvSpPr>
        <p:spPr>
          <a:xfrm>
            <a:off x="3390900" y="375041"/>
            <a:ext cx="6267450" cy="369332"/>
          </a:xfrm>
          <a:prstGeom prst="rect">
            <a:avLst/>
          </a:prstGeom>
          <a:noFill/>
        </p:spPr>
        <p:txBody>
          <a:bodyPr wrap="square" rtlCol="0">
            <a:spAutoFit/>
          </a:bodyPr>
          <a:lstStyle/>
          <a:p>
            <a:r>
              <a:rPr lang="en-US"/>
              <a:t>Combination of wear bar, pan and compression rollers.</a:t>
            </a:r>
          </a:p>
        </p:txBody>
      </p:sp>
      <p:pic>
        <p:nvPicPr>
          <p:cNvPr id="3" name="Picture 2" descr="Icon&#10;&#10;Description automatically generated">
            <a:extLst>
              <a:ext uri="{FF2B5EF4-FFF2-40B4-BE49-F238E27FC236}">
                <a16:creationId xmlns:a16="http://schemas.microsoft.com/office/drawing/2014/main" id="{697639F8-054A-B5FA-1311-028BF982BE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50" y="5816985"/>
            <a:ext cx="2237089" cy="530872"/>
          </a:xfrm>
          <a:prstGeom prst="rect">
            <a:avLst/>
          </a:prstGeom>
        </p:spPr>
      </p:pic>
    </p:spTree>
    <p:extLst>
      <p:ext uri="{BB962C8B-B14F-4D97-AF65-F5344CB8AC3E}">
        <p14:creationId xmlns:p14="http://schemas.microsoft.com/office/powerpoint/2010/main" val="2904292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0AE0F-7E8C-7774-0929-5529110D8D03}"/>
              </a:ext>
            </a:extLst>
          </p:cNvPr>
          <p:cNvPicPr>
            <a:picLocks noChangeAspect="1"/>
          </p:cNvPicPr>
          <p:nvPr/>
        </p:nvPicPr>
        <p:blipFill>
          <a:blip r:embed="rId3"/>
          <a:stretch>
            <a:fillRect/>
          </a:stretch>
        </p:blipFill>
        <p:spPr>
          <a:xfrm>
            <a:off x="6096000" y="3582401"/>
            <a:ext cx="5602444" cy="3203265"/>
          </a:xfrm>
          <a:prstGeom prst="rect">
            <a:avLst/>
          </a:prstGeom>
        </p:spPr>
      </p:pic>
      <p:pic>
        <p:nvPicPr>
          <p:cNvPr id="5" name="Picture 4">
            <a:extLst>
              <a:ext uri="{FF2B5EF4-FFF2-40B4-BE49-F238E27FC236}">
                <a16:creationId xmlns:a16="http://schemas.microsoft.com/office/drawing/2014/main" id="{8AF8D208-8F28-7C07-037B-521C9CFB89EE}"/>
              </a:ext>
            </a:extLst>
          </p:cNvPr>
          <p:cNvPicPr>
            <a:picLocks noChangeAspect="1"/>
          </p:cNvPicPr>
          <p:nvPr/>
        </p:nvPicPr>
        <p:blipFill>
          <a:blip r:embed="rId4"/>
          <a:stretch>
            <a:fillRect/>
          </a:stretch>
        </p:blipFill>
        <p:spPr>
          <a:xfrm>
            <a:off x="432994" y="491863"/>
            <a:ext cx="5915025" cy="1047750"/>
          </a:xfrm>
          <a:prstGeom prst="rect">
            <a:avLst/>
          </a:prstGeom>
        </p:spPr>
      </p:pic>
      <p:pic>
        <p:nvPicPr>
          <p:cNvPr id="7" name="Picture 6">
            <a:extLst>
              <a:ext uri="{FF2B5EF4-FFF2-40B4-BE49-F238E27FC236}">
                <a16:creationId xmlns:a16="http://schemas.microsoft.com/office/drawing/2014/main" id="{0414A93C-A621-0510-D133-E4EFCE59470E}"/>
              </a:ext>
            </a:extLst>
          </p:cNvPr>
          <p:cNvPicPr>
            <a:picLocks noChangeAspect="1"/>
          </p:cNvPicPr>
          <p:nvPr/>
        </p:nvPicPr>
        <p:blipFill>
          <a:blip r:embed="rId5"/>
          <a:stretch>
            <a:fillRect/>
          </a:stretch>
        </p:blipFill>
        <p:spPr>
          <a:xfrm>
            <a:off x="339415" y="1539613"/>
            <a:ext cx="7139684" cy="2363084"/>
          </a:xfrm>
          <a:prstGeom prst="rect">
            <a:avLst/>
          </a:prstGeom>
        </p:spPr>
      </p:pic>
      <p:sp>
        <p:nvSpPr>
          <p:cNvPr id="8" name="TextBox 7">
            <a:extLst>
              <a:ext uri="{FF2B5EF4-FFF2-40B4-BE49-F238E27FC236}">
                <a16:creationId xmlns:a16="http://schemas.microsoft.com/office/drawing/2014/main" id="{F39C7C98-E2E8-2211-E046-294B7307AFE9}"/>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Flush Floor Design – Replacing the Rubber Block</a:t>
            </a:r>
          </a:p>
        </p:txBody>
      </p:sp>
      <p:pic>
        <p:nvPicPr>
          <p:cNvPr id="4" name="Picture 3">
            <a:hlinkClick r:id="rId6"/>
            <a:extLst>
              <a:ext uri="{FF2B5EF4-FFF2-40B4-BE49-F238E27FC236}">
                <a16:creationId xmlns:a16="http://schemas.microsoft.com/office/drawing/2014/main" id="{AA72C4D0-488A-3164-1B1A-08F418B76A6F}"/>
              </a:ext>
            </a:extLst>
          </p:cNvPr>
          <p:cNvPicPr>
            <a:picLocks noChangeAspect="1"/>
          </p:cNvPicPr>
          <p:nvPr/>
        </p:nvPicPr>
        <p:blipFill>
          <a:blip r:embed="rId7"/>
          <a:stretch>
            <a:fillRect/>
          </a:stretch>
        </p:blipFill>
        <p:spPr>
          <a:xfrm>
            <a:off x="9069544" y="802007"/>
            <a:ext cx="2628900" cy="2628900"/>
          </a:xfrm>
          <a:prstGeom prst="rect">
            <a:avLst/>
          </a:prstGeom>
        </p:spPr>
      </p:pic>
      <p:sp>
        <p:nvSpPr>
          <p:cNvPr id="6" name="TextBox 5">
            <a:extLst>
              <a:ext uri="{FF2B5EF4-FFF2-40B4-BE49-F238E27FC236}">
                <a16:creationId xmlns:a16="http://schemas.microsoft.com/office/drawing/2014/main" id="{0E37FCCC-7137-C6E1-3492-E61CDC78605A}"/>
              </a:ext>
            </a:extLst>
          </p:cNvPr>
          <p:cNvSpPr txBox="1"/>
          <p:nvPr/>
        </p:nvSpPr>
        <p:spPr>
          <a:xfrm>
            <a:off x="7531585" y="491863"/>
            <a:ext cx="3538937" cy="276999"/>
          </a:xfrm>
          <a:prstGeom prst="rect">
            <a:avLst/>
          </a:prstGeom>
          <a:noFill/>
        </p:spPr>
        <p:txBody>
          <a:bodyPr wrap="square" rtlCol="0">
            <a:spAutoFit/>
          </a:bodyPr>
          <a:lstStyle/>
          <a:p>
            <a:r>
              <a:rPr lang="en-US" sz="1200"/>
              <a:t>COMPRESSION BLOCK REPLACEMENT INSTRUCTIONS</a:t>
            </a:r>
          </a:p>
        </p:txBody>
      </p:sp>
    </p:spTree>
    <p:extLst>
      <p:ext uri="{BB962C8B-B14F-4D97-AF65-F5344CB8AC3E}">
        <p14:creationId xmlns:p14="http://schemas.microsoft.com/office/powerpoint/2010/main" val="21307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Faux Flush Floor Design Without Compression Rollers</a:t>
            </a:r>
          </a:p>
        </p:txBody>
      </p:sp>
      <p:pic>
        <p:nvPicPr>
          <p:cNvPr id="6" name="Picture 5">
            <a:extLst>
              <a:ext uri="{FF2B5EF4-FFF2-40B4-BE49-F238E27FC236}">
                <a16:creationId xmlns:a16="http://schemas.microsoft.com/office/drawing/2014/main" id="{6540E137-F03A-5CCD-3A7D-27B4BCE0E3B5}"/>
              </a:ext>
            </a:extLst>
          </p:cNvPr>
          <p:cNvPicPr>
            <a:picLocks noChangeAspect="1"/>
          </p:cNvPicPr>
          <p:nvPr/>
        </p:nvPicPr>
        <p:blipFill>
          <a:blip r:embed="rId3"/>
          <a:stretch>
            <a:fillRect/>
          </a:stretch>
        </p:blipFill>
        <p:spPr>
          <a:xfrm>
            <a:off x="469238" y="2197427"/>
            <a:ext cx="11253521" cy="1655779"/>
          </a:xfrm>
          <a:prstGeom prst="rect">
            <a:avLst/>
          </a:prstGeom>
        </p:spPr>
      </p:pic>
      <p:pic>
        <p:nvPicPr>
          <p:cNvPr id="2" name="Picture 1" descr="Icon&#10;&#10;Description automatically generated">
            <a:extLst>
              <a:ext uri="{FF2B5EF4-FFF2-40B4-BE49-F238E27FC236}">
                <a16:creationId xmlns:a16="http://schemas.microsoft.com/office/drawing/2014/main" id="{0DD4BA00-62D8-80A7-3ED0-7AB6F08FD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Tree>
    <p:extLst>
      <p:ext uri="{BB962C8B-B14F-4D97-AF65-F5344CB8AC3E}">
        <p14:creationId xmlns:p14="http://schemas.microsoft.com/office/powerpoint/2010/main" val="2592346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Faux Flush Floor Design Without Compression Rollers</a:t>
            </a:r>
          </a:p>
        </p:txBody>
      </p:sp>
      <p:pic>
        <p:nvPicPr>
          <p:cNvPr id="2" name="Picture 1" descr="Icon&#10;&#10;Description automatically generated">
            <a:extLst>
              <a:ext uri="{FF2B5EF4-FFF2-40B4-BE49-F238E27FC236}">
                <a16:creationId xmlns:a16="http://schemas.microsoft.com/office/drawing/2014/main" id="{0DD4BA00-62D8-80A7-3ED0-7AB6F08FD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4" name="Picture 3">
            <a:extLst>
              <a:ext uri="{FF2B5EF4-FFF2-40B4-BE49-F238E27FC236}">
                <a16:creationId xmlns:a16="http://schemas.microsoft.com/office/drawing/2014/main" id="{D8ED0CFA-9334-8EFB-061F-92C10DF9F718}"/>
              </a:ext>
            </a:extLst>
          </p:cNvPr>
          <p:cNvPicPr>
            <a:picLocks noChangeAspect="1"/>
          </p:cNvPicPr>
          <p:nvPr/>
        </p:nvPicPr>
        <p:blipFill>
          <a:blip r:embed="rId4"/>
          <a:stretch>
            <a:fillRect/>
          </a:stretch>
        </p:blipFill>
        <p:spPr>
          <a:xfrm>
            <a:off x="2719754" y="720690"/>
            <a:ext cx="3376246" cy="4746661"/>
          </a:xfrm>
          <a:prstGeom prst="rect">
            <a:avLst/>
          </a:prstGeom>
        </p:spPr>
      </p:pic>
      <p:sp>
        <p:nvSpPr>
          <p:cNvPr id="5" name="TextBox 4">
            <a:extLst>
              <a:ext uri="{FF2B5EF4-FFF2-40B4-BE49-F238E27FC236}">
                <a16:creationId xmlns:a16="http://schemas.microsoft.com/office/drawing/2014/main" id="{2032FDE8-1236-654F-29AA-F977A0B77C1B}"/>
              </a:ext>
            </a:extLst>
          </p:cNvPr>
          <p:cNvSpPr txBox="1"/>
          <p:nvPr/>
        </p:nvSpPr>
        <p:spPr>
          <a:xfrm>
            <a:off x="6096000" y="1452880"/>
            <a:ext cx="5510543" cy="2308324"/>
          </a:xfrm>
          <a:prstGeom prst="rect">
            <a:avLst/>
          </a:prstGeom>
          <a:noFill/>
        </p:spPr>
        <p:txBody>
          <a:bodyPr wrap="square" rtlCol="0">
            <a:spAutoFit/>
          </a:bodyPr>
          <a:lstStyle/>
          <a:p>
            <a:r>
              <a:rPr lang="en-US"/>
              <a:t>PLASTIC GLIDE STRIP PIECES ALONG INSIDE EDGE OF METAL PAN</a:t>
            </a:r>
          </a:p>
          <a:p>
            <a:endParaRPr lang="en-US"/>
          </a:p>
          <a:p>
            <a:r>
              <a:rPr lang="en-US"/>
              <a:t>NEWER FAUX FLUSH FLOOR DESIGN FOR THE INDUSTRY FOR 2024</a:t>
            </a:r>
          </a:p>
          <a:p>
            <a:endParaRPr lang="en-US"/>
          </a:p>
          <a:p>
            <a:r>
              <a:rPr lang="en-US"/>
              <a:t>BOTTOM OF SLIDE FLOOR HAS A BEVELED NOSE THAT GLIDES ACROSS THE METAL SLOPED MAIN FLOOR PAN</a:t>
            </a:r>
          </a:p>
        </p:txBody>
      </p:sp>
    </p:spTree>
    <p:extLst>
      <p:ext uri="{BB962C8B-B14F-4D97-AF65-F5344CB8AC3E}">
        <p14:creationId xmlns:p14="http://schemas.microsoft.com/office/powerpoint/2010/main" val="46636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Old Style Wear Bar</a:t>
            </a:r>
          </a:p>
        </p:txBody>
      </p:sp>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9" name="Picture 8">
            <a:extLst>
              <a:ext uri="{FF2B5EF4-FFF2-40B4-BE49-F238E27FC236}">
                <a16:creationId xmlns:a16="http://schemas.microsoft.com/office/drawing/2014/main" id="{95248ACA-73CF-6B19-1066-DCA10591767C}"/>
              </a:ext>
            </a:extLst>
          </p:cNvPr>
          <p:cNvPicPr>
            <a:picLocks noChangeAspect="1"/>
          </p:cNvPicPr>
          <p:nvPr/>
        </p:nvPicPr>
        <p:blipFill>
          <a:blip r:embed="rId4"/>
          <a:stretch>
            <a:fillRect/>
          </a:stretch>
        </p:blipFill>
        <p:spPr>
          <a:xfrm>
            <a:off x="1059022" y="583609"/>
            <a:ext cx="4484577" cy="3186410"/>
          </a:xfrm>
          <a:prstGeom prst="rect">
            <a:avLst/>
          </a:prstGeom>
        </p:spPr>
      </p:pic>
      <p:pic>
        <p:nvPicPr>
          <p:cNvPr id="13" name="Picture 12">
            <a:extLst>
              <a:ext uri="{FF2B5EF4-FFF2-40B4-BE49-F238E27FC236}">
                <a16:creationId xmlns:a16="http://schemas.microsoft.com/office/drawing/2014/main" id="{98BA1930-D4A8-782C-F58C-EDFA202850B6}"/>
              </a:ext>
            </a:extLst>
          </p:cNvPr>
          <p:cNvPicPr>
            <a:picLocks noChangeAspect="1"/>
          </p:cNvPicPr>
          <p:nvPr/>
        </p:nvPicPr>
        <p:blipFill>
          <a:blip r:embed="rId5"/>
          <a:stretch>
            <a:fillRect/>
          </a:stretch>
        </p:blipFill>
        <p:spPr>
          <a:xfrm>
            <a:off x="8207504" y="365876"/>
            <a:ext cx="3744613" cy="3186410"/>
          </a:xfrm>
          <a:prstGeom prst="rect">
            <a:avLst/>
          </a:prstGeom>
        </p:spPr>
      </p:pic>
      <p:sp>
        <p:nvSpPr>
          <p:cNvPr id="14" name="TextBox 13">
            <a:extLst>
              <a:ext uri="{FF2B5EF4-FFF2-40B4-BE49-F238E27FC236}">
                <a16:creationId xmlns:a16="http://schemas.microsoft.com/office/drawing/2014/main" id="{B819861B-F96B-7A57-F086-0FDE5F99FC28}"/>
              </a:ext>
            </a:extLst>
          </p:cNvPr>
          <p:cNvSpPr txBox="1"/>
          <p:nvPr/>
        </p:nvSpPr>
        <p:spPr>
          <a:xfrm>
            <a:off x="200415" y="3905971"/>
            <a:ext cx="7154069" cy="1200329"/>
          </a:xfrm>
          <a:prstGeom prst="rect">
            <a:avLst/>
          </a:prstGeom>
          <a:noFill/>
        </p:spPr>
        <p:txBody>
          <a:bodyPr wrap="square" rtlCol="0">
            <a:spAutoFit/>
          </a:bodyPr>
          <a:lstStyle/>
          <a:p>
            <a:r>
              <a:rPr lang="en-US"/>
              <a:t>Older style wear bars used in the past were not all solid core. Over time the weight of the room may cause the room to skip during operation, prohibit the room from fulling extending at the bottom or add additional strain on the motor and gearbox assembly.</a:t>
            </a:r>
          </a:p>
        </p:txBody>
      </p:sp>
      <p:pic>
        <p:nvPicPr>
          <p:cNvPr id="17" name="Picture 16">
            <a:hlinkClick r:id="rId6"/>
            <a:extLst>
              <a:ext uri="{FF2B5EF4-FFF2-40B4-BE49-F238E27FC236}">
                <a16:creationId xmlns:a16="http://schemas.microsoft.com/office/drawing/2014/main" id="{21377468-D983-8C9D-7476-1EB36FC7B552}"/>
              </a:ext>
            </a:extLst>
          </p:cNvPr>
          <p:cNvPicPr>
            <a:picLocks noChangeAspect="1"/>
          </p:cNvPicPr>
          <p:nvPr/>
        </p:nvPicPr>
        <p:blipFill>
          <a:blip r:embed="rId7"/>
          <a:stretch>
            <a:fillRect/>
          </a:stretch>
        </p:blipFill>
        <p:spPr>
          <a:xfrm>
            <a:off x="9403329" y="3905971"/>
            <a:ext cx="2647950" cy="2686050"/>
          </a:xfrm>
          <a:prstGeom prst="rect">
            <a:avLst/>
          </a:prstGeom>
        </p:spPr>
      </p:pic>
      <p:sp>
        <p:nvSpPr>
          <p:cNvPr id="18" name="TextBox 17">
            <a:extLst>
              <a:ext uri="{FF2B5EF4-FFF2-40B4-BE49-F238E27FC236}">
                <a16:creationId xmlns:a16="http://schemas.microsoft.com/office/drawing/2014/main" id="{4865DC71-E25B-01FE-FD36-88736FBBEAD2}"/>
              </a:ext>
            </a:extLst>
          </p:cNvPr>
          <p:cNvSpPr txBox="1"/>
          <p:nvPr/>
        </p:nvSpPr>
        <p:spPr>
          <a:xfrm>
            <a:off x="7528357" y="3849252"/>
            <a:ext cx="4349051" cy="276999"/>
          </a:xfrm>
          <a:prstGeom prst="rect">
            <a:avLst/>
          </a:prstGeom>
          <a:noFill/>
        </p:spPr>
        <p:txBody>
          <a:bodyPr wrap="square" rtlCol="0">
            <a:spAutoFit/>
          </a:bodyPr>
          <a:lstStyle/>
          <a:p>
            <a:pPr algn="r"/>
            <a:r>
              <a:rPr lang="en-US" sz="1200"/>
              <a:t>Link to roller installation instructions</a:t>
            </a:r>
          </a:p>
        </p:txBody>
      </p:sp>
      <p:sp>
        <p:nvSpPr>
          <p:cNvPr id="19" name="TextBox 18">
            <a:extLst>
              <a:ext uri="{FF2B5EF4-FFF2-40B4-BE49-F238E27FC236}">
                <a16:creationId xmlns:a16="http://schemas.microsoft.com/office/drawing/2014/main" id="{AA2DEA88-7C07-F625-285B-E524B1FA16CC}"/>
              </a:ext>
            </a:extLst>
          </p:cNvPr>
          <p:cNvSpPr txBox="1"/>
          <p:nvPr/>
        </p:nvSpPr>
        <p:spPr>
          <a:xfrm>
            <a:off x="4216013" y="682832"/>
            <a:ext cx="3312344" cy="923330"/>
          </a:xfrm>
          <a:prstGeom prst="rect">
            <a:avLst/>
          </a:prstGeom>
          <a:noFill/>
        </p:spPr>
        <p:txBody>
          <a:bodyPr wrap="square" rtlCol="0">
            <a:spAutoFit/>
          </a:bodyPr>
          <a:lstStyle/>
          <a:p>
            <a:r>
              <a:rPr lang="en-US"/>
              <a:t>SERVICE ROLLERS CAN BE ADDED WITHOUT REMOVING THE SLIDE OR THE OLD WEAR BAR.</a:t>
            </a:r>
          </a:p>
        </p:txBody>
      </p:sp>
      <p:sp>
        <p:nvSpPr>
          <p:cNvPr id="2" name="TextBox 1">
            <a:extLst>
              <a:ext uri="{FF2B5EF4-FFF2-40B4-BE49-F238E27FC236}">
                <a16:creationId xmlns:a16="http://schemas.microsoft.com/office/drawing/2014/main" id="{0DC89071-D78E-B707-2D17-23067C6DA5EF}"/>
              </a:ext>
            </a:extLst>
          </p:cNvPr>
          <p:cNvSpPr txBox="1"/>
          <p:nvPr/>
        </p:nvSpPr>
        <p:spPr>
          <a:xfrm>
            <a:off x="5649686" y="2240924"/>
            <a:ext cx="4189773" cy="646331"/>
          </a:xfrm>
          <a:prstGeom prst="rect">
            <a:avLst/>
          </a:prstGeom>
          <a:noFill/>
        </p:spPr>
        <p:txBody>
          <a:bodyPr wrap="square" rtlCol="0">
            <a:spAutoFit/>
          </a:bodyPr>
          <a:lstStyle/>
          <a:p>
            <a:r>
              <a:rPr lang="en-US"/>
              <a:t>½” TALL ROLLER – PART NUMBER 854304</a:t>
            </a:r>
          </a:p>
          <a:p>
            <a:r>
              <a:rPr lang="en-US"/>
              <a:t>¾” TALL ROLLER – PART NUMBER 854303</a:t>
            </a:r>
          </a:p>
        </p:txBody>
      </p:sp>
      <p:pic>
        <p:nvPicPr>
          <p:cNvPr id="4" name="Picture 3">
            <a:hlinkClick r:id="rId8"/>
            <a:extLst>
              <a:ext uri="{FF2B5EF4-FFF2-40B4-BE49-F238E27FC236}">
                <a16:creationId xmlns:a16="http://schemas.microsoft.com/office/drawing/2014/main" id="{CF1EEC75-B2E7-02EB-B691-D92013B57ECE}"/>
              </a:ext>
            </a:extLst>
          </p:cNvPr>
          <p:cNvPicPr>
            <a:picLocks noChangeAspect="1"/>
          </p:cNvPicPr>
          <p:nvPr/>
        </p:nvPicPr>
        <p:blipFill>
          <a:blip r:embed="rId9"/>
          <a:stretch>
            <a:fillRect/>
          </a:stretch>
        </p:blipFill>
        <p:spPr>
          <a:xfrm>
            <a:off x="7170898" y="3763275"/>
            <a:ext cx="2271846" cy="2686050"/>
          </a:xfrm>
          <a:prstGeom prst="rect">
            <a:avLst/>
          </a:prstGeom>
        </p:spPr>
      </p:pic>
    </p:spTree>
    <p:extLst>
      <p:ext uri="{BB962C8B-B14F-4D97-AF65-F5344CB8AC3E}">
        <p14:creationId xmlns:p14="http://schemas.microsoft.com/office/powerpoint/2010/main" val="19548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Adding Additional Rollers</a:t>
            </a:r>
          </a:p>
        </p:txBody>
      </p:sp>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4" name="Picture 3">
            <a:extLst>
              <a:ext uri="{FF2B5EF4-FFF2-40B4-BE49-F238E27FC236}">
                <a16:creationId xmlns:a16="http://schemas.microsoft.com/office/drawing/2014/main" id="{404A26FA-EA64-1A79-62CE-1013919BC0B3}"/>
              </a:ext>
            </a:extLst>
          </p:cNvPr>
          <p:cNvPicPr>
            <a:picLocks noChangeAspect="1"/>
          </p:cNvPicPr>
          <p:nvPr/>
        </p:nvPicPr>
        <p:blipFill>
          <a:blip r:embed="rId4"/>
          <a:stretch>
            <a:fillRect/>
          </a:stretch>
        </p:blipFill>
        <p:spPr>
          <a:xfrm>
            <a:off x="813830" y="856445"/>
            <a:ext cx="6112208" cy="2651078"/>
          </a:xfrm>
          <a:prstGeom prst="rect">
            <a:avLst/>
          </a:prstGeom>
        </p:spPr>
      </p:pic>
      <p:sp>
        <p:nvSpPr>
          <p:cNvPr id="19" name="TextBox 18">
            <a:extLst>
              <a:ext uri="{FF2B5EF4-FFF2-40B4-BE49-F238E27FC236}">
                <a16:creationId xmlns:a16="http://schemas.microsoft.com/office/drawing/2014/main" id="{AA2DEA88-7C07-F625-285B-E524B1FA16CC}"/>
              </a:ext>
            </a:extLst>
          </p:cNvPr>
          <p:cNvSpPr txBox="1"/>
          <p:nvPr/>
        </p:nvSpPr>
        <p:spPr>
          <a:xfrm>
            <a:off x="3754192" y="3063636"/>
            <a:ext cx="4260129" cy="923330"/>
          </a:xfrm>
          <a:prstGeom prst="rect">
            <a:avLst/>
          </a:prstGeom>
          <a:noFill/>
        </p:spPr>
        <p:txBody>
          <a:bodyPr wrap="square" rtlCol="0">
            <a:spAutoFit/>
          </a:bodyPr>
          <a:lstStyle/>
          <a:p>
            <a:r>
              <a:rPr lang="en-US"/>
              <a:t>SERVICE ROLLERS AT THE SAME HEIGHT OF THE ORIGINAL 1.00” ROLLERS CAN BE ADDED WITHOUT REMOVING THE SLIDE.</a:t>
            </a:r>
          </a:p>
        </p:txBody>
      </p:sp>
      <p:pic>
        <p:nvPicPr>
          <p:cNvPr id="6" name="Picture 5">
            <a:extLst>
              <a:ext uri="{FF2B5EF4-FFF2-40B4-BE49-F238E27FC236}">
                <a16:creationId xmlns:a16="http://schemas.microsoft.com/office/drawing/2014/main" id="{D3AD5E3D-A1B1-EEF6-3603-93B9A6F6517C}"/>
              </a:ext>
            </a:extLst>
          </p:cNvPr>
          <p:cNvPicPr>
            <a:picLocks noChangeAspect="1"/>
          </p:cNvPicPr>
          <p:nvPr/>
        </p:nvPicPr>
        <p:blipFill>
          <a:blip r:embed="rId5"/>
          <a:stretch>
            <a:fillRect/>
          </a:stretch>
        </p:blipFill>
        <p:spPr>
          <a:xfrm>
            <a:off x="7568029" y="3680332"/>
            <a:ext cx="4467225" cy="2933700"/>
          </a:xfrm>
          <a:prstGeom prst="rect">
            <a:avLst/>
          </a:prstGeom>
        </p:spPr>
      </p:pic>
      <p:sp>
        <p:nvSpPr>
          <p:cNvPr id="2" name="TextBox 1">
            <a:extLst>
              <a:ext uri="{FF2B5EF4-FFF2-40B4-BE49-F238E27FC236}">
                <a16:creationId xmlns:a16="http://schemas.microsoft.com/office/drawing/2014/main" id="{930CE91D-97D4-48B6-027E-37B20375A7AE}"/>
              </a:ext>
            </a:extLst>
          </p:cNvPr>
          <p:cNvSpPr txBox="1"/>
          <p:nvPr/>
        </p:nvSpPr>
        <p:spPr>
          <a:xfrm>
            <a:off x="4833257" y="5225143"/>
            <a:ext cx="2734772" cy="369332"/>
          </a:xfrm>
          <a:prstGeom prst="rect">
            <a:avLst/>
          </a:prstGeom>
          <a:noFill/>
        </p:spPr>
        <p:txBody>
          <a:bodyPr wrap="square" rtlCol="0">
            <a:spAutoFit/>
          </a:bodyPr>
          <a:lstStyle/>
          <a:p>
            <a:r>
              <a:rPr lang="en-US"/>
              <a:t>PART NUMBER 22324</a:t>
            </a:r>
          </a:p>
        </p:txBody>
      </p:sp>
      <p:sp>
        <p:nvSpPr>
          <p:cNvPr id="3" name="TextBox 2">
            <a:extLst>
              <a:ext uri="{FF2B5EF4-FFF2-40B4-BE49-F238E27FC236}">
                <a16:creationId xmlns:a16="http://schemas.microsoft.com/office/drawing/2014/main" id="{C81159DA-BE08-CE2E-3873-FB580DAFA366}"/>
              </a:ext>
            </a:extLst>
          </p:cNvPr>
          <p:cNvSpPr txBox="1"/>
          <p:nvPr/>
        </p:nvSpPr>
        <p:spPr>
          <a:xfrm>
            <a:off x="5889171" y="1088571"/>
            <a:ext cx="5170715" cy="369332"/>
          </a:xfrm>
          <a:prstGeom prst="rect">
            <a:avLst/>
          </a:prstGeom>
          <a:noFill/>
        </p:spPr>
        <p:txBody>
          <a:bodyPr wrap="square" rtlCol="0">
            <a:spAutoFit/>
          </a:bodyPr>
          <a:lstStyle/>
          <a:p>
            <a:r>
              <a:rPr lang="en-US"/>
              <a:t>PART NUMBER 854275</a:t>
            </a:r>
          </a:p>
        </p:txBody>
      </p:sp>
    </p:spTree>
    <p:extLst>
      <p:ext uri="{BB962C8B-B14F-4D97-AF65-F5344CB8AC3E}">
        <p14:creationId xmlns:p14="http://schemas.microsoft.com/office/powerpoint/2010/main" val="317874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Weight Limitations for the Accu-Slide</a:t>
            </a: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76" y="6114599"/>
            <a:ext cx="2237089" cy="530872"/>
          </a:xfrm>
          <a:prstGeom prst="rect">
            <a:avLst/>
          </a:prstGeom>
        </p:spPr>
      </p:pic>
      <p:sp>
        <p:nvSpPr>
          <p:cNvPr id="8" name="TextBox 7">
            <a:extLst>
              <a:ext uri="{FF2B5EF4-FFF2-40B4-BE49-F238E27FC236}">
                <a16:creationId xmlns:a16="http://schemas.microsoft.com/office/drawing/2014/main" id="{95CB8949-D840-0403-D147-42050851A114}"/>
              </a:ext>
            </a:extLst>
          </p:cNvPr>
          <p:cNvSpPr txBox="1"/>
          <p:nvPr/>
        </p:nvSpPr>
        <p:spPr>
          <a:xfrm>
            <a:off x="9296400" y="3659832"/>
            <a:ext cx="2243070" cy="1477328"/>
          </a:xfrm>
          <a:prstGeom prst="rect">
            <a:avLst/>
          </a:prstGeom>
          <a:noFill/>
        </p:spPr>
        <p:txBody>
          <a:bodyPr wrap="square" rtlCol="0">
            <a:spAutoFit/>
          </a:bodyPr>
          <a:lstStyle/>
          <a:p>
            <a:r>
              <a:rPr lang="en-US"/>
              <a:t>BAL Rollers are rated for 200 lbs. Additional rollers may be required depending on the application.</a:t>
            </a:r>
          </a:p>
        </p:txBody>
      </p:sp>
      <p:graphicFrame>
        <p:nvGraphicFramePr>
          <p:cNvPr id="5" name="Table 4">
            <a:extLst>
              <a:ext uri="{FF2B5EF4-FFF2-40B4-BE49-F238E27FC236}">
                <a16:creationId xmlns:a16="http://schemas.microsoft.com/office/drawing/2014/main" id="{24839D4F-05B0-4170-7E34-27AF61CA72B1}"/>
              </a:ext>
            </a:extLst>
          </p:cNvPr>
          <p:cNvGraphicFramePr>
            <a:graphicFrameLocks noGrp="1"/>
          </p:cNvGraphicFramePr>
          <p:nvPr>
            <p:extLst>
              <p:ext uri="{D42A27DB-BD31-4B8C-83A1-F6EECF244321}">
                <p14:modId xmlns:p14="http://schemas.microsoft.com/office/powerpoint/2010/main" val="249292439"/>
              </p:ext>
            </p:extLst>
          </p:nvPr>
        </p:nvGraphicFramePr>
        <p:xfrm>
          <a:off x="0" y="365876"/>
          <a:ext cx="12192000" cy="2225040"/>
        </p:xfrm>
        <a:graphic>
          <a:graphicData uri="http://schemas.openxmlformats.org/drawingml/2006/table">
            <a:tbl>
              <a:tblPr firstRow="1" bandRow="1">
                <a:tableStyleId>{69012ECD-51FC-41F1-AA8D-1B2483CD663E}</a:tableStyleId>
              </a:tblPr>
              <a:tblGrid>
                <a:gridCol w="4064001">
                  <a:extLst>
                    <a:ext uri="{9D8B030D-6E8A-4147-A177-3AD203B41FA5}">
                      <a16:colId xmlns:a16="http://schemas.microsoft.com/office/drawing/2014/main" val="414307201"/>
                    </a:ext>
                  </a:extLst>
                </a:gridCol>
                <a:gridCol w="5280511">
                  <a:extLst>
                    <a:ext uri="{9D8B030D-6E8A-4147-A177-3AD203B41FA5}">
                      <a16:colId xmlns:a16="http://schemas.microsoft.com/office/drawing/2014/main" val="2967198347"/>
                    </a:ext>
                  </a:extLst>
                </a:gridCol>
                <a:gridCol w="2847488">
                  <a:extLst>
                    <a:ext uri="{9D8B030D-6E8A-4147-A177-3AD203B41FA5}">
                      <a16:colId xmlns:a16="http://schemas.microsoft.com/office/drawing/2014/main" val="2111823468"/>
                    </a:ext>
                  </a:extLst>
                </a:gridCol>
              </a:tblGrid>
              <a:tr h="370840">
                <a:tc>
                  <a:txBody>
                    <a:bodyPr/>
                    <a:lstStyle/>
                    <a:p>
                      <a:pPr marL="0" marR="0">
                        <a:spcBef>
                          <a:spcPts val="0"/>
                        </a:spcBef>
                        <a:spcAft>
                          <a:spcPts val="0"/>
                        </a:spcAft>
                      </a:pPr>
                      <a:r>
                        <a:rPr lang="en-US" sz="1600" b="1">
                          <a:solidFill>
                            <a:schemeClr val="bg1"/>
                          </a:solidFill>
                          <a:effectLst/>
                        </a:rPr>
                        <a:t>BAL SLIDE TYPE</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b="1">
                          <a:solidFill>
                            <a:schemeClr val="bg1"/>
                          </a:solidFill>
                          <a:effectLst/>
                        </a:rPr>
                        <a:t>GLIDE SURFACE</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b="1">
                          <a:solidFill>
                            <a:schemeClr val="bg1"/>
                          </a:solidFill>
                          <a:effectLst/>
                        </a:rPr>
                        <a:t>MAX ROOM WEIGHT</a:t>
                      </a:r>
                      <a:endParaRPr lang="en-US" sz="1600">
                        <a:solidFill>
                          <a:schemeClr val="bg1"/>
                        </a:solidFill>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359421366"/>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BAL ABOVE FLOOR ROLLERS</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2000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19444713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ABOVE FLOOR SOLID CORE WEAR BAR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1800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884492020"/>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BAL FLUSH FLOOR PAN</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1600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62433886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METAL FAUX FLOOR WITH 12 DEGREE RAMP</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1100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512607913"/>
                  </a:ext>
                </a:extLst>
              </a:tr>
              <a:tr h="370840">
                <a:tc>
                  <a:txBody>
                    <a:bodyPr/>
                    <a:lstStyle/>
                    <a:p>
                      <a:pPr marL="0" marR="0">
                        <a:spcBef>
                          <a:spcPts val="0"/>
                        </a:spcBef>
                        <a:spcAft>
                          <a:spcPts val="0"/>
                        </a:spcAft>
                      </a:pPr>
                      <a:r>
                        <a:rPr lang="en-US" sz="1600">
                          <a:solidFill>
                            <a:srgbClr val="000000"/>
                          </a:solidFill>
                          <a:effectLst/>
                        </a:rPr>
                        <a:t>ACCU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FOREST RIVER GIGGY FLOOR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solidFill>
                            <a:srgbClr val="000000"/>
                          </a:solidFill>
                          <a:effectLst/>
                        </a:rPr>
                        <a:t>1000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4170113213"/>
                  </a:ext>
                </a:extLst>
              </a:tr>
            </a:tbl>
          </a:graphicData>
        </a:graphic>
      </p:graphicFrame>
      <p:pic>
        <p:nvPicPr>
          <p:cNvPr id="9" name="Picture 8">
            <a:extLst>
              <a:ext uri="{FF2B5EF4-FFF2-40B4-BE49-F238E27FC236}">
                <a16:creationId xmlns:a16="http://schemas.microsoft.com/office/drawing/2014/main" id="{EC6CC41B-42E5-80C5-812C-B90B6710A9BC}"/>
              </a:ext>
            </a:extLst>
          </p:cNvPr>
          <p:cNvPicPr>
            <a:picLocks noChangeAspect="1"/>
          </p:cNvPicPr>
          <p:nvPr/>
        </p:nvPicPr>
        <p:blipFill>
          <a:blip r:embed="rId4"/>
          <a:stretch>
            <a:fillRect/>
          </a:stretch>
        </p:blipFill>
        <p:spPr>
          <a:xfrm>
            <a:off x="264975" y="3070924"/>
            <a:ext cx="9031425" cy="3140736"/>
          </a:xfrm>
          <a:prstGeom prst="rect">
            <a:avLst/>
          </a:prstGeom>
        </p:spPr>
      </p:pic>
      <p:pic>
        <p:nvPicPr>
          <p:cNvPr id="10" name="Picture 9">
            <a:extLst>
              <a:ext uri="{FF2B5EF4-FFF2-40B4-BE49-F238E27FC236}">
                <a16:creationId xmlns:a16="http://schemas.microsoft.com/office/drawing/2014/main" id="{A7D44DE1-34D0-0006-F789-2C08EFBF5D0C}"/>
              </a:ext>
            </a:extLst>
          </p:cNvPr>
          <p:cNvPicPr>
            <a:picLocks noChangeAspect="1"/>
          </p:cNvPicPr>
          <p:nvPr/>
        </p:nvPicPr>
        <p:blipFill>
          <a:blip r:embed="rId5"/>
          <a:stretch>
            <a:fillRect/>
          </a:stretch>
        </p:blipFill>
        <p:spPr>
          <a:xfrm>
            <a:off x="264975" y="2637113"/>
            <a:ext cx="8794901" cy="323135"/>
          </a:xfrm>
          <a:prstGeom prst="rect">
            <a:avLst/>
          </a:prstGeom>
        </p:spPr>
      </p:pic>
    </p:spTree>
    <p:extLst>
      <p:ext uri="{BB962C8B-B14F-4D97-AF65-F5344CB8AC3E}">
        <p14:creationId xmlns:p14="http://schemas.microsoft.com/office/powerpoint/2010/main" val="1461105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4471782" y="726575"/>
            <a:ext cx="7415409" cy="3539430"/>
          </a:xfrm>
          <a:prstGeom prst="rect">
            <a:avLst/>
          </a:prstGeom>
          <a:noFill/>
        </p:spPr>
        <p:txBody>
          <a:bodyPr wrap="square" rtlCol="0">
            <a:spAutoFit/>
          </a:bodyPr>
          <a:lstStyle/>
          <a:p>
            <a:pPr algn="l"/>
            <a:r>
              <a:rPr lang="en-US" sz="1400" b="0" i="0">
                <a:solidFill>
                  <a:srgbClr val="111111"/>
                </a:solidFill>
                <a:effectLst/>
                <a:latin typeface="Open Sans" panose="020B0606030504020204" pitchFamily="34" charset="0"/>
              </a:rPr>
              <a:t>You should have a 5/8" gap from top to bottom on each side of the room between the slide-out end wall and the metal portion of the jamb, when pulling back the wipe seal, as the overall width of the rough opening, before the jambs are fixed to each side should be </a:t>
            </a:r>
            <a:r>
              <a:rPr lang="en-US" sz="1400" b="0" i="0">
                <a:solidFill>
                  <a:srgbClr val="FF0000"/>
                </a:solidFill>
                <a:effectLst/>
                <a:latin typeface="Open Sans" panose="020B0606030504020204" pitchFamily="34" charset="0"/>
              </a:rPr>
              <a:t>4.25" </a:t>
            </a:r>
            <a:r>
              <a:rPr lang="en-US" sz="1400" b="0" i="0">
                <a:solidFill>
                  <a:srgbClr val="111111"/>
                </a:solidFill>
                <a:effectLst/>
                <a:latin typeface="Open Sans" panose="020B0606030504020204" pitchFamily="34" charset="0"/>
              </a:rPr>
              <a:t>wider than slide box (finished edge of fiberglass to finished edge of fiberglass).</a:t>
            </a:r>
          </a:p>
          <a:p>
            <a:pPr algn="l"/>
            <a:endParaRPr lang="en-US" sz="1400" b="0" i="0">
              <a:solidFill>
                <a:srgbClr val="111111"/>
              </a:solidFill>
              <a:effectLst/>
              <a:latin typeface="Open Sans" panose="020B0606030504020204" pitchFamily="34" charset="0"/>
            </a:endParaRPr>
          </a:p>
          <a:p>
            <a:pPr algn="l"/>
            <a:r>
              <a:rPr lang="en-US" sz="1400" b="0" i="0">
                <a:solidFill>
                  <a:srgbClr val="111111"/>
                </a:solidFill>
                <a:effectLst/>
                <a:latin typeface="Open Sans" panose="020B0606030504020204" pitchFamily="34" charset="0"/>
              </a:rPr>
              <a:t>If there is not 5/8" clearance from top to bottom on both sides, then you will want to check the following and then reach out to the RV OEM with your findings on the VIN for guidance. </a:t>
            </a:r>
          </a:p>
          <a:p>
            <a:pPr algn="l"/>
            <a:endParaRPr lang="en-US" sz="1400" b="0" i="0">
              <a:solidFill>
                <a:srgbClr val="111111"/>
              </a:solidFill>
              <a:effectLst/>
              <a:latin typeface="Open Sans" panose="020B0606030504020204" pitchFamily="34" charset="0"/>
            </a:endParaRP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Confirm that the jamb assembly is fully seated against the rough opening.</a:t>
            </a:r>
          </a:p>
          <a:p>
            <a:pPr marL="285750" indent="-285750" algn="l">
              <a:buFont typeface="Arial" panose="020B0604020202020204" pitchFamily="34" charset="0"/>
              <a:buChar char="•"/>
            </a:pPr>
            <a:r>
              <a:rPr lang="en-US" sz="1400">
                <a:solidFill>
                  <a:srgbClr val="111111"/>
                </a:solidFill>
                <a:latin typeface="Open Sans" panose="020B0606030504020204" pitchFamily="34" charset="0"/>
              </a:rPr>
              <a:t>	</a:t>
            </a:r>
            <a:r>
              <a:rPr lang="en-US" sz="1400" b="0" i="0">
                <a:solidFill>
                  <a:srgbClr val="111111"/>
                </a:solidFill>
                <a:effectLst/>
                <a:latin typeface="Open Sans" panose="020B0606030504020204" pitchFamily="34" charset="0"/>
              </a:rPr>
              <a:t>Confirm that the jambs are not twisting during operation of the room. </a:t>
            </a: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Cross measure the slide room for squareness.</a:t>
            </a: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If you find that the gap on each side of the room changes, during 	extend/retract, measure the interior width of the slide at the back of the 	slide room and the interior width of the slide at the front of the slide room.</a:t>
            </a:r>
          </a:p>
        </p:txBody>
      </p:sp>
      <p:pic>
        <p:nvPicPr>
          <p:cNvPr id="2" name="Picture 1" descr="Icon&#10;&#10;Description automatically generated">
            <a:extLst>
              <a:ext uri="{FF2B5EF4-FFF2-40B4-BE49-F238E27FC236}">
                <a16:creationId xmlns:a16="http://schemas.microsoft.com/office/drawing/2014/main" id="{E43B63AA-1E3E-1074-CC17-098AA0B4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79" y="5912250"/>
            <a:ext cx="2237089" cy="530872"/>
          </a:xfrm>
          <a:prstGeom prst="rect">
            <a:avLst/>
          </a:prstGeom>
        </p:spPr>
      </p:pic>
      <p:pic>
        <p:nvPicPr>
          <p:cNvPr id="6" name="Picture 5">
            <a:extLst>
              <a:ext uri="{FF2B5EF4-FFF2-40B4-BE49-F238E27FC236}">
                <a16:creationId xmlns:a16="http://schemas.microsoft.com/office/drawing/2014/main" id="{125CF7D0-3E60-FB81-AE82-7C8E69B713BD}"/>
              </a:ext>
            </a:extLst>
          </p:cNvPr>
          <p:cNvPicPr>
            <a:picLocks noChangeAspect="1"/>
          </p:cNvPicPr>
          <p:nvPr/>
        </p:nvPicPr>
        <p:blipFill>
          <a:blip r:embed="rId3"/>
          <a:stretch>
            <a:fillRect/>
          </a:stretch>
        </p:blipFill>
        <p:spPr>
          <a:xfrm>
            <a:off x="1850108" y="280388"/>
            <a:ext cx="2026605" cy="3362629"/>
          </a:xfrm>
          <a:prstGeom prst="rect">
            <a:avLst/>
          </a:prstGeom>
        </p:spPr>
      </p:pic>
      <p:pic>
        <p:nvPicPr>
          <p:cNvPr id="4" name="Picture 3">
            <a:extLst>
              <a:ext uri="{FF2B5EF4-FFF2-40B4-BE49-F238E27FC236}">
                <a16:creationId xmlns:a16="http://schemas.microsoft.com/office/drawing/2014/main" id="{F4CCD451-0132-048A-EA17-70C22CE13EFA}"/>
              </a:ext>
            </a:extLst>
          </p:cNvPr>
          <p:cNvPicPr>
            <a:picLocks noChangeAspect="1"/>
          </p:cNvPicPr>
          <p:nvPr/>
        </p:nvPicPr>
        <p:blipFill>
          <a:blip r:embed="rId4"/>
          <a:stretch>
            <a:fillRect/>
          </a:stretch>
        </p:blipFill>
        <p:spPr>
          <a:xfrm>
            <a:off x="399079" y="2859778"/>
            <a:ext cx="2026605" cy="3122410"/>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Resistance</a:t>
            </a:r>
          </a:p>
        </p:txBody>
      </p:sp>
    </p:spTree>
    <p:extLst>
      <p:ext uri="{BB962C8B-B14F-4D97-AF65-F5344CB8AC3E}">
        <p14:creationId xmlns:p14="http://schemas.microsoft.com/office/powerpoint/2010/main" val="66366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Corner Pulley Brackets Pulled Out of Wall</a:t>
            </a:r>
          </a:p>
        </p:txBody>
      </p:sp>
      <p:sp>
        <p:nvSpPr>
          <p:cNvPr id="11" name="TextBox 10">
            <a:extLst>
              <a:ext uri="{FF2B5EF4-FFF2-40B4-BE49-F238E27FC236}">
                <a16:creationId xmlns:a16="http://schemas.microsoft.com/office/drawing/2014/main" id="{010E3DC9-DA2B-0280-753C-8D4638E48D02}"/>
              </a:ext>
            </a:extLst>
          </p:cNvPr>
          <p:cNvSpPr txBox="1"/>
          <p:nvPr/>
        </p:nvSpPr>
        <p:spPr>
          <a:xfrm>
            <a:off x="4572001" y="630082"/>
            <a:ext cx="7389844" cy="1877437"/>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b="0" i="0">
                <a:solidFill>
                  <a:schemeClr val="tx1"/>
                </a:solidFill>
                <a:effectLst/>
                <a:latin typeface="Open Sans" panose="020B0606030504020204" pitchFamily="34" charset="0"/>
              </a:rPr>
              <a:t> </a:t>
            </a:r>
            <a:r>
              <a:rPr lang="en-US" sz="1600">
                <a:solidFill>
                  <a:schemeClr val="tx1"/>
                </a:solidFill>
                <a:latin typeface="Open Sans" panose="020B0606030504020204" pitchFamily="34" charset="0"/>
              </a:rPr>
              <a:t>There are two main causes for a corner pulley bracket to pull from the wall:</a:t>
            </a:r>
          </a:p>
          <a:p>
            <a:endParaRPr lang="en-US" sz="1600">
              <a:solidFill>
                <a:schemeClr val="tx1"/>
              </a:solidFill>
              <a:latin typeface="Open Sans" panose="020B0606030504020204" pitchFamily="34" charset="0"/>
            </a:endParaRPr>
          </a:p>
          <a:p>
            <a:pPr marL="342900" indent="-342900">
              <a:buFont typeface="+mj-lt"/>
              <a:buAutoNum type="arabicPeriod"/>
            </a:pPr>
            <a:r>
              <a:rPr lang="en-US" sz="1400" b="0" i="0">
                <a:solidFill>
                  <a:schemeClr val="tx1"/>
                </a:solidFill>
                <a:effectLst/>
                <a:latin typeface="Open Sans" panose="020B0606030504020204" pitchFamily="34" charset="0"/>
              </a:rPr>
              <a:t>Self-tapping screws should not be used when installing the brackets, as that type of screw will act as a drill bit and bore out the hole. Use #10 wood screw.</a:t>
            </a:r>
          </a:p>
          <a:p>
            <a:pPr marL="342900" indent="-342900">
              <a:buFont typeface="+mj-lt"/>
              <a:buAutoNum type="arabicPeriod"/>
            </a:pPr>
            <a:endParaRPr lang="en-US" sz="1400" b="0" i="0">
              <a:solidFill>
                <a:schemeClr val="tx1"/>
              </a:solidFill>
              <a:effectLst/>
              <a:latin typeface="Open Sans" panose="020B0606030504020204" pitchFamily="34" charset="0"/>
            </a:endParaRPr>
          </a:p>
          <a:p>
            <a:pPr marL="342900" indent="-342900">
              <a:buFont typeface="+mj-lt"/>
              <a:buAutoNum type="arabicPeriod"/>
            </a:pPr>
            <a:r>
              <a:rPr lang="en-US" sz="1400">
                <a:solidFill>
                  <a:schemeClr val="tx1"/>
                </a:solidFill>
                <a:latin typeface="Open Sans" panose="020B0606030504020204" pitchFamily="34" charset="0"/>
              </a:rPr>
              <a:t>The ¼” jamb nut for the chain, was not secured against the adjustment bracket allowing the bracket to tilt forward or backward and the adjustment brackets collided during operation.</a:t>
            </a:r>
            <a:endParaRPr lang="en-US" sz="1400">
              <a:solidFill>
                <a:schemeClr val="tx1"/>
              </a:solidFill>
            </a:endParaRP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pic>
        <p:nvPicPr>
          <p:cNvPr id="16" name="Picture 15">
            <a:extLst>
              <a:ext uri="{FF2B5EF4-FFF2-40B4-BE49-F238E27FC236}">
                <a16:creationId xmlns:a16="http://schemas.microsoft.com/office/drawing/2014/main" id="{D942D177-AE6B-DD27-53A6-2553F5448BEE}"/>
              </a:ext>
            </a:extLst>
          </p:cNvPr>
          <p:cNvPicPr>
            <a:picLocks noChangeAspect="1"/>
          </p:cNvPicPr>
          <p:nvPr/>
        </p:nvPicPr>
        <p:blipFill>
          <a:blip r:embed="rId3"/>
          <a:stretch>
            <a:fillRect/>
          </a:stretch>
        </p:blipFill>
        <p:spPr>
          <a:xfrm>
            <a:off x="-1146947" y="2692185"/>
            <a:ext cx="10326587" cy="2593135"/>
          </a:xfrm>
          <a:prstGeom prst="rect">
            <a:avLst/>
          </a:prstGeom>
        </p:spPr>
      </p:pic>
      <p:pic>
        <p:nvPicPr>
          <p:cNvPr id="15" name="Picture 14" descr="A close-up of a cable&#10;&#10;Description automatically generated">
            <a:extLst>
              <a:ext uri="{FF2B5EF4-FFF2-40B4-BE49-F238E27FC236}">
                <a16:creationId xmlns:a16="http://schemas.microsoft.com/office/drawing/2014/main" id="{CFF443A1-57FD-5B6F-81D5-99DB2BE6E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3478" y="1323714"/>
            <a:ext cx="5549061" cy="4161795"/>
          </a:xfrm>
          <a:prstGeom prst="rect">
            <a:avLst/>
          </a:prstGeom>
        </p:spPr>
      </p:pic>
      <p:sp>
        <p:nvSpPr>
          <p:cNvPr id="17" name="Rectangle 16">
            <a:extLst>
              <a:ext uri="{FF2B5EF4-FFF2-40B4-BE49-F238E27FC236}">
                <a16:creationId xmlns:a16="http://schemas.microsoft.com/office/drawing/2014/main" id="{CAC6ACEC-C451-022D-47FF-8B850FE0FCC8}"/>
              </a:ext>
            </a:extLst>
          </p:cNvPr>
          <p:cNvSpPr/>
          <p:nvPr/>
        </p:nvSpPr>
        <p:spPr>
          <a:xfrm>
            <a:off x="6810442" y="2827751"/>
            <a:ext cx="2705492" cy="28374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BA7B3E-0EB3-0970-55EE-747B7C3DCA4D}"/>
              </a:ext>
            </a:extLst>
          </p:cNvPr>
          <p:cNvPicPr>
            <a:picLocks noChangeAspect="1"/>
          </p:cNvPicPr>
          <p:nvPr/>
        </p:nvPicPr>
        <p:blipFill>
          <a:blip r:embed="rId5"/>
          <a:stretch>
            <a:fillRect/>
          </a:stretch>
        </p:blipFill>
        <p:spPr>
          <a:xfrm>
            <a:off x="7222705" y="2877178"/>
            <a:ext cx="4250164" cy="3216094"/>
          </a:xfrm>
          <a:prstGeom prst="rect">
            <a:avLst/>
          </a:prstGeom>
        </p:spPr>
      </p:pic>
    </p:spTree>
    <p:extLst>
      <p:ext uri="{BB962C8B-B14F-4D97-AF65-F5344CB8AC3E}">
        <p14:creationId xmlns:p14="http://schemas.microsoft.com/office/powerpoint/2010/main" val="342174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ed blueprint designs">
            <a:extLst>
              <a:ext uri="{FF2B5EF4-FFF2-40B4-BE49-F238E27FC236}">
                <a16:creationId xmlns:a16="http://schemas.microsoft.com/office/drawing/2014/main" id="{FFD994BD-D79B-7791-2502-702A3D3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677676E-574D-D369-3FBE-6F9E420109F9}"/>
              </a:ext>
            </a:extLst>
          </p:cNvPr>
          <p:cNvSpPr txBox="1"/>
          <p:nvPr/>
        </p:nvSpPr>
        <p:spPr>
          <a:xfrm>
            <a:off x="207185" y="167285"/>
            <a:ext cx="6143625" cy="1200329"/>
          </a:xfrm>
          <a:prstGeom prst="rect">
            <a:avLst/>
          </a:prstGeom>
          <a:noFill/>
        </p:spPr>
        <p:txBody>
          <a:bodyPr wrap="square" rtlCol="0">
            <a:spAutoFit/>
          </a:bodyPr>
          <a:lstStyle/>
          <a:p>
            <a:pPr marL="457200" indent="-457200">
              <a:buFont typeface="Arial" panose="020B0604020202020204" pitchFamily="34" charset="0"/>
              <a:buChar char="•"/>
            </a:pPr>
            <a:r>
              <a:rPr lang="en-US" sz="3600">
                <a:latin typeface="Amasis MT Pro Medium" panose="020B0604020202020204" pitchFamily="18" charset="0"/>
              </a:rPr>
              <a:t>PROTOTYPING</a:t>
            </a:r>
          </a:p>
          <a:p>
            <a:pPr marL="457200" indent="-457200">
              <a:buFont typeface="Arial" panose="020B0604020202020204" pitchFamily="34" charset="0"/>
              <a:buChar char="•"/>
            </a:pPr>
            <a:r>
              <a:rPr lang="en-US" sz="3600">
                <a:latin typeface="Amasis MT Pro Medium" panose="020B0604020202020204" pitchFamily="18" charset="0"/>
              </a:rPr>
              <a:t>INSTALLATION</a:t>
            </a:r>
          </a:p>
        </p:txBody>
      </p:sp>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05" y="6097190"/>
            <a:ext cx="1007547" cy="468509"/>
          </a:xfrm>
          <a:prstGeom prst="rect">
            <a:avLst/>
          </a:prstGeom>
        </p:spPr>
      </p:pic>
      <p:pic>
        <p:nvPicPr>
          <p:cNvPr id="4" name="Picture 3">
            <a:extLst>
              <a:ext uri="{FF2B5EF4-FFF2-40B4-BE49-F238E27FC236}">
                <a16:creationId xmlns:a16="http://schemas.microsoft.com/office/drawing/2014/main" id="{6AD0F31E-8899-8948-8D44-AE17EE108DB1}"/>
              </a:ext>
            </a:extLst>
          </p:cNvPr>
          <p:cNvPicPr>
            <a:picLocks noChangeAspect="1"/>
          </p:cNvPicPr>
          <p:nvPr/>
        </p:nvPicPr>
        <p:blipFill>
          <a:blip r:embed="rId5"/>
          <a:stretch>
            <a:fillRect/>
          </a:stretch>
        </p:blipFill>
        <p:spPr>
          <a:xfrm>
            <a:off x="1724552" y="2867486"/>
            <a:ext cx="1726859" cy="21238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Picture 8">
            <a:extLst>
              <a:ext uri="{FF2B5EF4-FFF2-40B4-BE49-F238E27FC236}">
                <a16:creationId xmlns:a16="http://schemas.microsoft.com/office/drawing/2014/main" id="{5AA61EAD-CF1B-0AE9-A44E-5147D4A6597A}"/>
              </a:ext>
            </a:extLst>
          </p:cNvPr>
          <p:cNvPicPr>
            <a:picLocks noChangeAspect="1"/>
          </p:cNvPicPr>
          <p:nvPr/>
        </p:nvPicPr>
        <p:blipFill>
          <a:blip r:embed="rId6"/>
          <a:stretch>
            <a:fillRect/>
          </a:stretch>
        </p:blipFill>
        <p:spPr>
          <a:xfrm>
            <a:off x="5657378" y="2189744"/>
            <a:ext cx="1269161" cy="1739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989BC22F-0AD0-D576-61CD-CA6ACB77AF5D}"/>
              </a:ext>
            </a:extLst>
          </p:cNvPr>
          <p:cNvPicPr>
            <a:picLocks noChangeAspect="1"/>
          </p:cNvPicPr>
          <p:nvPr/>
        </p:nvPicPr>
        <p:blipFill>
          <a:blip r:embed="rId7"/>
          <a:stretch>
            <a:fillRect/>
          </a:stretch>
        </p:blipFill>
        <p:spPr>
          <a:xfrm>
            <a:off x="8842945" y="928545"/>
            <a:ext cx="1432649" cy="17396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 name="Picture 1" descr="Icon&#10;&#10;Description automatically generated">
            <a:extLst>
              <a:ext uri="{FF2B5EF4-FFF2-40B4-BE49-F238E27FC236}">
                <a16:creationId xmlns:a16="http://schemas.microsoft.com/office/drawing/2014/main" id="{45C4A46F-27EC-9373-E6E6-EDC2974C72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2441" y="5776579"/>
            <a:ext cx="4690886" cy="1113169"/>
          </a:xfrm>
          <a:prstGeom prst="rect">
            <a:avLst/>
          </a:prstGeom>
        </p:spPr>
      </p:pic>
    </p:spTree>
    <p:extLst>
      <p:ext uri="{BB962C8B-B14F-4D97-AF65-F5344CB8AC3E}">
        <p14:creationId xmlns:p14="http://schemas.microsoft.com/office/powerpoint/2010/main" val="79885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Fray or Break at Corner Pulley Bracket</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7" name="Picture 16">
            <a:extLst>
              <a:ext uri="{FF2B5EF4-FFF2-40B4-BE49-F238E27FC236}">
                <a16:creationId xmlns:a16="http://schemas.microsoft.com/office/drawing/2014/main" id="{5C508629-EC28-CD50-9FED-135B8848EE74}"/>
              </a:ext>
            </a:extLst>
          </p:cNvPr>
          <p:cNvPicPr>
            <a:picLocks noChangeAspect="1"/>
          </p:cNvPicPr>
          <p:nvPr/>
        </p:nvPicPr>
        <p:blipFill>
          <a:blip r:embed="rId5"/>
          <a:stretch>
            <a:fillRect/>
          </a:stretch>
        </p:blipFill>
        <p:spPr>
          <a:xfrm>
            <a:off x="737516" y="654455"/>
            <a:ext cx="5979401" cy="5223078"/>
          </a:xfrm>
          <a:prstGeom prst="rect">
            <a:avLst/>
          </a:prstGeom>
        </p:spPr>
      </p:pic>
      <p:sp>
        <p:nvSpPr>
          <p:cNvPr id="19" name="Rectangle 18">
            <a:extLst>
              <a:ext uri="{FF2B5EF4-FFF2-40B4-BE49-F238E27FC236}">
                <a16:creationId xmlns:a16="http://schemas.microsoft.com/office/drawing/2014/main" id="{642365BB-1978-0FDF-9D6A-9A835114C35F}"/>
              </a:ext>
            </a:extLst>
          </p:cNvPr>
          <p:cNvSpPr/>
          <p:nvPr/>
        </p:nvSpPr>
        <p:spPr>
          <a:xfrm>
            <a:off x="6347055" y="1406572"/>
            <a:ext cx="597529" cy="4257853"/>
          </a:xfrm>
          <a:prstGeom prst="rect">
            <a:avLst/>
          </a:prstGeom>
          <a:solidFill>
            <a:schemeClr val="bg2">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Graphic 14" descr="Hand outline">
            <a:extLst>
              <a:ext uri="{FF2B5EF4-FFF2-40B4-BE49-F238E27FC236}">
                <a16:creationId xmlns:a16="http://schemas.microsoft.com/office/drawing/2014/main" id="{52AA89C7-EB8A-C0C5-02C1-137B9389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0759" y="1530035"/>
            <a:ext cx="597529" cy="597529"/>
          </a:xfrm>
          <a:prstGeom prst="rect">
            <a:avLst/>
          </a:prstGeom>
        </p:spPr>
      </p:pic>
      <p:cxnSp>
        <p:nvCxnSpPr>
          <p:cNvPr id="21" name="Straight Connector 20">
            <a:extLst>
              <a:ext uri="{FF2B5EF4-FFF2-40B4-BE49-F238E27FC236}">
                <a16:creationId xmlns:a16="http://schemas.microsoft.com/office/drawing/2014/main" id="{5B17CDEF-B240-9740-9FB2-2C094B10A968}"/>
              </a:ext>
            </a:extLst>
          </p:cNvPr>
          <p:cNvCxnSpPr/>
          <p:nvPr/>
        </p:nvCxnSpPr>
        <p:spPr>
          <a:xfrm>
            <a:off x="6808206" y="2046083"/>
            <a:ext cx="0" cy="506994"/>
          </a:xfrm>
          <a:prstGeom prst="line">
            <a:avLst/>
          </a:prstGeom>
          <a:ln>
            <a:solidFill>
              <a:schemeClr val="accent4">
                <a:lumMod val="20000"/>
                <a:lumOff val="8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8C4195C-7804-A3EB-8902-79B28F3E4D98}"/>
              </a:ext>
            </a:extLst>
          </p:cNvPr>
          <p:cNvCxnSpPr/>
          <p:nvPr/>
        </p:nvCxnSpPr>
        <p:spPr>
          <a:xfrm>
            <a:off x="6625628" y="2046083"/>
            <a:ext cx="0" cy="506994"/>
          </a:xfrm>
          <a:prstGeom prst="line">
            <a:avLst/>
          </a:prstGeom>
          <a:ln>
            <a:solidFill>
              <a:schemeClr val="accent4">
                <a:lumMod val="20000"/>
                <a:lumOff val="80000"/>
              </a:schemeClr>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5146C513-BBA5-B56C-10B1-6D4EEB8A8E9C}"/>
              </a:ext>
            </a:extLst>
          </p:cNvPr>
          <p:cNvSpPr/>
          <p:nvPr/>
        </p:nvSpPr>
        <p:spPr>
          <a:xfrm>
            <a:off x="7256861" y="998844"/>
            <a:ext cx="3956188" cy="1659909"/>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PLACE YOUR HAND ON THE WALL BESIDE THE CORNER PULLEY BRACKET WHILE SOMEONE OPERATES THE ROOM. </a:t>
            </a:r>
          </a:p>
          <a:p>
            <a:pPr algn="ctr"/>
            <a:endParaRPr lang="en-US" sz="1400"/>
          </a:p>
          <a:p>
            <a:pPr algn="ctr"/>
            <a:r>
              <a:rPr lang="en-US" sz="1400"/>
              <a:t>IS IT TILTING DURING OPERATION?</a:t>
            </a:r>
          </a:p>
        </p:txBody>
      </p:sp>
      <p:sp>
        <p:nvSpPr>
          <p:cNvPr id="4" name="TextBox 3">
            <a:extLst>
              <a:ext uri="{FF2B5EF4-FFF2-40B4-BE49-F238E27FC236}">
                <a16:creationId xmlns:a16="http://schemas.microsoft.com/office/drawing/2014/main" id="{055B49EB-EB5C-8152-B3FB-2D1EEBD68C87}"/>
              </a:ext>
            </a:extLst>
          </p:cNvPr>
          <p:cNvSpPr txBox="1"/>
          <p:nvPr/>
        </p:nvSpPr>
        <p:spPr>
          <a:xfrm>
            <a:off x="620110" y="5495634"/>
            <a:ext cx="7617980" cy="646331"/>
          </a:xfrm>
          <a:prstGeom prst="rect">
            <a:avLst/>
          </a:prstGeom>
          <a:solidFill>
            <a:schemeClr val="bg1"/>
          </a:solidFill>
          <a:ln>
            <a:solidFill>
              <a:srgbClr val="FF0000"/>
            </a:solidFill>
          </a:ln>
        </p:spPr>
        <p:txBody>
          <a:bodyPr wrap="square" rtlCol="0">
            <a:spAutoFit/>
          </a:bodyPr>
          <a:lstStyle/>
          <a:p>
            <a:r>
              <a:rPr lang="en-US">
                <a:solidFill>
                  <a:srgbClr val="FF0000"/>
                </a:solidFill>
              </a:rPr>
              <a:t>IF THE WALL IS BULDGING OR OPENING STRUCTURE IS DAMAGED, YOU MUST PLATE THE WALL BEHIND THE CORNER PULLEY BRACKET TO THE CEILING! </a:t>
            </a:r>
          </a:p>
        </p:txBody>
      </p:sp>
      <p:pic>
        <p:nvPicPr>
          <p:cNvPr id="8" name="Picture 7">
            <a:extLst>
              <a:ext uri="{FF2B5EF4-FFF2-40B4-BE49-F238E27FC236}">
                <a16:creationId xmlns:a16="http://schemas.microsoft.com/office/drawing/2014/main" id="{C4DE2CAF-4291-AAE1-6053-3BFE2F991C84}"/>
              </a:ext>
            </a:extLst>
          </p:cNvPr>
          <p:cNvPicPr>
            <a:picLocks noChangeAspect="1"/>
          </p:cNvPicPr>
          <p:nvPr/>
        </p:nvPicPr>
        <p:blipFill>
          <a:blip r:embed="rId8"/>
          <a:stretch>
            <a:fillRect/>
          </a:stretch>
        </p:blipFill>
        <p:spPr>
          <a:xfrm>
            <a:off x="5865959" y="1397180"/>
            <a:ext cx="1096590" cy="4054248"/>
          </a:xfrm>
          <a:prstGeom prst="rect">
            <a:avLst/>
          </a:prstGeom>
        </p:spPr>
      </p:pic>
    </p:spTree>
    <p:extLst>
      <p:ext uri="{BB962C8B-B14F-4D97-AF65-F5344CB8AC3E}">
        <p14:creationId xmlns:p14="http://schemas.microsoft.com/office/powerpoint/2010/main" val="94829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Corner Pulley Bracket Installation</a:t>
            </a: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pic>
        <p:nvPicPr>
          <p:cNvPr id="5" name="Picture 4">
            <a:extLst>
              <a:ext uri="{FF2B5EF4-FFF2-40B4-BE49-F238E27FC236}">
                <a16:creationId xmlns:a16="http://schemas.microsoft.com/office/drawing/2014/main" id="{A375103B-4E48-E5F9-77D5-17494581A1B1}"/>
              </a:ext>
            </a:extLst>
          </p:cNvPr>
          <p:cNvPicPr>
            <a:picLocks noChangeAspect="1"/>
          </p:cNvPicPr>
          <p:nvPr/>
        </p:nvPicPr>
        <p:blipFill>
          <a:blip r:embed="rId4"/>
          <a:stretch>
            <a:fillRect/>
          </a:stretch>
        </p:blipFill>
        <p:spPr>
          <a:xfrm>
            <a:off x="441955" y="851031"/>
            <a:ext cx="2782366" cy="3733935"/>
          </a:xfrm>
          <a:prstGeom prst="rect">
            <a:avLst/>
          </a:prstGeom>
        </p:spPr>
      </p:pic>
      <p:pic>
        <p:nvPicPr>
          <p:cNvPr id="8" name="Picture 7">
            <a:extLst>
              <a:ext uri="{FF2B5EF4-FFF2-40B4-BE49-F238E27FC236}">
                <a16:creationId xmlns:a16="http://schemas.microsoft.com/office/drawing/2014/main" id="{6F741021-396B-A9FC-0F12-D236D88AEDD1}"/>
              </a:ext>
            </a:extLst>
          </p:cNvPr>
          <p:cNvPicPr>
            <a:picLocks noChangeAspect="1"/>
          </p:cNvPicPr>
          <p:nvPr/>
        </p:nvPicPr>
        <p:blipFill>
          <a:blip r:embed="rId5"/>
          <a:stretch>
            <a:fillRect/>
          </a:stretch>
        </p:blipFill>
        <p:spPr>
          <a:xfrm>
            <a:off x="3438378" y="680530"/>
            <a:ext cx="8473796" cy="4074936"/>
          </a:xfrm>
          <a:prstGeom prst="rect">
            <a:avLst/>
          </a:prstGeom>
        </p:spPr>
      </p:pic>
      <p:pic>
        <p:nvPicPr>
          <p:cNvPr id="18" name="Graphic 17" descr="Checkmark outline">
            <a:extLst>
              <a:ext uri="{FF2B5EF4-FFF2-40B4-BE49-F238E27FC236}">
                <a16:creationId xmlns:a16="http://schemas.microsoft.com/office/drawing/2014/main" id="{B0E7A547-999B-E158-2C17-AFB2373715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4973" y="5053366"/>
            <a:ext cx="1124104" cy="1124104"/>
          </a:xfrm>
          <a:prstGeom prst="rect">
            <a:avLst/>
          </a:prstGeom>
        </p:spPr>
      </p:pic>
      <p:pic>
        <p:nvPicPr>
          <p:cNvPr id="19" name="Graphic 18" descr="Checkmark outline">
            <a:extLst>
              <a:ext uri="{FF2B5EF4-FFF2-40B4-BE49-F238E27FC236}">
                <a16:creationId xmlns:a16="http://schemas.microsoft.com/office/drawing/2014/main" id="{27D59EFD-D063-FFD1-6A73-C4DA2A6CEA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0775" y="5053365"/>
            <a:ext cx="1084875" cy="1084875"/>
          </a:xfrm>
          <a:prstGeom prst="rect">
            <a:avLst/>
          </a:prstGeom>
        </p:spPr>
      </p:pic>
      <p:pic>
        <p:nvPicPr>
          <p:cNvPr id="21" name="Graphic 20" descr="No sign outline">
            <a:extLst>
              <a:ext uri="{FF2B5EF4-FFF2-40B4-BE49-F238E27FC236}">
                <a16:creationId xmlns:a16="http://schemas.microsoft.com/office/drawing/2014/main" id="{41F0C07F-26B0-AFD2-69CA-5A1543618C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8044" y="5053365"/>
            <a:ext cx="914400" cy="914400"/>
          </a:xfrm>
          <a:prstGeom prst="rect">
            <a:avLst/>
          </a:prstGeom>
        </p:spPr>
      </p:pic>
    </p:spTree>
    <p:extLst>
      <p:ext uri="{BB962C8B-B14F-4D97-AF65-F5344CB8AC3E}">
        <p14:creationId xmlns:p14="http://schemas.microsoft.com/office/powerpoint/2010/main" val="5272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29A0B48-F0FA-7A3E-E659-7F166FBC3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pic>
        <p:nvPicPr>
          <p:cNvPr id="4" name="Picture 3">
            <a:extLst>
              <a:ext uri="{FF2B5EF4-FFF2-40B4-BE49-F238E27FC236}">
                <a16:creationId xmlns:a16="http://schemas.microsoft.com/office/drawing/2014/main" id="{9735BA6F-76CF-6922-CA9E-8645B5AE16DC}"/>
              </a:ext>
            </a:extLst>
          </p:cNvPr>
          <p:cNvPicPr>
            <a:picLocks noChangeAspect="1"/>
          </p:cNvPicPr>
          <p:nvPr/>
        </p:nvPicPr>
        <p:blipFill>
          <a:blip r:embed="rId5"/>
          <a:stretch>
            <a:fillRect/>
          </a:stretch>
        </p:blipFill>
        <p:spPr>
          <a:xfrm>
            <a:off x="135340" y="121307"/>
            <a:ext cx="2324831" cy="2050424"/>
          </a:xfrm>
          <a:prstGeom prst="rect">
            <a:avLst/>
          </a:prstGeom>
        </p:spPr>
      </p:pic>
      <p:pic>
        <p:nvPicPr>
          <p:cNvPr id="6" name="Picture 5">
            <a:extLst>
              <a:ext uri="{FF2B5EF4-FFF2-40B4-BE49-F238E27FC236}">
                <a16:creationId xmlns:a16="http://schemas.microsoft.com/office/drawing/2014/main" id="{03082819-D629-1A7F-98E2-E9E9E4C03890}"/>
              </a:ext>
            </a:extLst>
          </p:cNvPr>
          <p:cNvPicPr>
            <a:picLocks noChangeAspect="1"/>
          </p:cNvPicPr>
          <p:nvPr/>
        </p:nvPicPr>
        <p:blipFill>
          <a:blip r:embed="rId6"/>
          <a:stretch>
            <a:fillRect/>
          </a:stretch>
        </p:blipFill>
        <p:spPr>
          <a:xfrm>
            <a:off x="135340" y="4553469"/>
            <a:ext cx="2391111" cy="2173737"/>
          </a:xfrm>
          <a:prstGeom prst="rect">
            <a:avLst/>
          </a:prstGeom>
        </p:spPr>
      </p:pic>
      <p:sp>
        <p:nvSpPr>
          <p:cNvPr id="7" name="TextBox 6">
            <a:extLst>
              <a:ext uri="{FF2B5EF4-FFF2-40B4-BE49-F238E27FC236}">
                <a16:creationId xmlns:a16="http://schemas.microsoft.com/office/drawing/2014/main" id="{3CDC808C-29E8-AA6E-0DA8-D68AA8F897EA}"/>
              </a:ext>
            </a:extLst>
          </p:cNvPr>
          <p:cNvSpPr txBox="1"/>
          <p:nvPr/>
        </p:nvSpPr>
        <p:spPr>
          <a:xfrm>
            <a:off x="4637988" y="1017605"/>
            <a:ext cx="2927694" cy="377562"/>
          </a:xfrm>
          <a:prstGeom prst="rect">
            <a:avLst/>
          </a:prstGeom>
          <a:noFill/>
        </p:spPr>
        <p:txBody>
          <a:bodyPr wrap="square" rtlCol="0">
            <a:spAutoFit/>
          </a:bodyPr>
          <a:lstStyle/>
          <a:p>
            <a:r>
              <a:rPr lang="en-US"/>
              <a:t>MOTOR INSTALLATION</a:t>
            </a:r>
          </a:p>
        </p:txBody>
      </p:sp>
      <p:sp>
        <p:nvSpPr>
          <p:cNvPr id="8" name="TextBox 7">
            <a:extLst>
              <a:ext uri="{FF2B5EF4-FFF2-40B4-BE49-F238E27FC236}">
                <a16:creationId xmlns:a16="http://schemas.microsoft.com/office/drawing/2014/main" id="{DCC03022-DB62-8C97-77BE-213481A19ED3}"/>
              </a:ext>
            </a:extLst>
          </p:cNvPr>
          <p:cNvSpPr txBox="1"/>
          <p:nvPr/>
        </p:nvSpPr>
        <p:spPr>
          <a:xfrm>
            <a:off x="7696200" y="283056"/>
            <a:ext cx="4360460" cy="923330"/>
          </a:xfrm>
          <a:prstGeom prst="rect">
            <a:avLst/>
          </a:prstGeom>
          <a:noFill/>
        </p:spPr>
        <p:txBody>
          <a:bodyPr wrap="square" rtlCol="0">
            <a:spAutoFit/>
          </a:bodyPr>
          <a:lstStyle/>
          <a:p>
            <a:pPr algn="ctr"/>
            <a:r>
              <a:rPr lang="en-US"/>
              <a:t>THE CENTER OF THE DUAL SPROCKET ON THE GEARBOX SHOULD BE ALIGNED WITH THE CENTER LINE OF THE ROUGH OPENING.</a:t>
            </a:r>
          </a:p>
        </p:txBody>
      </p:sp>
      <p:pic>
        <p:nvPicPr>
          <p:cNvPr id="5" name="Picture 4">
            <a:hlinkClick r:id="rId7"/>
            <a:extLst>
              <a:ext uri="{FF2B5EF4-FFF2-40B4-BE49-F238E27FC236}">
                <a16:creationId xmlns:a16="http://schemas.microsoft.com/office/drawing/2014/main" id="{F2FDA754-23E8-0FDB-546D-ABA391EBC501}"/>
              </a:ext>
            </a:extLst>
          </p:cNvPr>
          <p:cNvPicPr>
            <a:picLocks noChangeAspect="1"/>
          </p:cNvPicPr>
          <p:nvPr/>
        </p:nvPicPr>
        <p:blipFill>
          <a:blip r:embed="rId8"/>
          <a:stretch>
            <a:fillRect/>
          </a:stretch>
        </p:blipFill>
        <p:spPr>
          <a:xfrm>
            <a:off x="256238" y="2262762"/>
            <a:ext cx="2149313" cy="2173737"/>
          </a:xfrm>
          <a:prstGeom prst="rect">
            <a:avLst/>
          </a:prstGeom>
        </p:spPr>
      </p:pic>
      <p:sp>
        <p:nvSpPr>
          <p:cNvPr id="9" name="TextBox 8">
            <a:extLst>
              <a:ext uri="{FF2B5EF4-FFF2-40B4-BE49-F238E27FC236}">
                <a16:creationId xmlns:a16="http://schemas.microsoft.com/office/drawing/2014/main" id="{DBC1DBFD-C757-DA48-361A-6666614ECB93}"/>
              </a:ext>
            </a:extLst>
          </p:cNvPr>
          <p:cNvSpPr txBox="1"/>
          <p:nvPr/>
        </p:nvSpPr>
        <p:spPr>
          <a:xfrm>
            <a:off x="4198540" y="6483867"/>
            <a:ext cx="3675072" cy="307777"/>
          </a:xfrm>
          <a:prstGeom prst="rect">
            <a:avLst/>
          </a:prstGeom>
          <a:noFill/>
        </p:spPr>
        <p:txBody>
          <a:bodyPr wrap="square" rtlCol="0">
            <a:spAutoFit/>
          </a:bodyPr>
          <a:lstStyle/>
          <a:p>
            <a:r>
              <a:rPr lang="en-US" sz="1400"/>
              <a:t>MOTOR REPLACEMENT INSTRUCTION VIDEO</a:t>
            </a:r>
          </a:p>
        </p:txBody>
      </p:sp>
      <p:pic>
        <p:nvPicPr>
          <p:cNvPr id="2" name="Online Media 1" title="BAL Accu-Slide Motor/Gearbox Replacement Procedure">
            <a:hlinkClick r:id="" action="ppaction://media"/>
            <a:extLst>
              <a:ext uri="{FF2B5EF4-FFF2-40B4-BE49-F238E27FC236}">
                <a16:creationId xmlns:a16="http://schemas.microsoft.com/office/drawing/2014/main" id="{F9E0992F-74D6-4D58-CB88-A195D783319B}"/>
              </a:ext>
            </a:extLst>
          </p:cNvPr>
          <p:cNvPicPr>
            <a:picLocks noRot="1" noChangeAspect="1"/>
          </p:cNvPicPr>
          <p:nvPr>
            <a:videoFile r:link="rId1"/>
          </p:nvPr>
        </p:nvPicPr>
        <p:blipFill>
          <a:blip r:embed="rId9"/>
          <a:stretch>
            <a:fillRect/>
          </a:stretch>
        </p:blipFill>
        <p:spPr>
          <a:xfrm>
            <a:off x="3156857" y="1542254"/>
            <a:ext cx="8814601" cy="4980261"/>
          </a:xfrm>
          <a:prstGeom prst="rect">
            <a:avLst/>
          </a:prstGeom>
        </p:spPr>
      </p:pic>
    </p:spTree>
    <p:extLst>
      <p:ext uri="{BB962C8B-B14F-4D97-AF65-F5344CB8AC3E}">
        <p14:creationId xmlns:p14="http://schemas.microsoft.com/office/powerpoint/2010/main" val="749312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3" y="636032"/>
            <a:ext cx="10920415"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5" name="Picture 4" descr="Icon&#10;&#10;Description automatically generated">
            <a:extLst>
              <a:ext uri="{FF2B5EF4-FFF2-40B4-BE49-F238E27FC236}">
                <a16:creationId xmlns:a16="http://schemas.microsoft.com/office/drawing/2014/main" id="{1ACE4522-ECBA-575D-72FF-D8D773A8B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683" y="5302141"/>
            <a:ext cx="2237089" cy="530872"/>
          </a:xfrm>
          <a:prstGeom prst="rect">
            <a:avLst/>
          </a:prstGeom>
        </p:spPr>
      </p:pic>
      <p:sp>
        <p:nvSpPr>
          <p:cNvPr id="3" name="TextBox 2">
            <a:extLst>
              <a:ext uri="{FF2B5EF4-FFF2-40B4-BE49-F238E27FC236}">
                <a16:creationId xmlns:a16="http://schemas.microsoft.com/office/drawing/2014/main" id="{647123BE-5DBA-9E2A-377C-260E885F9A2C}"/>
              </a:ext>
            </a:extLst>
          </p:cNvPr>
          <p:cNvSpPr txBox="1"/>
          <p:nvPr/>
        </p:nvSpPr>
        <p:spPr>
          <a:xfrm>
            <a:off x="2011133" y="641798"/>
            <a:ext cx="7958230" cy="369332"/>
          </a:xfrm>
          <a:prstGeom prst="rect">
            <a:avLst/>
          </a:prstGeom>
          <a:noFill/>
        </p:spPr>
        <p:txBody>
          <a:bodyPr wrap="square" rtlCol="0">
            <a:spAutoFit/>
          </a:bodyPr>
          <a:lstStyle/>
          <a:p>
            <a:pPr algn="ctr"/>
            <a:r>
              <a:rPr lang="en-US">
                <a:solidFill>
                  <a:schemeClr val="bg1"/>
                </a:solidFill>
              </a:rPr>
              <a:t>Adjustment Bracket is hitting the motor cylinder during operation</a:t>
            </a:r>
          </a:p>
        </p:txBody>
      </p:sp>
      <p:pic>
        <p:nvPicPr>
          <p:cNvPr id="1026" name="Picture 2">
            <a:extLst>
              <a:ext uri="{FF2B5EF4-FFF2-40B4-BE49-F238E27FC236}">
                <a16:creationId xmlns:a16="http://schemas.microsoft.com/office/drawing/2014/main" id="{76E25DAF-5236-B2FF-7163-A59CB5887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28" y="3081923"/>
            <a:ext cx="10237852" cy="787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46" name="Straight Connector 45">
            <a:extLst>
              <a:ext uri="{FF2B5EF4-FFF2-40B4-BE49-F238E27FC236}">
                <a16:creationId xmlns:a16="http://schemas.microsoft.com/office/drawing/2014/main" id="{64AF0965-E043-8DF4-B3B6-AF0E8A5ECCC9}"/>
              </a:ext>
            </a:extLst>
          </p:cNvPr>
          <p:cNvCxnSpPr>
            <a:cxnSpLocks/>
          </p:cNvCxnSpPr>
          <p:nvPr/>
        </p:nvCxnSpPr>
        <p:spPr>
          <a:xfrm flipV="1">
            <a:off x="1003586" y="2710400"/>
            <a:ext cx="1368092" cy="1546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84C3E7-FCA0-1566-CB25-738C7A3F3058}"/>
              </a:ext>
            </a:extLst>
          </p:cNvPr>
          <p:cNvCxnSpPr>
            <a:cxnSpLocks/>
          </p:cNvCxnSpPr>
          <p:nvPr/>
        </p:nvCxnSpPr>
        <p:spPr>
          <a:xfrm flipH="1" flipV="1">
            <a:off x="9486163" y="2689185"/>
            <a:ext cx="1737813" cy="153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7813DE6-9794-9A42-9E75-8460F107119C}"/>
              </a:ext>
            </a:extLst>
          </p:cNvPr>
          <p:cNvCxnSpPr>
            <a:cxnSpLocks/>
          </p:cNvCxnSpPr>
          <p:nvPr/>
        </p:nvCxnSpPr>
        <p:spPr>
          <a:xfrm flipV="1">
            <a:off x="2395944" y="2665716"/>
            <a:ext cx="7096924" cy="8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48414E1-467E-8540-64CD-2A64188F50D0}"/>
              </a:ext>
            </a:extLst>
          </p:cNvPr>
          <p:cNvCxnSpPr/>
          <p:nvPr/>
        </p:nvCxnSpPr>
        <p:spPr>
          <a:xfrm>
            <a:off x="1003586" y="4256936"/>
            <a:ext cx="102203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D3AFF3-C7D7-86CB-8506-4CD7389860F0}"/>
              </a:ext>
            </a:extLst>
          </p:cNvPr>
          <p:cNvCxnSpPr>
            <a:cxnSpLocks/>
          </p:cNvCxnSpPr>
          <p:nvPr/>
        </p:nvCxnSpPr>
        <p:spPr>
          <a:xfrm flipH="1">
            <a:off x="1380450" y="3616518"/>
            <a:ext cx="495545" cy="57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456E380-06DA-551E-B307-686A6BED6B3B}"/>
              </a:ext>
            </a:extLst>
          </p:cNvPr>
          <p:cNvCxnSpPr>
            <a:cxnSpLocks/>
          </p:cNvCxnSpPr>
          <p:nvPr/>
        </p:nvCxnSpPr>
        <p:spPr>
          <a:xfrm flipV="1">
            <a:off x="2254198" y="2778749"/>
            <a:ext cx="278118" cy="365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hought Bubble: Cloud 6">
            <a:extLst>
              <a:ext uri="{FF2B5EF4-FFF2-40B4-BE49-F238E27FC236}">
                <a16:creationId xmlns:a16="http://schemas.microsoft.com/office/drawing/2014/main" id="{DEF0D78A-DA51-B4F2-12AC-1232265011DD}"/>
              </a:ext>
            </a:extLst>
          </p:cNvPr>
          <p:cNvSpPr/>
          <p:nvPr/>
        </p:nvSpPr>
        <p:spPr>
          <a:xfrm>
            <a:off x="2235340" y="1076869"/>
            <a:ext cx="3541308" cy="1808685"/>
          </a:xfrm>
          <a:prstGeom prst="cloudCallout">
            <a:avLst>
              <a:gd name="adj1" fmla="val 25655"/>
              <a:gd name="adj2" fmla="val 6440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What sprocket is the chain attached to?</a:t>
            </a:r>
          </a:p>
          <a:p>
            <a:pPr algn="ctr"/>
            <a:endParaRPr lang="en-US"/>
          </a:p>
        </p:txBody>
      </p:sp>
      <p:sp>
        <p:nvSpPr>
          <p:cNvPr id="8" name="Thought Bubble: Cloud 7">
            <a:extLst>
              <a:ext uri="{FF2B5EF4-FFF2-40B4-BE49-F238E27FC236}">
                <a16:creationId xmlns:a16="http://schemas.microsoft.com/office/drawing/2014/main" id="{7F6AF16A-439B-B60C-A631-874D7E542D63}"/>
              </a:ext>
            </a:extLst>
          </p:cNvPr>
          <p:cNvSpPr/>
          <p:nvPr/>
        </p:nvSpPr>
        <p:spPr>
          <a:xfrm>
            <a:off x="5383471" y="3892939"/>
            <a:ext cx="3541308" cy="1808685"/>
          </a:xfrm>
          <a:prstGeom prst="cloudCallout">
            <a:avLst>
              <a:gd name="adj1" fmla="val -53086"/>
              <a:gd name="adj2" fmla="val -392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Is the motor and gearbox assembly mounted with a ¼” tilt away from the chain?</a:t>
            </a:r>
          </a:p>
          <a:p>
            <a:pPr algn="ctr"/>
            <a:endParaRPr lang="en-US"/>
          </a:p>
        </p:txBody>
      </p:sp>
    </p:spTree>
    <p:extLst>
      <p:ext uri="{BB962C8B-B14F-4D97-AF65-F5344CB8AC3E}">
        <p14:creationId xmlns:p14="http://schemas.microsoft.com/office/powerpoint/2010/main" val="3583506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10;&#10;Description automatically generated">
            <a:extLst>
              <a:ext uri="{FF2B5EF4-FFF2-40B4-BE49-F238E27FC236}">
                <a16:creationId xmlns:a16="http://schemas.microsoft.com/office/drawing/2014/main" id="{229A0B48-F0FA-7A3E-E659-7F166FBC3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40" y="220244"/>
            <a:ext cx="3367142" cy="797361"/>
          </a:xfrm>
          <a:prstGeom prst="rect">
            <a:avLst/>
          </a:prstGeom>
        </p:spPr>
      </p:pic>
      <p:sp>
        <p:nvSpPr>
          <p:cNvPr id="7" name="TextBox 6">
            <a:extLst>
              <a:ext uri="{FF2B5EF4-FFF2-40B4-BE49-F238E27FC236}">
                <a16:creationId xmlns:a16="http://schemas.microsoft.com/office/drawing/2014/main" id="{3CDC808C-29E8-AA6E-0DA8-D68AA8F897EA}"/>
              </a:ext>
            </a:extLst>
          </p:cNvPr>
          <p:cNvSpPr txBox="1"/>
          <p:nvPr/>
        </p:nvSpPr>
        <p:spPr>
          <a:xfrm>
            <a:off x="4637988" y="1017605"/>
            <a:ext cx="2927694" cy="377562"/>
          </a:xfrm>
          <a:prstGeom prst="rect">
            <a:avLst/>
          </a:prstGeom>
          <a:noFill/>
        </p:spPr>
        <p:txBody>
          <a:bodyPr wrap="square" rtlCol="0">
            <a:spAutoFit/>
          </a:bodyPr>
          <a:lstStyle/>
          <a:p>
            <a:r>
              <a:rPr lang="en-US"/>
              <a:t>MOTOR ORIENTATION</a:t>
            </a:r>
          </a:p>
        </p:txBody>
      </p:sp>
      <p:sp>
        <p:nvSpPr>
          <p:cNvPr id="8" name="TextBox 7">
            <a:extLst>
              <a:ext uri="{FF2B5EF4-FFF2-40B4-BE49-F238E27FC236}">
                <a16:creationId xmlns:a16="http://schemas.microsoft.com/office/drawing/2014/main" id="{DCC03022-DB62-8C97-77BE-213481A19ED3}"/>
              </a:ext>
            </a:extLst>
          </p:cNvPr>
          <p:cNvSpPr txBox="1"/>
          <p:nvPr/>
        </p:nvSpPr>
        <p:spPr>
          <a:xfrm>
            <a:off x="5882111" y="1463532"/>
            <a:ext cx="5650393" cy="923330"/>
          </a:xfrm>
          <a:prstGeom prst="rect">
            <a:avLst/>
          </a:prstGeom>
          <a:noFill/>
        </p:spPr>
        <p:txBody>
          <a:bodyPr wrap="square" rtlCol="0">
            <a:spAutoFit/>
          </a:bodyPr>
          <a:lstStyle/>
          <a:p>
            <a:r>
              <a:rPr lang="en-US" sz="1800" b="0" i="0" u="none" strike="noStrike" baseline="0">
                <a:solidFill>
                  <a:srgbClr val="000000"/>
                </a:solidFill>
                <a:latin typeface="Calibri" panose="020F0502020204030204" pitchFamily="34" charset="0"/>
              </a:rPr>
              <a:t>(Sprocket Up) Mount the motor to wall with the motor side tilted ¼” down for sprocket up orientation. Use #12 hex head screws in all holes. Connect the motor to power. </a:t>
            </a:r>
            <a:endParaRPr lang="en-US"/>
          </a:p>
        </p:txBody>
      </p:sp>
      <p:pic>
        <p:nvPicPr>
          <p:cNvPr id="5" name="Picture 4">
            <a:extLst>
              <a:ext uri="{FF2B5EF4-FFF2-40B4-BE49-F238E27FC236}">
                <a16:creationId xmlns:a16="http://schemas.microsoft.com/office/drawing/2014/main" id="{6FAF751C-BEF7-A92A-2ACE-88F0B782FA14}"/>
              </a:ext>
            </a:extLst>
          </p:cNvPr>
          <p:cNvPicPr>
            <a:picLocks noChangeAspect="1"/>
          </p:cNvPicPr>
          <p:nvPr/>
        </p:nvPicPr>
        <p:blipFill>
          <a:blip r:embed="rId3"/>
          <a:stretch>
            <a:fillRect/>
          </a:stretch>
        </p:blipFill>
        <p:spPr>
          <a:xfrm>
            <a:off x="330930" y="1357529"/>
            <a:ext cx="5508556" cy="2861587"/>
          </a:xfrm>
          <a:prstGeom prst="rect">
            <a:avLst/>
          </a:prstGeom>
        </p:spPr>
      </p:pic>
      <p:pic>
        <p:nvPicPr>
          <p:cNvPr id="10" name="Picture 9">
            <a:extLst>
              <a:ext uri="{FF2B5EF4-FFF2-40B4-BE49-F238E27FC236}">
                <a16:creationId xmlns:a16="http://schemas.microsoft.com/office/drawing/2014/main" id="{D75177FE-3A6A-A1F5-1483-4E1F777AE54A}"/>
              </a:ext>
            </a:extLst>
          </p:cNvPr>
          <p:cNvPicPr>
            <a:picLocks noChangeAspect="1"/>
          </p:cNvPicPr>
          <p:nvPr/>
        </p:nvPicPr>
        <p:blipFill>
          <a:blip r:embed="rId4"/>
          <a:stretch>
            <a:fillRect/>
          </a:stretch>
        </p:blipFill>
        <p:spPr>
          <a:xfrm>
            <a:off x="5818860" y="3317125"/>
            <a:ext cx="6042212" cy="3007952"/>
          </a:xfrm>
          <a:prstGeom prst="rect">
            <a:avLst/>
          </a:prstGeom>
        </p:spPr>
      </p:pic>
      <p:sp>
        <p:nvSpPr>
          <p:cNvPr id="11" name="TextBox 10">
            <a:extLst>
              <a:ext uri="{FF2B5EF4-FFF2-40B4-BE49-F238E27FC236}">
                <a16:creationId xmlns:a16="http://schemas.microsoft.com/office/drawing/2014/main" id="{3AEB1F6F-A8EB-94C0-267A-AEAD3EDDD831}"/>
              </a:ext>
            </a:extLst>
          </p:cNvPr>
          <p:cNvSpPr txBox="1"/>
          <p:nvPr/>
        </p:nvSpPr>
        <p:spPr>
          <a:xfrm>
            <a:off x="330929" y="5124748"/>
            <a:ext cx="5487932" cy="1200329"/>
          </a:xfrm>
          <a:prstGeom prst="rect">
            <a:avLst/>
          </a:prstGeom>
          <a:noFill/>
        </p:spPr>
        <p:txBody>
          <a:bodyPr wrap="square" rtlCol="0">
            <a:spAutoFit/>
          </a:bodyPr>
          <a:lstStyle/>
          <a:p>
            <a:r>
              <a:rPr lang="en-US" sz="1800" b="0" i="0" u="none" strike="noStrike" baseline="0">
                <a:solidFill>
                  <a:srgbClr val="000000"/>
                </a:solidFill>
                <a:latin typeface="Calibri" panose="020F0502020204030204" pitchFamily="34" charset="0"/>
              </a:rPr>
              <a:t>(Sprocket Down) Mount the motor to the wall with the motor side tilted ¼” up for sprocket down orientation. Use #12 hex head screws in all holes. Connect the motor to power. </a:t>
            </a:r>
            <a:endParaRPr lang="en-US"/>
          </a:p>
        </p:txBody>
      </p:sp>
    </p:spTree>
    <p:extLst>
      <p:ext uri="{BB962C8B-B14F-4D97-AF65-F5344CB8AC3E}">
        <p14:creationId xmlns:p14="http://schemas.microsoft.com/office/powerpoint/2010/main" val="324260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Motor Mounting Bracket Bent Down, Not Installed at a Tilt</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4" name="Picture 13" descr="A machine with chain and gears&#10;&#10;Description automatically generated">
            <a:extLst>
              <a:ext uri="{FF2B5EF4-FFF2-40B4-BE49-F238E27FC236}">
                <a16:creationId xmlns:a16="http://schemas.microsoft.com/office/drawing/2014/main" id="{753FEAE2-8AA7-9F82-CE21-A439D84C8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1937" y="1404524"/>
            <a:ext cx="5159769"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descr="A close up of a bug&#10;&#10;Description automatically generated">
            <a:extLst>
              <a:ext uri="{FF2B5EF4-FFF2-40B4-BE49-F238E27FC236}">
                <a16:creationId xmlns:a16="http://schemas.microsoft.com/office/drawing/2014/main" id="{0194ECEF-B80C-6857-0905-696126050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56797" y="1404525"/>
            <a:ext cx="5159770"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TextBox 21">
            <a:extLst>
              <a:ext uri="{FF2B5EF4-FFF2-40B4-BE49-F238E27FC236}">
                <a16:creationId xmlns:a16="http://schemas.microsoft.com/office/drawing/2014/main" id="{CF59FF13-B726-D506-2F4C-29B00CDE5FA5}"/>
              </a:ext>
            </a:extLst>
          </p:cNvPr>
          <p:cNvSpPr txBox="1"/>
          <p:nvPr/>
        </p:nvSpPr>
        <p:spPr>
          <a:xfrm>
            <a:off x="5643846" y="2906701"/>
            <a:ext cx="1357533" cy="1569660"/>
          </a:xfrm>
          <a:prstGeom prst="rect">
            <a:avLst/>
          </a:prstGeom>
          <a:noFill/>
        </p:spPr>
        <p:txBody>
          <a:bodyPr wrap="square" rtlCol="0">
            <a:spAutoFit/>
          </a:bodyPr>
          <a:lstStyle/>
          <a:p>
            <a:r>
              <a:rPr lang="en-US" sz="9600" b="1"/>
              <a:t>=</a:t>
            </a:r>
          </a:p>
        </p:txBody>
      </p:sp>
      <p:sp>
        <p:nvSpPr>
          <p:cNvPr id="26" name="TextBox 25">
            <a:extLst>
              <a:ext uri="{FF2B5EF4-FFF2-40B4-BE49-F238E27FC236}">
                <a16:creationId xmlns:a16="http://schemas.microsoft.com/office/drawing/2014/main" id="{2B4F6FE2-6A87-9E41-5BB2-554748219E23}"/>
              </a:ext>
            </a:extLst>
          </p:cNvPr>
          <p:cNvSpPr txBox="1"/>
          <p:nvPr/>
        </p:nvSpPr>
        <p:spPr>
          <a:xfrm>
            <a:off x="7995054" y="4573251"/>
            <a:ext cx="3440038" cy="461665"/>
          </a:xfrm>
          <a:prstGeom prst="rect">
            <a:avLst/>
          </a:prstGeom>
          <a:noFill/>
        </p:spPr>
        <p:txBody>
          <a:bodyPr wrap="square" rtlCol="0">
            <a:spAutoFit/>
          </a:bodyPr>
          <a:lstStyle/>
          <a:p>
            <a:r>
              <a:rPr lang="en-US" sz="2400" b="1">
                <a:solidFill>
                  <a:srgbClr val="FF0000"/>
                </a:solidFill>
              </a:rPr>
              <a:t>DAMAGED DRIVESHAFT</a:t>
            </a:r>
          </a:p>
        </p:txBody>
      </p:sp>
    </p:spTree>
    <p:extLst>
      <p:ext uri="{BB962C8B-B14F-4D97-AF65-F5344CB8AC3E}">
        <p14:creationId xmlns:p14="http://schemas.microsoft.com/office/powerpoint/2010/main" val="2778750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Drive Shaft Failed, but Motor bracket is not bent.</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3" name="Picture 2" descr="Icon&#10;&#10;Description automatically generated">
            <a:extLst>
              <a:ext uri="{FF2B5EF4-FFF2-40B4-BE49-F238E27FC236}">
                <a16:creationId xmlns:a16="http://schemas.microsoft.com/office/drawing/2014/main" id="{0BC8C1A7-1B42-5ACC-1D7F-CA15FF4D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2" y="6044803"/>
            <a:ext cx="2237089" cy="530872"/>
          </a:xfrm>
          <a:prstGeom prst="rect">
            <a:avLst/>
          </a:prstGeom>
        </p:spPr>
      </p:pic>
      <p:pic>
        <p:nvPicPr>
          <p:cNvPr id="19" name="Picture 18" descr="A close up of a bug&#10;&#10;Description automatically generated">
            <a:extLst>
              <a:ext uri="{FF2B5EF4-FFF2-40B4-BE49-F238E27FC236}">
                <a16:creationId xmlns:a16="http://schemas.microsoft.com/office/drawing/2014/main" id="{0194ECEF-B80C-6857-0905-696126050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56797" y="1404525"/>
            <a:ext cx="5159770" cy="3869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2" name="TextBox 21">
            <a:extLst>
              <a:ext uri="{FF2B5EF4-FFF2-40B4-BE49-F238E27FC236}">
                <a16:creationId xmlns:a16="http://schemas.microsoft.com/office/drawing/2014/main" id="{CF59FF13-B726-D506-2F4C-29B00CDE5FA5}"/>
              </a:ext>
            </a:extLst>
          </p:cNvPr>
          <p:cNvSpPr txBox="1"/>
          <p:nvPr/>
        </p:nvSpPr>
        <p:spPr>
          <a:xfrm>
            <a:off x="5643846" y="2906701"/>
            <a:ext cx="1357533" cy="1569660"/>
          </a:xfrm>
          <a:prstGeom prst="rect">
            <a:avLst/>
          </a:prstGeom>
          <a:noFill/>
        </p:spPr>
        <p:txBody>
          <a:bodyPr wrap="square" rtlCol="0">
            <a:spAutoFit/>
          </a:bodyPr>
          <a:lstStyle/>
          <a:p>
            <a:r>
              <a:rPr lang="en-US" sz="9600" b="1"/>
              <a:t>=</a:t>
            </a:r>
          </a:p>
        </p:txBody>
      </p:sp>
      <p:sp>
        <p:nvSpPr>
          <p:cNvPr id="26" name="TextBox 25">
            <a:extLst>
              <a:ext uri="{FF2B5EF4-FFF2-40B4-BE49-F238E27FC236}">
                <a16:creationId xmlns:a16="http://schemas.microsoft.com/office/drawing/2014/main" id="{2B4F6FE2-6A87-9E41-5BB2-554748219E23}"/>
              </a:ext>
            </a:extLst>
          </p:cNvPr>
          <p:cNvSpPr txBox="1"/>
          <p:nvPr/>
        </p:nvSpPr>
        <p:spPr>
          <a:xfrm>
            <a:off x="7995054" y="4573251"/>
            <a:ext cx="3440038" cy="461665"/>
          </a:xfrm>
          <a:prstGeom prst="rect">
            <a:avLst/>
          </a:prstGeom>
          <a:noFill/>
        </p:spPr>
        <p:txBody>
          <a:bodyPr wrap="square" rtlCol="0">
            <a:spAutoFit/>
          </a:bodyPr>
          <a:lstStyle/>
          <a:p>
            <a:r>
              <a:rPr lang="en-US" sz="2400" b="1">
                <a:solidFill>
                  <a:srgbClr val="FF0000"/>
                </a:solidFill>
              </a:rPr>
              <a:t>DAMAGED DRIVESHAFT</a:t>
            </a:r>
          </a:p>
        </p:txBody>
      </p:sp>
      <p:sp>
        <p:nvSpPr>
          <p:cNvPr id="2" name="Rectangle 1">
            <a:extLst>
              <a:ext uri="{FF2B5EF4-FFF2-40B4-BE49-F238E27FC236}">
                <a16:creationId xmlns:a16="http://schemas.microsoft.com/office/drawing/2014/main" id="{16463A63-611B-62BF-4448-38A3A0602B61}"/>
              </a:ext>
            </a:extLst>
          </p:cNvPr>
          <p:cNvSpPr/>
          <p:nvPr/>
        </p:nvSpPr>
        <p:spPr>
          <a:xfrm>
            <a:off x="2380236" y="918266"/>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894C163-93AA-5212-1C77-E84542771833}"/>
              </a:ext>
            </a:extLst>
          </p:cNvPr>
          <p:cNvSpPr/>
          <p:nvPr/>
        </p:nvSpPr>
        <p:spPr>
          <a:xfrm>
            <a:off x="2480903" y="1050256"/>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pic>
        <p:nvPicPr>
          <p:cNvPr id="5" name="Picture 4" descr="A mechanical device with gears&#10;&#10;Description automatically generated">
            <a:extLst>
              <a:ext uri="{FF2B5EF4-FFF2-40B4-BE49-F238E27FC236}">
                <a16:creationId xmlns:a16="http://schemas.microsoft.com/office/drawing/2014/main" id="{32655364-632B-0CF9-0437-01F92E6DA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12" y="2904954"/>
            <a:ext cx="3951573" cy="2659566"/>
          </a:xfrm>
          <a:prstGeom prst="rect">
            <a:avLst/>
          </a:prstGeom>
        </p:spPr>
      </p:pic>
      <p:sp>
        <p:nvSpPr>
          <p:cNvPr id="6" name="TextBox 5">
            <a:extLst>
              <a:ext uri="{FF2B5EF4-FFF2-40B4-BE49-F238E27FC236}">
                <a16:creationId xmlns:a16="http://schemas.microsoft.com/office/drawing/2014/main" id="{89A6BA83-5377-CA82-DE98-897B5A82E4D9}"/>
              </a:ext>
            </a:extLst>
          </p:cNvPr>
          <p:cNvSpPr txBox="1"/>
          <p:nvPr/>
        </p:nvSpPr>
        <p:spPr>
          <a:xfrm>
            <a:off x="1398145" y="5549992"/>
            <a:ext cx="4445567" cy="369332"/>
          </a:xfrm>
          <a:prstGeom prst="rect">
            <a:avLst/>
          </a:prstGeom>
          <a:noFill/>
        </p:spPr>
        <p:txBody>
          <a:bodyPr wrap="square" rtlCol="0">
            <a:spAutoFit/>
          </a:bodyPr>
          <a:lstStyle/>
          <a:p>
            <a:r>
              <a:rPr lang="en-US"/>
              <a:t>THERMAL CUT OFF IN MOTOR AT 30 AMPS</a:t>
            </a:r>
          </a:p>
        </p:txBody>
      </p:sp>
      <p:sp>
        <p:nvSpPr>
          <p:cNvPr id="8" name="TextBox 7">
            <a:extLst>
              <a:ext uri="{FF2B5EF4-FFF2-40B4-BE49-F238E27FC236}">
                <a16:creationId xmlns:a16="http://schemas.microsoft.com/office/drawing/2014/main" id="{878ED787-81F1-6E40-15E0-8D8FD1F284AD}"/>
              </a:ext>
            </a:extLst>
          </p:cNvPr>
          <p:cNvSpPr txBox="1"/>
          <p:nvPr/>
        </p:nvSpPr>
        <p:spPr>
          <a:xfrm>
            <a:off x="3174642" y="918266"/>
            <a:ext cx="4174356" cy="1169551"/>
          </a:xfrm>
          <a:prstGeom prst="rect">
            <a:avLst/>
          </a:prstGeom>
          <a:noFill/>
        </p:spPr>
        <p:txBody>
          <a:bodyPr wrap="square" rtlCol="0">
            <a:spAutoFit/>
          </a:bodyPr>
          <a:lstStyle/>
          <a:p>
            <a:pPr marL="285750" indent="-285750">
              <a:buFont typeface="Arial" panose="020B0604020202020204" pitchFamily="34" charset="0"/>
              <a:buChar char="•"/>
            </a:pPr>
            <a:r>
              <a:rPr lang="en-US" sz="1400"/>
              <a:t>A STUCK SWITCH WILL SEND POWER TO THE MOTOR WITHOUT MANUAL OPERATION. </a:t>
            </a:r>
          </a:p>
          <a:p>
            <a:pPr marL="285750" indent="-285750">
              <a:buFont typeface="Arial" panose="020B0604020202020204" pitchFamily="34" charset="0"/>
              <a:buChar char="•"/>
            </a:pPr>
            <a:r>
              <a:rPr lang="en-US" sz="1400"/>
              <a:t>THE THERMAL CUT OFF INSIDE THE MOTOR WILL INITIATE EVERY 15 SECONDS AND EACH TIME, THE DRIVE SHAFT WILL ATTEMPT TO TURN SLIGHTLY.</a:t>
            </a:r>
          </a:p>
        </p:txBody>
      </p:sp>
      <p:pic>
        <p:nvPicPr>
          <p:cNvPr id="13" name="Graphic 12" descr="High voltage outline">
            <a:extLst>
              <a:ext uri="{FF2B5EF4-FFF2-40B4-BE49-F238E27FC236}">
                <a16:creationId xmlns:a16="http://schemas.microsoft.com/office/drawing/2014/main" id="{A6AFA069-2018-50A9-F5A2-2DE7CE4842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6538" y="1927944"/>
            <a:ext cx="914400" cy="914400"/>
          </a:xfrm>
          <a:prstGeom prst="rect">
            <a:avLst/>
          </a:prstGeom>
        </p:spPr>
      </p:pic>
    </p:spTree>
    <p:extLst>
      <p:ext uri="{BB962C8B-B14F-4D97-AF65-F5344CB8AC3E}">
        <p14:creationId xmlns:p14="http://schemas.microsoft.com/office/powerpoint/2010/main" val="2274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5314950" y="1104900"/>
            <a:ext cx="5829300" cy="369332"/>
          </a:xfrm>
          <a:prstGeom prst="rect">
            <a:avLst/>
          </a:prstGeom>
          <a:noFill/>
        </p:spPr>
        <p:txBody>
          <a:bodyPr wrap="square" rtlCol="0">
            <a:spAutoFit/>
          </a:bodyPr>
          <a:lstStyle/>
          <a:p>
            <a:pPr algn="r"/>
            <a:r>
              <a:rPr lang="en-US" b="1"/>
              <a:t>Manual Override</a:t>
            </a:r>
          </a:p>
        </p:txBody>
      </p:sp>
      <p:pic>
        <p:nvPicPr>
          <p:cNvPr id="5" name="Picture 4">
            <a:extLst>
              <a:ext uri="{FF2B5EF4-FFF2-40B4-BE49-F238E27FC236}">
                <a16:creationId xmlns:a16="http://schemas.microsoft.com/office/drawing/2014/main" id="{A45043E0-4D6F-F1B7-8F40-490CD3351A60}"/>
              </a:ext>
            </a:extLst>
          </p:cNvPr>
          <p:cNvPicPr>
            <a:picLocks noChangeAspect="1"/>
          </p:cNvPicPr>
          <p:nvPr/>
        </p:nvPicPr>
        <p:blipFill>
          <a:blip r:embed="rId3"/>
          <a:stretch>
            <a:fillRect/>
          </a:stretch>
        </p:blipFill>
        <p:spPr>
          <a:xfrm>
            <a:off x="1401588" y="1899192"/>
            <a:ext cx="9388824" cy="1571191"/>
          </a:xfrm>
          <a:prstGeom prst="rect">
            <a:avLst/>
          </a:prstGeom>
          <a:ln w="228600" cap="sq" cmpd="thickThin">
            <a:solidFill>
              <a:srgbClr val="00206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07888"/>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EC84957B-C749-590D-38BC-C655C6573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221" y="5345525"/>
            <a:ext cx="2237089" cy="530872"/>
          </a:xfrm>
          <a:prstGeom prst="rect">
            <a:avLst/>
          </a:prstGeom>
        </p:spPr>
      </p:pic>
      <p:pic>
        <p:nvPicPr>
          <p:cNvPr id="8" name="Picture 7">
            <a:extLst>
              <a:ext uri="{FF2B5EF4-FFF2-40B4-BE49-F238E27FC236}">
                <a16:creationId xmlns:a16="http://schemas.microsoft.com/office/drawing/2014/main" id="{CDCDA257-FCE8-C97C-5636-F15CD81E1D71}"/>
              </a:ext>
            </a:extLst>
          </p:cNvPr>
          <p:cNvPicPr>
            <a:picLocks noChangeAspect="1"/>
          </p:cNvPicPr>
          <p:nvPr/>
        </p:nvPicPr>
        <p:blipFill>
          <a:blip r:embed="rId6"/>
          <a:stretch>
            <a:fillRect/>
          </a:stretch>
        </p:blipFill>
        <p:spPr>
          <a:xfrm>
            <a:off x="4414143" y="3867993"/>
            <a:ext cx="3579788" cy="15502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2" name="Straight Arrow Connector 11">
            <a:extLst>
              <a:ext uri="{FF2B5EF4-FFF2-40B4-BE49-F238E27FC236}">
                <a16:creationId xmlns:a16="http://schemas.microsoft.com/office/drawing/2014/main" id="{E3D2702E-6774-A5DF-B57F-0F3DDF514E5E}"/>
              </a:ext>
            </a:extLst>
          </p:cNvPr>
          <p:cNvCxnSpPr>
            <a:cxnSpLocks/>
          </p:cNvCxnSpPr>
          <p:nvPr/>
        </p:nvCxnSpPr>
        <p:spPr>
          <a:xfrm>
            <a:off x="3723799" y="4790486"/>
            <a:ext cx="738128" cy="1760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B4F23A3-9433-2E62-CEAC-F126729B8254}"/>
              </a:ext>
            </a:extLst>
          </p:cNvPr>
          <p:cNvCxnSpPr>
            <a:cxnSpLocks/>
          </p:cNvCxnSpPr>
          <p:nvPr/>
        </p:nvCxnSpPr>
        <p:spPr>
          <a:xfrm>
            <a:off x="5543044" y="4535425"/>
            <a:ext cx="790466" cy="175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19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a:t>
            </a: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pic>
        <p:nvPicPr>
          <p:cNvPr id="10" name="Picture 9">
            <a:extLst>
              <a:ext uri="{FF2B5EF4-FFF2-40B4-BE49-F238E27FC236}">
                <a16:creationId xmlns:a16="http://schemas.microsoft.com/office/drawing/2014/main" id="{6FC2A2DC-1F34-2A26-7E70-3E38E8E1A76B}"/>
              </a:ext>
            </a:extLst>
          </p:cNvPr>
          <p:cNvPicPr>
            <a:picLocks noChangeAspect="1"/>
          </p:cNvPicPr>
          <p:nvPr/>
        </p:nvPicPr>
        <p:blipFill>
          <a:blip r:embed="rId5"/>
          <a:stretch>
            <a:fillRect/>
          </a:stretch>
        </p:blipFill>
        <p:spPr>
          <a:xfrm>
            <a:off x="759887" y="1491265"/>
            <a:ext cx="10672226" cy="2402109"/>
          </a:xfrm>
          <a:prstGeom prst="rect">
            <a:avLst/>
          </a:prstGeom>
        </p:spPr>
      </p:pic>
      <p:sp>
        <p:nvSpPr>
          <p:cNvPr id="7" name="Rectangle 6">
            <a:extLst>
              <a:ext uri="{FF2B5EF4-FFF2-40B4-BE49-F238E27FC236}">
                <a16:creationId xmlns:a16="http://schemas.microsoft.com/office/drawing/2014/main" id="{64F8D9D0-B471-72A3-3567-276A3723C522}"/>
              </a:ext>
            </a:extLst>
          </p:cNvPr>
          <p:cNvSpPr/>
          <p:nvPr/>
        </p:nvSpPr>
        <p:spPr>
          <a:xfrm>
            <a:off x="908948" y="2523838"/>
            <a:ext cx="5659019" cy="973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B89415-FFBD-1D41-FDC6-A89EE2CBF5F3}"/>
              </a:ext>
            </a:extLst>
          </p:cNvPr>
          <p:cNvSpPr txBox="1"/>
          <p:nvPr/>
        </p:nvSpPr>
        <p:spPr>
          <a:xfrm>
            <a:off x="1000458" y="2164882"/>
            <a:ext cx="5288437" cy="1169551"/>
          </a:xfrm>
          <a:prstGeom prst="rect">
            <a:avLst/>
          </a:prstGeom>
          <a:noFill/>
        </p:spPr>
        <p:txBody>
          <a:bodyPr wrap="square" rtlCol="0">
            <a:spAutoFit/>
          </a:bodyPr>
          <a:lstStyle/>
          <a:p>
            <a:r>
              <a:rPr lang="en-US" sz="1400"/>
              <a:t>BEFORE STARTING THE TENSIONING PROCESS, WITH THE ROOM EXTENDED, GRAB THE OUT BTM AND PULL ON THE CABLE WITH YOUR HAND TO SEE IF THE ROOM PULLS AGAINST THE WALL AND/OR IF THE BOTTOM STANDOFF BRACKETS ARE MAKING CONTACT WITH THE JAMB.</a:t>
            </a:r>
          </a:p>
        </p:txBody>
      </p:sp>
      <p:sp>
        <p:nvSpPr>
          <p:cNvPr id="8" name="Oval 7">
            <a:extLst>
              <a:ext uri="{FF2B5EF4-FFF2-40B4-BE49-F238E27FC236}">
                <a16:creationId xmlns:a16="http://schemas.microsoft.com/office/drawing/2014/main" id="{A5FA3ABF-FAC7-1090-CA81-94586AAC6CD8}"/>
              </a:ext>
            </a:extLst>
          </p:cNvPr>
          <p:cNvSpPr/>
          <p:nvPr/>
        </p:nvSpPr>
        <p:spPr>
          <a:xfrm>
            <a:off x="6866825" y="1729407"/>
            <a:ext cx="1892174" cy="5522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6706C4-EFE2-9C57-EDFB-1F41E7AFAA80}"/>
              </a:ext>
            </a:extLst>
          </p:cNvPr>
          <p:cNvPicPr>
            <a:picLocks noChangeAspect="1"/>
          </p:cNvPicPr>
          <p:nvPr/>
        </p:nvPicPr>
        <p:blipFill>
          <a:blip r:embed="rId6"/>
          <a:stretch>
            <a:fillRect/>
          </a:stretch>
        </p:blipFill>
        <p:spPr>
          <a:xfrm>
            <a:off x="646745" y="1446635"/>
            <a:ext cx="10920415" cy="3041128"/>
          </a:xfrm>
          <a:prstGeom prst="rect">
            <a:avLst/>
          </a:prstGeom>
        </p:spPr>
      </p:pic>
    </p:spTree>
    <p:extLst>
      <p:ext uri="{BB962C8B-B14F-4D97-AF65-F5344CB8AC3E}">
        <p14:creationId xmlns:p14="http://schemas.microsoft.com/office/powerpoint/2010/main" val="265508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a:t>
            </a:r>
          </a:p>
        </p:txBody>
      </p:sp>
      <p:pic>
        <p:nvPicPr>
          <p:cNvPr id="4" name="Picture 3">
            <a:hlinkClick r:id="rId4"/>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11" name="Online Media 10" title="BAL Accu-Slide Adjustment &amp; Tensioning">
            <a:hlinkClick r:id="" action="ppaction://media"/>
            <a:extLst>
              <a:ext uri="{FF2B5EF4-FFF2-40B4-BE49-F238E27FC236}">
                <a16:creationId xmlns:a16="http://schemas.microsoft.com/office/drawing/2014/main" id="{69CB5A6E-8880-3207-2578-B2CE9D6B73B0}"/>
              </a:ext>
            </a:extLst>
          </p:cNvPr>
          <p:cNvPicPr>
            <a:picLocks noRot="1" noChangeAspect="1"/>
          </p:cNvPicPr>
          <p:nvPr>
            <a:videoFile r:link="rId1"/>
          </p:nvPr>
        </p:nvPicPr>
        <p:blipFill>
          <a:blip r:embed="rId6"/>
          <a:stretch>
            <a:fillRect/>
          </a:stretch>
        </p:blipFill>
        <p:spPr>
          <a:xfrm>
            <a:off x="1843612" y="1098445"/>
            <a:ext cx="8347457" cy="4716324"/>
          </a:xfrm>
          <a:prstGeom prst="rect">
            <a:avLst/>
          </a:prstGeom>
        </p:spPr>
      </p:pic>
    </p:spTree>
    <p:extLst>
      <p:ext uri="{BB962C8B-B14F-4D97-AF65-F5344CB8AC3E}">
        <p14:creationId xmlns:p14="http://schemas.microsoft.com/office/powerpoint/2010/main" val="61260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06A789-D5B2-FB15-46D1-B64B6886AEE7}"/>
              </a:ext>
            </a:extLst>
          </p:cNvPr>
          <p:cNvSpPr txBox="1"/>
          <p:nvPr/>
        </p:nvSpPr>
        <p:spPr>
          <a:xfrm>
            <a:off x="635792" y="640080"/>
            <a:ext cx="10920415" cy="400110"/>
          </a:xfrm>
          <a:prstGeom prst="rect">
            <a:avLst/>
          </a:prstGeom>
          <a:solidFill>
            <a:schemeClr val="accent1">
              <a:lumMod val="50000"/>
            </a:schemeClr>
          </a:solidFill>
        </p:spPr>
        <p:txBody>
          <a:bodyPr wrap="square" rtlCol="0">
            <a:spAutoFit/>
          </a:bodyPr>
          <a:lstStyle/>
          <a:p>
            <a:pPr algn="ctr"/>
            <a:r>
              <a:rPr lang="en-US" sz="2000">
                <a:solidFill>
                  <a:schemeClr val="bg1"/>
                </a:solidFill>
              </a:rPr>
              <a:t>EXACT </a:t>
            </a:r>
            <a:r>
              <a:rPr lang="en-US">
                <a:solidFill>
                  <a:schemeClr val="bg1"/>
                </a:solidFill>
              </a:rPr>
              <a:t>SLIDE</a:t>
            </a:r>
            <a:r>
              <a:rPr lang="en-US" sz="2000">
                <a:solidFill>
                  <a:schemeClr val="bg1"/>
                </a:solidFill>
              </a:rPr>
              <a:t> vs. ACCU SLIDE</a:t>
            </a:r>
          </a:p>
        </p:txBody>
      </p:sp>
      <p:pic>
        <p:nvPicPr>
          <p:cNvPr id="10" name="Picture 9">
            <a:extLst>
              <a:ext uri="{FF2B5EF4-FFF2-40B4-BE49-F238E27FC236}">
                <a16:creationId xmlns:a16="http://schemas.microsoft.com/office/drawing/2014/main" id="{2F13710A-77EC-ED6B-8E09-654EC74FA7FC}"/>
              </a:ext>
            </a:extLst>
          </p:cNvPr>
          <p:cNvPicPr>
            <a:picLocks noChangeAspect="1"/>
          </p:cNvPicPr>
          <p:nvPr/>
        </p:nvPicPr>
        <p:blipFill>
          <a:blip r:embed="rId3"/>
          <a:stretch>
            <a:fillRect/>
          </a:stretch>
        </p:blipFill>
        <p:spPr>
          <a:xfrm>
            <a:off x="1116539" y="1806993"/>
            <a:ext cx="3544832" cy="32081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E0C4DB3E-7C7E-AA24-1D67-5CD27A5C4BE2}"/>
              </a:ext>
            </a:extLst>
          </p:cNvPr>
          <p:cNvPicPr>
            <a:picLocks noChangeAspect="1"/>
          </p:cNvPicPr>
          <p:nvPr/>
        </p:nvPicPr>
        <p:blipFill>
          <a:blip r:embed="rId4"/>
          <a:stretch>
            <a:fillRect/>
          </a:stretch>
        </p:blipFill>
        <p:spPr>
          <a:xfrm rot="16200000">
            <a:off x="2515150" y="2053176"/>
            <a:ext cx="714055" cy="908319"/>
          </a:xfrm>
          <a:prstGeom prst="rect">
            <a:avLst/>
          </a:prstGeom>
        </p:spPr>
      </p:pic>
      <p:pic>
        <p:nvPicPr>
          <p:cNvPr id="5" name="Picture 4">
            <a:extLst>
              <a:ext uri="{FF2B5EF4-FFF2-40B4-BE49-F238E27FC236}">
                <a16:creationId xmlns:a16="http://schemas.microsoft.com/office/drawing/2014/main" id="{8A3EAC50-2B32-6DD2-D028-D52B36754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355120"/>
            <a:ext cx="1007547" cy="468509"/>
          </a:xfrm>
          <a:prstGeom prst="rect">
            <a:avLst/>
          </a:prstGeom>
        </p:spPr>
      </p:pic>
      <p:pic>
        <p:nvPicPr>
          <p:cNvPr id="7" name="Picture 6">
            <a:extLst>
              <a:ext uri="{FF2B5EF4-FFF2-40B4-BE49-F238E27FC236}">
                <a16:creationId xmlns:a16="http://schemas.microsoft.com/office/drawing/2014/main" id="{7A7FF77A-C33C-455A-043E-1C326F0E18B2}"/>
              </a:ext>
            </a:extLst>
          </p:cNvPr>
          <p:cNvPicPr>
            <a:picLocks noChangeAspect="1"/>
          </p:cNvPicPr>
          <p:nvPr/>
        </p:nvPicPr>
        <p:blipFill>
          <a:blip r:embed="rId6"/>
          <a:stretch>
            <a:fillRect/>
          </a:stretch>
        </p:blipFill>
        <p:spPr>
          <a:xfrm>
            <a:off x="4110899" y="2675103"/>
            <a:ext cx="1422224" cy="1507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B728A2C-80BE-FF89-B5CE-8ADA685E0F9E}"/>
              </a:ext>
            </a:extLst>
          </p:cNvPr>
          <p:cNvPicPr>
            <a:picLocks noChangeAspect="1"/>
          </p:cNvPicPr>
          <p:nvPr/>
        </p:nvPicPr>
        <p:blipFill>
          <a:blip r:embed="rId7"/>
          <a:stretch>
            <a:fillRect/>
          </a:stretch>
        </p:blipFill>
        <p:spPr>
          <a:xfrm>
            <a:off x="5934739" y="1785421"/>
            <a:ext cx="5140721" cy="32496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Wave 8">
            <a:extLst>
              <a:ext uri="{FF2B5EF4-FFF2-40B4-BE49-F238E27FC236}">
                <a16:creationId xmlns:a16="http://schemas.microsoft.com/office/drawing/2014/main" id="{2F87F636-0618-2417-E2FD-05F30457851A}"/>
              </a:ext>
            </a:extLst>
          </p:cNvPr>
          <p:cNvSpPr/>
          <p:nvPr/>
        </p:nvSpPr>
        <p:spPr>
          <a:xfrm>
            <a:off x="2343089" y="3895344"/>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EXACT SLIDE</a:t>
            </a:r>
          </a:p>
        </p:txBody>
      </p:sp>
      <p:sp>
        <p:nvSpPr>
          <p:cNvPr id="11" name="Wave 10">
            <a:extLst>
              <a:ext uri="{FF2B5EF4-FFF2-40B4-BE49-F238E27FC236}">
                <a16:creationId xmlns:a16="http://schemas.microsoft.com/office/drawing/2014/main" id="{598D43A2-F727-C35F-D1FE-E5BB5D611947}"/>
              </a:ext>
            </a:extLst>
          </p:cNvPr>
          <p:cNvSpPr/>
          <p:nvPr/>
        </p:nvSpPr>
        <p:spPr>
          <a:xfrm>
            <a:off x="7773109" y="1465616"/>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ACCU SLIDE</a:t>
            </a:r>
          </a:p>
        </p:txBody>
      </p:sp>
      <p:pic>
        <p:nvPicPr>
          <p:cNvPr id="3" name="Picture 2" descr="Icon&#10;&#10;Description automatically generated">
            <a:extLst>
              <a:ext uri="{FF2B5EF4-FFF2-40B4-BE49-F238E27FC236}">
                <a16:creationId xmlns:a16="http://schemas.microsoft.com/office/drawing/2014/main" id="{4EDFF413-DDC4-4D9B-C37C-D9C7E7958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sp>
        <p:nvSpPr>
          <p:cNvPr id="2" name="Speech Bubble: Rectangle with Corners Rounded 1">
            <a:extLst>
              <a:ext uri="{FF2B5EF4-FFF2-40B4-BE49-F238E27FC236}">
                <a16:creationId xmlns:a16="http://schemas.microsoft.com/office/drawing/2014/main" id="{77912FBB-9E9B-343A-1996-53A00292A281}"/>
              </a:ext>
            </a:extLst>
          </p:cNvPr>
          <p:cNvSpPr/>
          <p:nvPr/>
        </p:nvSpPr>
        <p:spPr>
          <a:xfrm>
            <a:off x="1046938" y="1166891"/>
            <a:ext cx="3742345"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Dual Motors Mounted at </a:t>
            </a:r>
            <a:r>
              <a:rPr lang="en-US" sz="1400" b="1" u="sng"/>
              <a:t>TOP</a:t>
            </a:r>
            <a:r>
              <a:rPr lang="en-US" sz="1400"/>
              <a:t> and Left of Slide</a:t>
            </a:r>
          </a:p>
        </p:txBody>
      </p:sp>
      <p:sp>
        <p:nvSpPr>
          <p:cNvPr id="12" name="Speech Bubble: Rectangle with Corners Rounded 11">
            <a:extLst>
              <a:ext uri="{FF2B5EF4-FFF2-40B4-BE49-F238E27FC236}">
                <a16:creationId xmlns:a16="http://schemas.microsoft.com/office/drawing/2014/main" id="{9DE3FCC2-6645-01EC-16FC-AF2F0E32DBFE}"/>
              </a:ext>
            </a:extLst>
          </p:cNvPr>
          <p:cNvSpPr/>
          <p:nvPr/>
        </p:nvSpPr>
        <p:spPr>
          <a:xfrm>
            <a:off x="5787526" y="1140178"/>
            <a:ext cx="3742345"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Single Motor Mounted above or below the slide</a:t>
            </a:r>
          </a:p>
        </p:txBody>
      </p:sp>
    </p:spTree>
    <p:extLst>
      <p:ext uri="{BB962C8B-B14F-4D97-AF65-F5344CB8AC3E}">
        <p14:creationId xmlns:p14="http://schemas.microsoft.com/office/powerpoint/2010/main" val="16952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a:t>
            </a:r>
          </a:p>
        </p:txBody>
      </p:sp>
      <p:pic>
        <p:nvPicPr>
          <p:cNvPr id="8" name="Picture 7">
            <a:extLst>
              <a:ext uri="{FF2B5EF4-FFF2-40B4-BE49-F238E27FC236}">
                <a16:creationId xmlns:a16="http://schemas.microsoft.com/office/drawing/2014/main" id="{2356CA02-9346-8798-2FB9-72E8F6F0DE0E}"/>
              </a:ext>
            </a:extLst>
          </p:cNvPr>
          <p:cNvPicPr>
            <a:picLocks noChangeAspect="1"/>
          </p:cNvPicPr>
          <p:nvPr/>
        </p:nvPicPr>
        <p:blipFill>
          <a:blip r:embed="rId3"/>
          <a:stretch>
            <a:fillRect/>
          </a:stretch>
        </p:blipFill>
        <p:spPr>
          <a:xfrm>
            <a:off x="968024" y="1015346"/>
            <a:ext cx="10461361" cy="5064943"/>
          </a:xfrm>
          <a:prstGeom prst="rect">
            <a:avLst/>
          </a:prstGeom>
        </p:spPr>
      </p:pic>
      <p:pic>
        <p:nvPicPr>
          <p:cNvPr id="4" name="Picture 3">
            <a:hlinkClick r:id="rId4"/>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615" y="5549417"/>
            <a:ext cx="2237089" cy="530872"/>
          </a:xfrm>
          <a:prstGeom prst="rect">
            <a:avLst/>
          </a:prstGeom>
        </p:spPr>
      </p:pic>
      <p:sp>
        <p:nvSpPr>
          <p:cNvPr id="5" name="TextBox 4">
            <a:extLst>
              <a:ext uri="{FF2B5EF4-FFF2-40B4-BE49-F238E27FC236}">
                <a16:creationId xmlns:a16="http://schemas.microsoft.com/office/drawing/2014/main" id="{7F0AB61D-4F4A-C68F-20E7-52CB345C5410}"/>
              </a:ext>
            </a:extLst>
          </p:cNvPr>
          <p:cNvSpPr txBox="1"/>
          <p:nvPr/>
        </p:nvSpPr>
        <p:spPr>
          <a:xfrm>
            <a:off x="1881159" y="3574424"/>
            <a:ext cx="4045160" cy="276999"/>
          </a:xfrm>
          <a:prstGeom prst="rect">
            <a:avLst/>
          </a:prstGeom>
          <a:noFill/>
        </p:spPr>
        <p:txBody>
          <a:bodyPr wrap="square" rtlCol="0">
            <a:spAutoFit/>
          </a:bodyPr>
          <a:lstStyle/>
          <a:p>
            <a:r>
              <a:rPr lang="en-US" sz="1200">
                <a:solidFill>
                  <a:srgbClr val="FF0000"/>
                </a:solidFill>
              </a:rPr>
              <a:t>OUT BTM CABLE PULLS THE BOTTOM OF THE ROOM OUT</a:t>
            </a:r>
          </a:p>
        </p:txBody>
      </p:sp>
      <p:sp>
        <p:nvSpPr>
          <p:cNvPr id="7" name="TextBox 6">
            <a:extLst>
              <a:ext uri="{FF2B5EF4-FFF2-40B4-BE49-F238E27FC236}">
                <a16:creationId xmlns:a16="http://schemas.microsoft.com/office/drawing/2014/main" id="{009E2179-7C87-C2A6-6CF7-C8EF1B099F8D}"/>
              </a:ext>
            </a:extLst>
          </p:cNvPr>
          <p:cNvSpPr txBox="1"/>
          <p:nvPr/>
        </p:nvSpPr>
        <p:spPr>
          <a:xfrm>
            <a:off x="1881159" y="4165518"/>
            <a:ext cx="4045160" cy="276999"/>
          </a:xfrm>
          <a:prstGeom prst="rect">
            <a:avLst/>
          </a:prstGeom>
          <a:noFill/>
        </p:spPr>
        <p:txBody>
          <a:bodyPr wrap="square" rtlCol="0">
            <a:spAutoFit/>
          </a:bodyPr>
          <a:lstStyle/>
          <a:p>
            <a:r>
              <a:rPr lang="en-US" sz="1200">
                <a:solidFill>
                  <a:srgbClr val="FF0000"/>
                </a:solidFill>
              </a:rPr>
              <a:t>OUT TOP CABLE PULLS THE TOP OF THE ROOM OUT</a:t>
            </a:r>
          </a:p>
        </p:txBody>
      </p:sp>
      <p:sp>
        <p:nvSpPr>
          <p:cNvPr id="9" name="TextBox 8">
            <a:extLst>
              <a:ext uri="{FF2B5EF4-FFF2-40B4-BE49-F238E27FC236}">
                <a16:creationId xmlns:a16="http://schemas.microsoft.com/office/drawing/2014/main" id="{0F346740-96C5-5C71-D106-A0CC80EAE3DA}"/>
              </a:ext>
            </a:extLst>
          </p:cNvPr>
          <p:cNvSpPr txBox="1"/>
          <p:nvPr/>
        </p:nvSpPr>
        <p:spPr>
          <a:xfrm>
            <a:off x="3394090" y="4956117"/>
            <a:ext cx="4045160" cy="276999"/>
          </a:xfrm>
          <a:prstGeom prst="rect">
            <a:avLst/>
          </a:prstGeom>
          <a:noFill/>
        </p:spPr>
        <p:txBody>
          <a:bodyPr wrap="square" rtlCol="0">
            <a:spAutoFit/>
          </a:bodyPr>
          <a:lstStyle/>
          <a:p>
            <a:r>
              <a:rPr lang="en-US" sz="1200">
                <a:solidFill>
                  <a:schemeClr val="accent1">
                    <a:lumMod val="75000"/>
                  </a:schemeClr>
                </a:solidFill>
              </a:rPr>
              <a:t>IN BTM CABLE PULLS THE BOTTOM OF THE ROOM IN</a:t>
            </a:r>
          </a:p>
        </p:txBody>
      </p:sp>
      <p:sp>
        <p:nvSpPr>
          <p:cNvPr id="10" name="TextBox 9">
            <a:extLst>
              <a:ext uri="{FF2B5EF4-FFF2-40B4-BE49-F238E27FC236}">
                <a16:creationId xmlns:a16="http://schemas.microsoft.com/office/drawing/2014/main" id="{759027BF-35DC-476B-6C1B-C57BCBDCAC0E}"/>
              </a:ext>
            </a:extLst>
          </p:cNvPr>
          <p:cNvSpPr txBox="1"/>
          <p:nvPr/>
        </p:nvSpPr>
        <p:spPr>
          <a:xfrm>
            <a:off x="3422440" y="5584479"/>
            <a:ext cx="4045160" cy="276999"/>
          </a:xfrm>
          <a:prstGeom prst="rect">
            <a:avLst/>
          </a:prstGeom>
          <a:noFill/>
        </p:spPr>
        <p:txBody>
          <a:bodyPr wrap="square" rtlCol="0">
            <a:spAutoFit/>
          </a:bodyPr>
          <a:lstStyle/>
          <a:p>
            <a:r>
              <a:rPr lang="en-US" sz="1200">
                <a:solidFill>
                  <a:schemeClr val="accent1">
                    <a:lumMod val="75000"/>
                  </a:schemeClr>
                </a:solidFill>
              </a:rPr>
              <a:t>IN TOP CABLE PULLS THE TOP OF THE ROOM IN</a:t>
            </a:r>
          </a:p>
        </p:txBody>
      </p:sp>
      <p:pic>
        <p:nvPicPr>
          <p:cNvPr id="12" name="Picture 11">
            <a:hlinkClick r:id="rId7"/>
            <a:extLst>
              <a:ext uri="{FF2B5EF4-FFF2-40B4-BE49-F238E27FC236}">
                <a16:creationId xmlns:a16="http://schemas.microsoft.com/office/drawing/2014/main" id="{2110F7FD-6DB2-0AB0-F090-81A133E6C9F7}"/>
              </a:ext>
            </a:extLst>
          </p:cNvPr>
          <p:cNvPicPr>
            <a:picLocks noChangeAspect="1"/>
          </p:cNvPicPr>
          <p:nvPr/>
        </p:nvPicPr>
        <p:blipFill>
          <a:blip r:embed="rId8"/>
          <a:stretch>
            <a:fillRect/>
          </a:stretch>
        </p:blipFill>
        <p:spPr>
          <a:xfrm>
            <a:off x="6265683" y="2668433"/>
            <a:ext cx="2649448" cy="1521134"/>
          </a:xfrm>
          <a:prstGeom prst="rect">
            <a:avLst/>
          </a:prstGeom>
        </p:spPr>
      </p:pic>
    </p:spTree>
    <p:extLst>
      <p:ext uri="{BB962C8B-B14F-4D97-AF65-F5344CB8AC3E}">
        <p14:creationId xmlns:p14="http://schemas.microsoft.com/office/powerpoint/2010/main" val="425133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a:t>
            </a: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11" name="TextBox 10">
            <a:extLst>
              <a:ext uri="{FF2B5EF4-FFF2-40B4-BE49-F238E27FC236}">
                <a16:creationId xmlns:a16="http://schemas.microsoft.com/office/drawing/2014/main" id="{F9C23249-93B9-9B51-67BB-B6EB4EAC781E}"/>
              </a:ext>
            </a:extLst>
          </p:cNvPr>
          <p:cNvSpPr txBox="1"/>
          <p:nvPr/>
        </p:nvSpPr>
        <p:spPr>
          <a:xfrm>
            <a:off x="1064272" y="1361149"/>
            <a:ext cx="5288437" cy="369332"/>
          </a:xfrm>
          <a:prstGeom prst="rect">
            <a:avLst/>
          </a:prstGeom>
          <a:noFill/>
        </p:spPr>
        <p:txBody>
          <a:bodyPr wrap="square" rtlCol="0">
            <a:spAutoFit/>
          </a:bodyPr>
          <a:lstStyle/>
          <a:p>
            <a:r>
              <a:rPr lang="en-US" b="1" u="sng"/>
              <a:t>THE ROOM MUST BE COMPLETELY EXTENDED</a:t>
            </a:r>
          </a:p>
        </p:txBody>
      </p:sp>
      <p:pic>
        <p:nvPicPr>
          <p:cNvPr id="7" name="Picture 6">
            <a:extLst>
              <a:ext uri="{FF2B5EF4-FFF2-40B4-BE49-F238E27FC236}">
                <a16:creationId xmlns:a16="http://schemas.microsoft.com/office/drawing/2014/main" id="{67E53F6E-B601-5CBE-1938-6C99FCB2DEBD}"/>
              </a:ext>
            </a:extLst>
          </p:cNvPr>
          <p:cNvPicPr>
            <a:picLocks noChangeAspect="1"/>
          </p:cNvPicPr>
          <p:nvPr/>
        </p:nvPicPr>
        <p:blipFill>
          <a:blip r:embed="rId5"/>
          <a:stretch>
            <a:fillRect/>
          </a:stretch>
        </p:blipFill>
        <p:spPr>
          <a:xfrm>
            <a:off x="946119" y="2154725"/>
            <a:ext cx="10326587" cy="2593135"/>
          </a:xfrm>
          <a:prstGeom prst="rect">
            <a:avLst/>
          </a:prstGeom>
        </p:spPr>
      </p:pic>
      <p:sp>
        <p:nvSpPr>
          <p:cNvPr id="9" name="TextBox 8">
            <a:extLst>
              <a:ext uri="{FF2B5EF4-FFF2-40B4-BE49-F238E27FC236}">
                <a16:creationId xmlns:a16="http://schemas.microsoft.com/office/drawing/2014/main" id="{0569208F-27C0-7605-BF1A-0A5FBD7E8B0C}"/>
              </a:ext>
            </a:extLst>
          </p:cNvPr>
          <p:cNvSpPr txBox="1"/>
          <p:nvPr/>
        </p:nvSpPr>
        <p:spPr>
          <a:xfrm>
            <a:off x="1064272" y="2839743"/>
            <a:ext cx="5031728" cy="830997"/>
          </a:xfrm>
          <a:prstGeom prst="rect">
            <a:avLst/>
          </a:prstGeom>
          <a:noFill/>
        </p:spPr>
        <p:txBody>
          <a:bodyPr wrap="square" rtlCol="0">
            <a:spAutoFit/>
          </a:bodyPr>
          <a:lstStyle/>
          <a:p>
            <a:r>
              <a:rPr lang="en-US" sz="1600"/>
              <a:t>THE ¼” JAMB NUT MUST BE SECURED AGAINST THE ADJUSTMENT BRACKET TO KEEP THE ADJUSTMENT BRACKET FROM TILTING BACKWARDS AND FORWARDS.</a:t>
            </a:r>
          </a:p>
        </p:txBody>
      </p:sp>
      <p:sp>
        <p:nvSpPr>
          <p:cNvPr id="10" name="Rectangle 9">
            <a:extLst>
              <a:ext uri="{FF2B5EF4-FFF2-40B4-BE49-F238E27FC236}">
                <a16:creationId xmlns:a16="http://schemas.microsoft.com/office/drawing/2014/main" id="{36C0B6BC-5410-B62C-62C1-54A36D610CEE}"/>
              </a:ext>
            </a:extLst>
          </p:cNvPr>
          <p:cNvSpPr/>
          <p:nvPr/>
        </p:nvSpPr>
        <p:spPr>
          <a:xfrm>
            <a:off x="9008198" y="237200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7CE4A0D-C692-7F14-A9BC-336CC959B4CB}"/>
              </a:ext>
            </a:extLst>
          </p:cNvPr>
          <p:cNvSpPr txBox="1"/>
          <p:nvPr/>
        </p:nvSpPr>
        <p:spPr>
          <a:xfrm>
            <a:off x="1064272" y="3992578"/>
            <a:ext cx="5288437" cy="369332"/>
          </a:xfrm>
          <a:prstGeom prst="rect">
            <a:avLst/>
          </a:prstGeom>
          <a:noFill/>
        </p:spPr>
        <p:txBody>
          <a:bodyPr wrap="square" rtlCol="0">
            <a:spAutoFit/>
          </a:bodyPr>
          <a:lstStyle/>
          <a:p>
            <a:r>
              <a:rPr lang="en-US">
                <a:solidFill>
                  <a:srgbClr val="FF0000"/>
                </a:solidFill>
              </a:rPr>
              <a:t>DON’T FORGET THE ANTI-VIBRATION FOAM BLOCKS.</a:t>
            </a:r>
          </a:p>
        </p:txBody>
      </p:sp>
      <p:sp>
        <p:nvSpPr>
          <p:cNvPr id="13" name="Thought Bubble: Cloud 12">
            <a:extLst>
              <a:ext uri="{FF2B5EF4-FFF2-40B4-BE49-F238E27FC236}">
                <a16:creationId xmlns:a16="http://schemas.microsoft.com/office/drawing/2014/main" id="{5E2E82AC-3B59-4F33-78B6-3D0022D803E7}"/>
              </a:ext>
            </a:extLst>
          </p:cNvPr>
          <p:cNvSpPr/>
          <p:nvPr/>
        </p:nvSpPr>
        <p:spPr>
          <a:xfrm>
            <a:off x="4570498" y="4416406"/>
            <a:ext cx="2073304" cy="1238769"/>
          </a:xfrm>
          <a:prstGeom prst="cloudCallout">
            <a:avLst>
              <a:gd name="adj1" fmla="val -67911"/>
              <a:gd name="adj2" fmla="val -4536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WHAT IF YOU DON’T HAVE ANY FOAM BLOCKS?</a:t>
            </a:r>
          </a:p>
        </p:txBody>
      </p:sp>
    </p:spTree>
    <p:extLst>
      <p:ext uri="{BB962C8B-B14F-4D97-AF65-F5344CB8AC3E}">
        <p14:creationId xmlns:p14="http://schemas.microsoft.com/office/powerpoint/2010/main" val="346721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 – Double Back</a:t>
            </a:r>
          </a:p>
        </p:txBody>
      </p:sp>
      <p:pic>
        <p:nvPicPr>
          <p:cNvPr id="10" name="Picture 9">
            <a:extLst>
              <a:ext uri="{FF2B5EF4-FFF2-40B4-BE49-F238E27FC236}">
                <a16:creationId xmlns:a16="http://schemas.microsoft.com/office/drawing/2014/main" id="{BCE68558-1E90-10FB-4CEB-47222A44C3AE}"/>
              </a:ext>
            </a:extLst>
          </p:cNvPr>
          <p:cNvPicPr>
            <a:picLocks noChangeAspect="1"/>
          </p:cNvPicPr>
          <p:nvPr/>
        </p:nvPicPr>
        <p:blipFill>
          <a:blip r:embed="rId3"/>
          <a:stretch>
            <a:fillRect/>
          </a:stretch>
        </p:blipFill>
        <p:spPr>
          <a:xfrm>
            <a:off x="1611517" y="1005472"/>
            <a:ext cx="8463417" cy="5206492"/>
          </a:xfrm>
          <a:prstGeom prst="rect">
            <a:avLst/>
          </a:prstGeom>
        </p:spPr>
      </p:pic>
      <p:sp>
        <p:nvSpPr>
          <p:cNvPr id="12" name="Rectangle 11">
            <a:extLst>
              <a:ext uri="{FF2B5EF4-FFF2-40B4-BE49-F238E27FC236}">
                <a16:creationId xmlns:a16="http://schemas.microsoft.com/office/drawing/2014/main" id="{A507EED1-5A75-20DE-819D-59F22642BD6B}"/>
              </a:ext>
            </a:extLst>
          </p:cNvPr>
          <p:cNvSpPr/>
          <p:nvPr/>
        </p:nvSpPr>
        <p:spPr>
          <a:xfrm>
            <a:off x="1688589" y="5268986"/>
            <a:ext cx="4407411" cy="67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E43507-B362-28EC-BFBC-2CEA34F32698}"/>
              </a:ext>
            </a:extLst>
          </p:cNvPr>
          <p:cNvSpPr/>
          <p:nvPr/>
        </p:nvSpPr>
        <p:spPr>
          <a:xfrm>
            <a:off x="968024" y="1015346"/>
            <a:ext cx="720565"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28" y="5311782"/>
            <a:ext cx="2237089" cy="530872"/>
          </a:xfrm>
          <a:prstGeom prst="rect">
            <a:avLst/>
          </a:prstGeom>
        </p:spPr>
      </p:pic>
      <p:sp>
        <p:nvSpPr>
          <p:cNvPr id="14" name="Rectangle 13">
            <a:extLst>
              <a:ext uri="{FF2B5EF4-FFF2-40B4-BE49-F238E27FC236}">
                <a16:creationId xmlns:a16="http://schemas.microsoft.com/office/drawing/2014/main" id="{6784F6B9-3BA0-697D-0658-53669CC1021B}"/>
              </a:ext>
            </a:extLst>
          </p:cNvPr>
          <p:cNvSpPr/>
          <p:nvPr/>
        </p:nvSpPr>
        <p:spPr>
          <a:xfrm>
            <a:off x="10074933" y="1027253"/>
            <a:ext cx="1240599"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7" name="Picture 6">
            <a:hlinkClick r:id="rId6"/>
            <a:extLst>
              <a:ext uri="{FF2B5EF4-FFF2-40B4-BE49-F238E27FC236}">
                <a16:creationId xmlns:a16="http://schemas.microsoft.com/office/drawing/2014/main" id="{79DE270A-AEA9-14A9-D378-5F04FBD827ED}"/>
              </a:ext>
            </a:extLst>
          </p:cNvPr>
          <p:cNvPicPr>
            <a:picLocks noChangeAspect="1"/>
          </p:cNvPicPr>
          <p:nvPr/>
        </p:nvPicPr>
        <p:blipFill>
          <a:blip r:embed="rId7"/>
          <a:stretch>
            <a:fillRect/>
          </a:stretch>
        </p:blipFill>
        <p:spPr>
          <a:xfrm>
            <a:off x="4459900" y="4502768"/>
            <a:ext cx="2766650" cy="1591224"/>
          </a:xfrm>
          <a:prstGeom prst="rect">
            <a:avLst/>
          </a:prstGeom>
        </p:spPr>
      </p:pic>
    </p:spTree>
    <p:extLst>
      <p:ext uri="{BB962C8B-B14F-4D97-AF65-F5344CB8AC3E}">
        <p14:creationId xmlns:p14="http://schemas.microsoft.com/office/powerpoint/2010/main" val="225344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 – Double Back</a:t>
            </a:r>
          </a:p>
        </p:txBody>
      </p:sp>
      <p:sp>
        <p:nvSpPr>
          <p:cNvPr id="12" name="Rectangle 11">
            <a:extLst>
              <a:ext uri="{FF2B5EF4-FFF2-40B4-BE49-F238E27FC236}">
                <a16:creationId xmlns:a16="http://schemas.microsoft.com/office/drawing/2014/main" id="{A507EED1-5A75-20DE-819D-59F22642BD6B}"/>
              </a:ext>
            </a:extLst>
          </p:cNvPr>
          <p:cNvSpPr/>
          <p:nvPr/>
        </p:nvSpPr>
        <p:spPr>
          <a:xfrm>
            <a:off x="1688589" y="5268986"/>
            <a:ext cx="4407411" cy="67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E43507-B362-28EC-BFBC-2CEA34F32698}"/>
              </a:ext>
            </a:extLst>
          </p:cNvPr>
          <p:cNvSpPr/>
          <p:nvPr/>
        </p:nvSpPr>
        <p:spPr>
          <a:xfrm>
            <a:off x="968024" y="1015346"/>
            <a:ext cx="720565"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84F6B9-3BA0-697D-0658-53669CC1021B}"/>
              </a:ext>
            </a:extLst>
          </p:cNvPr>
          <p:cNvSpPr/>
          <p:nvPr/>
        </p:nvSpPr>
        <p:spPr>
          <a:xfrm>
            <a:off x="10074933" y="1027253"/>
            <a:ext cx="1240599" cy="4870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pic>
        <p:nvPicPr>
          <p:cNvPr id="5" name="Online Media 4" title="BAL Accu-Slide Double Back Adjustment &amp; Tensioning">
            <a:hlinkClick r:id="" action="ppaction://media"/>
            <a:extLst>
              <a:ext uri="{FF2B5EF4-FFF2-40B4-BE49-F238E27FC236}">
                <a16:creationId xmlns:a16="http://schemas.microsoft.com/office/drawing/2014/main" id="{03999B40-3565-122B-0328-E5FA422CB44F}"/>
              </a:ext>
            </a:extLst>
          </p:cNvPr>
          <p:cNvPicPr>
            <a:picLocks noRot="1" noChangeAspect="1"/>
          </p:cNvPicPr>
          <p:nvPr>
            <a:videoFile r:link="rId1"/>
          </p:nvPr>
        </p:nvPicPr>
        <p:blipFill>
          <a:blip r:embed="rId4"/>
          <a:stretch>
            <a:fillRect/>
          </a:stretch>
        </p:blipFill>
        <p:spPr>
          <a:xfrm>
            <a:off x="1403862" y="1015346"/>
            <a:ext cx="8739377" cy="4937760"/>
          </a:xfrm>
          <a:prstGeom prst="rect">
            <a:avLst/>
          </a:prstGeom>
        </p:spPr>
      </p:pic>
    </p:spTree>
    <p:extLst>
      <p:ext uri="{BB962C8B-B14F-4D97-AF65-F5344CB8AC3E}">
        <p14:creationId xmlns:p14="http://schemas.microsoft.com/office/powerpoint/2010/main" val="2815977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7E53F6E-B601-5CBE-1938-6C99FCB2DEBD}"/>
              </a:ext>
            </a:extLst>
          </p:cNvPr>
          <p:cNvPicPr>
            <a:picLocks noChangeAspect="1"/>
          </p:cNvPicPr>
          <p:nvPr/>
        </p:nvPicPr>
        <p:blipFill>
          <a:blip r:embed="rId3"/>
          <a:stretch>
            <a:fillRect/>
          </a:stretch>
        </p:blipFill>
        <p:spPr>
          <a:xfrm>
            <a:off x="946119" y="1005472"/>
            <a:ext cx="10326587" cy="4916191"/>
          </a:xfrm>
          <a:prstGeom prst="rect">
            <a:avLst/>
          </a:prstGeom>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 – Double Back</a:t>
            </a: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429" y="5577477"/>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9" name="TextBox 8">
            <a:extLst>
              <a:ext uri="{FF2B5EF4-FFF2-40B4-BE49-F238E27FC236}">
                <a16:creationId xmlns:a16="http://schemas.microsoft.com/office/drawing/2014/main" id="{0569208F-27C0-7605-BF1A-0A5FBD7E8B0C}"/>
              </a:ext>
            </a:extLst>
          </p:cNvPr>
          <p:cNvSpPr txBox="1"/>
          <p:nvPr/>
        </p:nvSpPr>
        <p:spPr>
          <a:xfrm>
            <a:off x="1064272" y="2469192"/>
            <a:ext cx="5031728" cy="584775"/>
          </a:xfrm>
          <a:prstGeom prst="rect">
            <a:avLst/>
          </a:prstGeom>
          <a:noFill/>
        </p:spPr>
        <p:txBody>
          <a:bodyPr wrap="square" rtlCol="0">
            <a:spAutoFit/>
          </a:bodyPr>
          <a:lstStyle/>
          <a:p>
            <a:r>
              <a:rPr lang="en-US" sz="1600"/>
              <a:t>THE ¼” JAMB NUT MUST BE SECURED AGAINST THE DOUBLE PULLEY CHAIN CONNECTOR.</a:t>
            </a:r>
          </a:p>
        </p:txBody>
      </p:sp>
      <p:sp>
        <p:nvSpPr>
          <p:cNvPr id="10" name="Rectangle 9">
            <a:extLst>
              <a:ext uri="{FF2B5EF4-FFF2-40B4-BE49-F238E27FC236}">
                <a16:creationId xmlns:a16="http://schemas.microsoft.com/office/drawing/2014/main" id="{36C0B6BC-5410-B62C-62C1-54A36D610CEE}"/>
              </a:ext>
            </a:extLst>
          </p:cNvPr>
          <p:cNvSpPr/>
          <p:nvPr/>
        </p:nvSpPr>
        <p:spPr>
          <a:xfrm>
            <a:off x="8956706" y="1675506"/>
            <a:ext cx="2237682" cy="3777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9E3AC6-D287-0D07-0E93-38FB8D2AC471}"/>
              </a:ext>
            </a:extLst>
          </p:cNvPr>
          <p:cNvSpPr/>
          <p:nvPr/>
        </p:nvSpPr>
        <p:spPr>
          <a:xfrm>
            <a:off x="6661179" y="237200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8D6AE7-C353-B796-A494-6A605FC52B2F}"/>
              </a:ext>
            </a:extLst>
          </p:cNvPr>
          <p:cNvPicPr>
            <a:picLocks noChangeAspect="1"/>
          </p:cNvPicPr>
          <p:nvPr/>
        </p:nvPicPr>
        <p:blipFill>
          <a:blip r:embed="rId6"/>
          <a:stretch>
            <a:fillRect/>
          </a:stretch>
        </p:blipFill>
        <p:spPr>
          <a:xfrm>
            <a:off x="6693942" y="1392402"/>
            <a:ext cx="2653474" cy="2348636"/>
          </a:xfrm>
          <a:prstGeom prst="rect">
            <a:avLst/>
          </a:prstGeom>
        </p:spPr>
      </p:pic>
      <p:sp>
        <p:nvSpPr>
          <p:cNvPr id="8" name="TextBox 7">
            <a:extLst>
              <a:ext uri="{FF2B5EF4-FFF2-40B4-BE49-F238E27FC236}">
                <a16:creationId xmlns:a16="http://schemas.microsoft.com/office/drawing/2014/main" id="{6104493B-1CFF-C4CB-D496-FE0806ED7E0E}"/>
              </a:ext>
            </a:extLst>
          </p:cNvPr>
          <p:cNvSpPr txBox="1"/>
          <p:nvPr/>
        </p:nvSpPr>
        <p:spPr>
          <a:xfrm>
            <a:off x="1090152" y="4151947"/>
            <a:ext cx="5288437" cy="584775"/>
          </a:xfrm>
          <a:prstGeom prst="rect">
            <a:avLst/>
          </a:prstGeom>
          <a:noFill/>
        </p:spPr>
        <p:txBody>
          <a:bodyPr wrap="square" rtlCol="0">
            <a:spAutoFit/>
          </a:bodyPr>
          <a:lstStyle/>
          <a:p>
            <a:r>
              <a:rPr lang="en-US" sz="1600">
                <a:solidFill>
                  <a:srgbClr val="FF0000"/>
                </a:solidFill>
              </a:rPr>
              <a:t>DON’T FORGET THE ANTI-VIBRATION FOAM BLOCKS ON EVERY OTHER COUPLER NUT.</a:t>
            </a:r>
          </a:p>
        </p:txBody>
      </p:sp>
      <p:pic>
        <p:nvPicPr>
          <p:cNvPr id="12" name="Picture 11">
            <a:extLst>
              <a:ext uri="{FF2B5EF4-FFF2-40B4-BE49-F238E27FC236}">
                <a16:creationId xmlns:a16="http://schemas.microsoft.com/office/drawing/2014/main" id="{75FB78BB-7CEA-CBC8-3C12-69833B29CB33}"/>
              </a:ext>
            </a:extLst>
          </p:cNvPr>
          <p:cNvPicPr>
            <a:picLocks noChangeAspect="1"/>
          </p:cNvPicPr>
          <p:nvPr/>
        </p:nvPicPr>
        <p:blipFill>
          <a:blip r:embed="rId7"/>
          <a:stretch>
            <a:fillRect/>
          </a:stretch>
        </p:blipFill>
        <p:spPr>
          <a:xfrm>
            <a:off x="6719024" y="3734534"/>
            <a:ext cx="2628392" cy="2187129"/>
          </a:xfrm>
          <a:prstGeom prst="rect">
            <a:avLst/>
          </a:prstGeom>
        </p:spPr>
      </p:pic>
    </p:spTree>
    <p:extLst>
      <p:ext uri="{BB962C8B-B14F-4D97-AF65-F5344CB8AC3E}">
        <p14:creationId xmlns:p14="http://schemas.microsoft.com/office/powerpoint/2010/main" val="3238901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sp>
        <p:nvSpPr>
          <p:cNvPr id="3" name="TextBox 2">
            <a:extLst>
              <a:ext uri="{FF2B5EF4-FFF2-40B4-BE49-F238E27FC236}">
                <a16:creationId xmlns:a16="http://schemas.microsoft.com/office/drawing/2014/main" id="{239EA57E-4D7A-F91C-8F65-4622BCB25E6F}"/>
              </a:ext>
            </a:extLst>
          </p:cNvPr>
          <p:cNvSpPr txBox="1"/>
          <p:nvPr/>
        </p:nvSpPr>
        <p:spPr>
          <a:xfrm>
            <a:off x="3781486" y="646014"/>
            <a:ext cx="4471711" cy="369332"/>
          </a:xfrm>
          <a:prstGeom prst="rect">
            <a:avLst/>
          </a:prstGeom>
          <a:noFill/>
        </p:spPr>
        <p:txBody>
          <a:bodyPr wrap="square" rtlCol="0">
            <a:spAutoFit/>
          </a:bodyPr>
          <a:lstStyle/>
          <a:p>
            <a:pPr algn="ctr"/>
            <a:r>
              <a:rPr lang="en-US">
                <a:solidFill>
                  <a:schemeClr val="bg1"/>
                </a:solidFill>
              </a:rPr>
              <a:t>Proper Cable Adjustment – Double Back</a:t>
            </a: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577477"/>
            <a:ext cx="1007547" cy="46850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pic>
        <p:nvPicPr>
          <p:cNvPr id="13" name="Picture 12">
            <a:extLst>
              <a:ext uri="{FF2B5EF4-FFF2-40B4-BE49-F238E27FC236}">
                <a16:creationId xmlns:a16="http://schemas.microsoft.com/office/drawing/2014/main" id="{F651DFBC-FE42-B6D2-7A0C-9A43772C2C0D}"/>
              </a:ext>
            </a:extLst>
          </p:cNvPr>
          <p:cNvPicPr>
            <a:picLocks noChangeAspect="1"/>
          </p:cNvPicPr>
          <p:nvPr/>
        </p:nvPicPr>
        <p:blipFill>
          <a:blip r:embed="rId5"/>
          <a:stretch>
            <a:fillRect/>
          </a:stretch>
        </p:blipFill>
        <p:spPr>
          <a:xfrm>
            <a:off x="6168643" y="1882753"/>
            <a:ext cx="5088818" cy="25342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FB4B795C-DC4E-74F8-EDB4-1884F0EDB5D3}"/>
              </a:ext>
            </a:extLst>
          </p:cNvPr>
          <p:cNvPicPr>
            <a:picLocks noChangeAspect="1"/>
          </p:cNvPicPr>
          <p:nvPr/>
        </p:nvPicPr>
        <p:blipFill>
          <a:blip r:embed="rId6"/>
          <a:stretch>
            <a:fillRect/>
          </a:stretch>
        </p:blipFill>
        <p:spPr>
          <a:xfrm>
            <a:off x="946120" y="1882753"/>
            <a:ext cx="4917053" cy="25342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7" name="TextBox 16">
            <a:extLst>
              <a:ext uri="{FF2B5EF4-FFF2-40B4-BE49-F238E27FC236}">
                <a16:creationId xmlns:a16="http://schemas.microsoft.com/office/drawing/2014/main" id="{F144D03F-6CBC-ED7F-A51B-9D73578BAF49}"/>
              </a:ext>
            </a:extLst>
          </p:cNvPr>
          <p:cNvSpPr txBox="1"/>
          <p:nvPr/>
        </p:nvSpPr>
        <p:spPr>
          <a:xfrm>
            <a:off x="968024" y="1940102"/>
            <a:ext cx="3788229" cy="400110"/>
          </a:xfrm>
          <a:prstGeom prst="rect">
            <a:avLst/>
          </a:prstGeom>
          <a:noFill/>
        </p:spPr>
        <p:txBody>
          <a:bodyPr wrap="square" rtlCol="0">
            <a:spAutoFit/>
          </a:bodyPr>
          <a:lstStyle/>
          <a:p>
            <a:r>
              <a:rPr lang="en-US" sz="2000" b="1"/>
              <a:t>Z-Divider Removed</a:t>
            </a:r>
          </a:p>
        </p:txBody>
      </p:sp>
      <p:sp>
        <p:nvSpPr>
          <p:cNvPr id="18" name="TextBox 17">
            <a:extLst>
              <a:ext uri="{FF2B5EF4-FFF2-40B4-BE49-F238E27FC236}">
                <a16:creationId xmlns:a16="http://schemas.microsoft.com/office/drawing/2014/main" id="{2019A3BD-D95B-AAD5-71B9-04CBFCCD4715}"/>
              </a:ext>
            </a:extLst>
          </p:cNvPr>
          <p:cNvSpPr txBox="1"/>
          <p:nvPr/>
        </p:nvSpPr>
        <p:spPr>
          <a:xfrm>
            <a:off x="6210704" y="1909820"/>
            <a:ext cx="3015343" cy="400110"/>
          </a:xfrm>
          <a:prstGeom prst="rect">
            <a:avLst/>
          </a:prstGeom>
          <a:noFill/>
        </p:spPr>
        <p:txBody>
          <a:bodyPr wrap="square" rtlCol="0">
            <a:spAutoFit/>
          </a:bodyPr>
          <a:lstStyle/>
          <a:p>
            <a:r>
              <a:rPr lang="en-US" sz="2000" b="1"/>
              <a:t>Z-Divider Installed</a:t>
            </a:r>
          </a:p>
        </p:txBody>
      </p:sp>
      <p:sp>
        <p:nvSpPr>
          <p:cNvPr id="19" name="Rectangle 18">
            <a:extLst>
              <a:ext uri="{FF2B5EF4-FFF2-40B4-BE49-F238E27FC236}">
                <a16:creationId xmlns:a16="http://schemas.microsoft.com/office/drawing/2014/main" id="{6B13729C-EEEA-4711-44AF-F63BE1E35AA3}"/>
              </a:ext>
            </a:extLst>
          </p:cNvPr>
          <p:cNvSpPr/>
          <p:nvPr/>
        </p:nvSpPr>
        <p:spPr>
          <a:xfrm>
            <a:off x="6534150" y="2309930"/>
            <a:ext cx="4010025" cy="867406"/>
          </a:xfrm>
          <a:prstGeom prst="rect">
            <a:avLst/>
          </a:prstGeom>
          <a:noFill/>
          <a:ln w="762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75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9EA57E-4D7A-F91C-8F65-4622BCB25E6F}"/>
              </a:ext>
            </a:extLst>
          </p:cNvPr>
          <p:cNvSpPr txBox="1"/>
          <p:nvPr/>
        </p:nvSpPr>
        <p:spPr>
          <a:xfrm>
            <a:off x="2925041" y="636140"/>
            <a:ext cx="5594334" cy="369332"/>
          </a:xfrm>
          <a:prstGeom prst="rect">
            <a:avLst/>
          </a:prstGeom>
          <a:noFill/>
        </p:spPr>
        <p:txBody>
          <a:bodyPr wrap="square" rtlCol="0">
            <a:spAutoFit/>
          </a:bodyPr>
          <a:lstStyle/>
          <a:p>
            <a:pPr algn="ctr"/>
            <a:r>
              <a:rPr lang="en-US">
                <a:solidFill>
                  <a:schemeClr val="bg1"/>
                </a:solidFill>
              </a:rPr>
              <a:t>Free Hand Routing a New Cable</a:t>
            </a:r>
          </a:p>
        </p:txBody>
      </p:sp>
      <p:pic>
        <p:nvPicPr>
          <p:cNvPr id="4" name="Picture 3">
            <a:extLst>
              <a:ext uri="{FF2B5EF4-FFF2-40B4-BE49-F238E27FC236}">
                <a16:creationId xmlns:a16="http://schemas.microsoft.com/office/drawing/2014/main" id="{4FB7332A-2867-C0D0-1A25-DA13B966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429" y="5420921"/>
            <a:ext cx="1007547" cy="468509"/>
          </a:xfrm>
          <a:prstGeom prst="rect">
            <a:avLst/>
          </a:prstGeom>
        </p:spPr>
      </p:pic>
      <p:sp>
        <p:nvSpPr>
          <p:cNvPr id="5" name="Rectangle 4">
            <a:extLst>
              <a:ext uri="{FF2B5EF4-FFF2-40B4-BE49-F238E27FC236}">
                <a16:creationId xmlns:a16="http://schemas.microsoft.com/office/drawing/2014/main" id="{EC94B639-17B6-A991-5D89-84D62766312D}"/>
              </a:ext>
            </a:extLst>
          </p:cNvPr>
          <p:cNvSpPr/>
          <p:nvPr/>
        </p:nvSpPr>
        <p:spPr>
          <a:xfrm>
            <a:off x="6710566" y="2337718"/>
            <a:ext cx="2237682" cy="2227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CDED5F-2975-400E-EA02-C687C14010F1}"/>
              </a:ext>
            </a:extLst>
          </p:cNvPr>
          <p:cNvPicPr>
            <a:picLocks noChangeAspect="1"/>
          </p:cNvPicPr>
          <p:nvPr/>
        </p:nvPicPr>
        <p:blipFill>
          <a:blip r:embed="rId4"/>
          <a:stretch>
            <a:fillRect/>
          </a:stretch>
        </p:blipFill>
        <p:spPr>
          <a:xfrm>
            <a:off x="2337792" y="1048578"/>
            <a:ext cx="7253797" cy="5042369"/>
          </a:xfrm>
          <a:prstGeom prst="rect">
            <a:avLst/>
          </a:prstGeom>
        </p:spPr>
      </p:pic>
      <p:pic>
        <p:nvPicPr>
          <p:cNvPr id="6" name="Picture 5" descr="Icon&#10;&#10;Description automatically generated">
            <a:extLst>
              <a:ext uri="{FF2B5EF4-FFF2-40B4-BE49-F238E27FC236}">
                <a16:creationId xmlns:a16="http://schemas.microsoft.com/office/drawing/2014/main" id="{963F39A4-E815-829E-CEE6-3EFCC896E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272" y="5261576"/>
            <a:ext cx="2237089" cy="530872"/>
          </a:xfrm>
          <a:prstGeom prst="rect">
            <a:avLst/>
          </a:prstGeom>
        </p:spPr>
      </p:pic>
      <p:sp>
        <p:nvSpPr>
          <p:cNvPr id="13" name="TextBox 12">
            <a:extLst>
              <a:ext uri="{FF2B5EF4-FFF2-40B4-BE49-F238E27FC236}">
                <a16:creationId xmlns:a16="http://schemas.microsoft.com/office/drawing/2014/main" id="{555C8FD4-45F6-B6BE-FDA1-007AFCBFF2CF}"/>
              </a:ext>
            </a:extLst>
          </p:cNvPr>
          <p:cNvSpPr txBox="1"/>
          <p:nvPr/>
        </p:nvSpPr>
        <p:spPr>
          <a:xfrm>
            <a:off x="2550017" y="1342679"/>
            <a:ext cx="2537138" cy="646331"/>
          </a:xfrm>
          <a:prstGeom prst="rect">
            <a:avLst/>
          </a:prstGeom>
          <a:noFill/>
        </p:spPr>
        <p:txBody>
          <a:bodyPr wrap="square" rtlCol="0">
            <a:spAutoFit/>
          </a:bodyPr>
          <a:lstStyle/>
          <a:p>
            <a:r>
              <a:rPr lang="en-US">
                <a:solidFill>
                  <a:srgbClr val="FF0000"/>
                </a:solidFill>
              </a:rPr>
              <a:t>PRO TIP ON CABLE CHANGE</a:t>
            </a:r>
          </a:p>
        </p:txBody>
      </p:sp>
      <p:sp>
        <p:nvSpPr>
          <p:cNvPr id="14" name="TextBox 13">
            <a:extLst>
              <a:ext uri="{FF2B5EF4-FFF2-40B4-BE49-F238E27FC236}">
                <a16:creationId xmlns:a16="http://schemas.microsoft.com/office/drawing/2014/main" id="{0C389722-DCB8-6001-F091-4F47D576DF88}"/>
              </a:ext>
            </a:extLst>
          </p:cNvPr>
          <p:cNvSpPr txBox="1"/>
          <p:nvPr/>
        </p:nvSpPr>
        <p:spPr>
          <a:xfrm>
            <a:off x="3409024" y="3219956"/>
            <a:ext cx="1621263" cy="646331"/>
          </a:xfrm>
          <a:prstGeom prst="rect">
            <a:avLst/>
          </a:prstGeom>
          <a:noFill/>
        </p:spPr>
        <p:txBody>
          <a:bodyPr wrap="square" rtlCol="0">
            <a:spAutoFit/>
          </a:bodyPr>
          <a:lstStyle/>
          <a:p>
            <a:r>
              <a:rPr lang="en-US" b="1">
                <a:solidFill>
                  <a:srgbClr val="0070C0"/>
                </a:solidFill>
              </a:rPr>
              <a:t>SMALL PULLEY AND SPRING</a:t>
            </a:r>
          </a:p>
        </p:txBody>
      </p:sp>
      <p:sp>
        <p:nvSpPr>
          <p:cNvPr id="15" name="Rectangle 14">
            <a:extLst>
              <a:ext uri="{FF2B5EF4-FFF2-40B4-BE49-F238E27FC236}">
                <a16:creationId xmlns:a16="http://schemas.microsoft.com/office/drawing/2014/main" id="{B926EE4A-F717-7825-CE71-0FFEB2C332D1}"/>
              </a:ext>
            </a:extLst>
          </p:cNvPr>
          <p:cNvSpPr/>
          <p:nvPr/>
        </p:nvSpPr>
        <p:spPr>
          <a:xfrm>
            <a:off x="2400975" y="1300307"/>
            <a:ext cx="2826912" cy="1836702"/>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F3B6029-A949-CC57-6159-CA7E0CCACC90}"/>
              </a:ext>
            </a:extLst>
          </p:cNvPr>
          <p:cNvSpPr/>
          <p:nvPr/>
        </p:nvSpPr>
        <p:spPr>
          <a:xfrm>
            <a:off x="2571250" y="1804283"/>
            <a:ext cx="292272" cy="407244"/>
          </a:xfrm>
          <a:custGeom>
            <a:avLst/>
            <a:gdLst>
              <a:gd name="connsiteX0" fmla="*/ 292272 w 292272"/>
              <a:gd name="connsiteY0" fmla="*/ 7999 h 407244"/>
              <a:gd name="connsiteX1" fmla="*/ 2498 w 292272"/>
              <a:gd name="connsiteY1" fmla="*/ 53075 h 407244"/>
              <a:gd name="connsiteX2" fmla="*/ 144165 w 292272"/>
              <a:gd name="connsiteY2" fmla="*/ 407244 h 407244"/>
              <a:gd name="connsiteX3" fmla="*/ 144165 w 292272"/>
              <a:gd name="connsiteY3" fmla="*/ 407244 h 407244"/>
            </a:gdLst>
            <a:ahLst/>
            <a:cxnLst>
              <a:cxn ang="0">
                <a:pos x="connsiteX0" y="connsiteY0"/>
              </a:cxn>
              <a:cxn ang="0">
                <a:pos x="connsiteX1" y="connsiteY1"/>
              </a:cxn>
              <a:cxn ang="0">
                <a:pos x="connsiteX2" y="connsiteY2"/>
              </a:cxn>
              <a:cxn ang="0">
                <a:pos x="connsiteX3" y="connsiteY3"/>
              </a:cxn>
            </a:cxnLst>
            <a:rect l="l" t="t" r="r" b="b"/>
            <a:pathLst>
              <a:path w="292272" h="407244">
                <a:moveTo>
                  <a:pt x="292272" y="7999"/>
                </a:moveTo>
                <a:cubicBezTo>
                  <a:pt x="159727" y="-2734"/>
                  <a:pt x="27182" y="-13466"/>
                  <a:pt x="2498" y="53075"/>
                </a:cubicBezTo>
                <a:cubicBezTo>
                  <a:pt x="-22186" y="119616"/>
                  <a:pt x="144165" y="407244"/>
                  <a:pt x="144165" y="407244"/>
                </a:cubicBezTo>
                <a:lnTo>
                  <a:pt x="144165" y="407244"/>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1" name="Picture 20">
            <a:extLst>
              <a:ext uri="{FF2B5EF4-FFF2-40B4-BE49-F238E27FC236}">
                <a16:creationId xmlns:a16="http://schemas.microsoft.com/office/drawing/2014/main" id="{81E5DE51-4AB1-DA29-05FE-5AE3C0FF1D15}"/>
              </a:ext>
            </a:extLst>
          </p:cNvPr>
          <p:cNvPicPr>
            <a:picLocks noChangeAspect="1"/>
          </p:cNvPicPr>
          <p:nvPr/>
        </p:nvPicPr>
        <p:blipFill>
          <a:blip r:embed="rId6"/>
          <a:stretch>
            <a:fillRect/>
          </a:stretch>
        </p:blipFill>
        <p:spPr>
          <a:xfrm rot="4965226">
            <a:off x="2066850" y="2690006"/>
            <a:ext cx="1661423" cy="682370"/>
          </a:xfrm>
          <a:prstGeom prst="rect">
            <a:avLst/>
          </a:prstGeom>
        </p:spPr>
      </p:pic>
      <p:sp>
        <p:nvSpPr>
          <p:cNvPr id="22" name="TextBox 21">
            <a:extLst>
              <a:ext uri="{FF2B5EF4-FFF2-40B4-BE49-F238E27FC236}">
                <a16:creationId xmlns:a16="http://schemas.microsoft.com/office/drawing/2014/main" id="{FA18B1F4-7555-902E-8E64-C0BB111C0365}"/>
              </a:ext>
            </a:extLst>
          </p:cNvPr>
          <p:cNvSpPr txBox="1"/>
          <p:nvPr/>
        </p:nvSpPr>
        <p:spPr>
          <a:xfrm>
            <a:off x="2980452" y="1116665"/>
            <a:ext cx="2878474" cy="1615827"/>
          </a:xfrm>
          <a:prstGeom prst="rect">
            <a:avLst/>
          </a:prstGeom>
          <a:noFill/>
        </p:spPr>
        <p:txBody>
          <a:bodyPr wrap="square" rtlCol="0">
            <a:spAutoFit/>
          </a:bodyPr>
          <a:lstStyle/>
          <a:p>
            <a:pPr marL="228600" indent="-228600">
              <a:buFont typeface="+mj-lt"/>
              <a:buAutoNum type="arabicPeriod"/>
            </a:pPr>
            <a:r>
              <a:rPr lang="en-US" sz="1100"/>
              <a:t>USE YOUR NEEDLENOSE PLIERS TO BEND THE SOUDERED END OF THE CABLE INTO A HOOK SHAPE.</a:t>
            </a:r>
          </a:p>
          <a:p>
            <a:pPr marL="228600" indent="-228600">
              <a:buFont typeface="+mj-lt"/>
              <a:buAutoNum type="arabicPeriod"/>
            </a:pPr>
            <a:r>
              <a:rPr lang="en-US" sz="1100"/>
              <a:t>FEED THE HOOK END OF THE CABLE AROUND THE PULLEY BY HAND. </a:t>
            </a:r>
          </a:p>
          <a:p>
            <a:pPr marL="228600" indent="-228600">
              <a:buFont typeface="+mj-lt"/>
              <a:buAutoNum type="arabicPeriod"/>
            </a:pPr>
            <a:r>
              <a:rPr lang="en-US" sz="1100"/>
              <a:t>USE THE NEEDLENOSE VICE GRIPS TO TURN, PUSH AND PULL THE CABLE UNTIL THE HOOK END OF THE CABLE ROUTES AROUND THE CABLE.</a:t>
            </a:r>
          </a:p>
        </p:txBody>
      </p:sp>
    </p:spTree>
    <p:extLst>
      <p:ext uri="{BB962C8B-B14F-4D97-AF65-F5344CB8AC3E}">
        <p14:creationId xmlns:p14="http://schemas.microsoft.com/office/powerpoint/2010/main" val="400644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979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After tensioning, the bottom of the room kicks back in.</a:t>
            </a: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34" y="5558012"/>
            <a:ext cx="3039757" cy="721349"/>
          </a:xfrm>
          <a:prstGeom prst="rect">
            <a:avLst/>
          </a:prstGeom>
        </p:spPr>
      </p:pic>
      <p:sp>
        <p:nvSpPr>
          <p:cNvPr id="5" name="Rectangle 4">
            <a:extLst>
              <a:ext uri="{FF2B5EF4-FFF2-40B4-BE49-F238E27FC236}">
                <a16:creationId xmlns:a16="http://schemas.microsoft.com/office/drawing/2014/main" id="{AAA8CCBB-4FE9-2054-6226-11A8F7464279}"/>
              </a:ext>
            </a:extLst>
          </p:cNvPr>
          <p:cNvSpPr/>
          <p:nvPr/>
        </p:nvSpPr>
        <p:spPr>
          <a:xfrm>
            <a:off x="308718" y="2994432"/>
            <a:ext cx="3190452" cy="109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0045E2-3A3F-2C51-1F53-3CF8533FA7E9}"/>
              </a:ext>
            </a:extLst>
          </p:cNvPr>
          <p:cNvSpPr/>
          <p:nvPr/>
        </p:nvSpPr>
        <p:spPr>
          <a:xfrm>
            <a:off x="3359736" y="1301442"/>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B57F6F-3449-8F3B-757D-166D013EC660}"/>
              </a:ext>
            </a:extLst>
          </p:cNvPr>
          <p:cNvSpPr/>
          <p:nvPr/>
        </p:nvSpPr>
        <p:spPr>
          <a:xfrm>
            <a:off x="6670896" y="3149868"/>
            <a:ext cx="3051018" cy="101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0303C-3002-6034-E9D5-7C26866CB14C}"/>
              </a:ext>
            </a:extLst>
          </p:cNvPr>
          <p:cNvSpPr/>
          <p:nvPr/>
        </p:nvSpPr>
        <p:spPr>
          <a:xfrm rot="352278">
            <a:off x="9649522" y="1520252"/>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B3BDC7F-152D-77AA-675B-4736DE68BFC7}"/>
              </a:ext>
            </a:extLst>
          </p:cNvPr>
          <p:cNvCxnSpPr/>
          <p:nvPr/>
        </p:nvCxnSpPr>
        <p:spPr>
          <a:xfrm>
            <a:off x="3377879" y="679009"/>
            <a:ext cx="0" cy="323208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93C2E4-410A-316C-FC4A-7E2A3641FF45}"/>
              </a:ext>
            </a:extLst>
          </p:cNvPr>
          <p:cNvCxnSpPr/>
          <p:nvPr/>
        </p:nvCxnSpPr>
        <p:spPr>
          <a:xfrm>
            <a:off x="9721914" y="719019"/>
            <a:ext cx="0" cy="323208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84B95A-6D3E-C0EF-4B50-0FE54490C466}"/>
              </a:ext>
            </a:extLst>
          </p:cNvPr>
          <p:cNvSpPr txBox="1"/>
          <p:nvPr/>
        </p:nvSpPr>
        <p:spPr>
          <a:xfrm>
            <a:off x="3499170" y="1654585"/>
            <a:ext cx="1201060" cy="1200329"/>
          </a:xfrm>
          <a:prstGeom prst="rect">
            <a:avLst/>
          </a:prstGeom>
          <a:noFill/>
        </p:spPr>
        <p:txBody>
          <a:bodyPr wrap="square" rtlCol="0">
            <a:spAutoFit/>
          </a:bodyPr>
          <a:lstStyle/>
          <a:p>
            <a:r>
              <a:rPr lang="en-US">
                <a:solidFill>
                  <a:schemeClr val="bg1"/>
                </a:solidFill>
              </a:rPr>
              <a:t>SLIDE ROOM EXTENDED PROPERLY</a:t>
            </a:r>
          </a:p>
        </p:txBody>
      </p:sp>
      <p:sp>
        <p:nvSpPr>
          <p:cNvPr id="19" name="TextBox 18">
            <a:extLst>
              <a:ext uri="{FF2B5EF4-FFF2-40B4-BE49-F238E27FC236}">
                <a16:creationId xmlns:a16="http://schemas.microsoft.com/office/drawing/2014/main" id="{ABBDCD33-5303-5F9F-AD49-66928A977017}"/>
              </a:ext>
            </a:extLst>
          </p:cNvPr>
          <p:cNvSpPr txBox="1"/>
          <p:nvPr/>
        </p:nvSpPr>
        <p:spPr>
          <a:xfrm rot="452655">
            <a:off x="9843205" y="1873395"/>
            <a:ext cx="1201060" cy="923330"/>
          </a:xfrm>
          <a:prstGeom prst="rect">
            <a:avLst/>
          </a:prstGeom>
          <a:noFill/>
        </p:spPr>
        <p:txBody>
          <a:bodyPr wrap="square" rtlCol="0">
            <a:spAutoFit/>
          </a:bodyPr>
          <a:lstStyle/>
          <a:p>
            <a:r>
              <a:rPr lang="en-US">
                <a:solidFill>
                  <a:schemeClr val="bg1"/>
                </a:solidFill>
              </a:rPr>
              <a:t>SLIDE ROOM EXTENDED</a:t>
            </a:r>
          </a:p>
        </p:txBody>
      </p:sp>
      <p:sp>
        <p:nvSpPr>
          <p:cNvPr id="20" name="TextBox 19">
            <a:extLst>
              <a:ext uri="{FF2B5EF4-FFF2-40B4-BE49-F238E27FC236}">
                <a16:creationId xmlns:a16="http://schemas.microsoft.com/office/drawing/2014/main" id="{43EB078A-5C50-71A4-93A6-9A2404988FFF}"/>
              </a:ext>
            </a:extLst>
          </p:cNvPr>
          <p:cNvSpPr txBox="1"/>
          <p:nvPr/>
        </p:nvSpPr>
        <p:spPr>
          <a:xfrm>
            <a:off x="308718" y="2734146"/>
            <a:ext cx="2725092" cy="369332"/>
          </a:xfrm>
          <a:prstGeom prst="rect">
            <a:avLst/>
          </a:prstGeom>
          <a:noFill/>
        </p:spPr>
        <p:txBody>
          <a:bodyPr wrap="square" rtlCol="0">
            <a:spAutoFit/>
          </a:bodyPr>
          <a:lstStyle/>
          <a:p>
            <a:r>
              <a:rPr lang="en-US"/>
              <a:t>MAIN FLOOR OF RV</a:t>
            </a:r>
          </a:p>
        </p:txBody>
      </p:sp>
      <p:sp>
        <p:nvSpPr>
          <p:cNvPr id="21" name="TextBox 20">
            <a:extLst>
              <a:ext uri="{FF2B5EF4-FFF2-40B4-BE49-F238E27FC236}">
                <a16:creationId xmlns:a16="http://schemas.microsoft.com/office/drawing/2014/main" id="{08F6E4C4-7845-6F9B-2D16-ECF7126A3A86}"/>
              </a:ext>
            </a:extLst>
          </p:cNvPr>
          <p:cNvSpPr txBox="1"/>
          <p:nvPr/>
        </p:nvSpPr>
        <p:spPr>
          <a:xfrm>
            <a:off x="6578819" y="2868205"/>
            <a:ext cx="2725092" cy="369332"/>
          </a:xfrm>
          <a:prstGeom prst="rect">
            <a:avLst/>
          </a:prstGeom>
          <a:noFill/>
        </p:spPr>
        <p:txBody>
          <a:bodyPr wrap="square" rtlCol="0">
            <a:spAutoFit/>
          </a:bodyPr>
          <a:lstStyle/>
          <a:p>
            <a:r>
              <a:rPr lang="en-US"/>
              <a:t>MAIN FLOOR OF RV</a:t>
            </a:r>
          </a:p>
        </p:txBody>
      </p:sp>
      <p:sp>
        <p:nvSpPr>
          <p:cNvPr id="24" name="TextBox 23">
            <a:extLst>
              <a:ext uri="{FF2B5EF4-FFF2-40B4-BE49-F238E27FC236}">
                <a16:creationId xmlns:a16="http://schemas.microsoft.com/office/drawing/2014/main" id="{BC7AD1D1-18A1-BD73-8939-CF12E61C96E4}"/>
              </a:ext>
            </a:extLst>
          </p:cNvPr>
          <p:cNvSpPr txBox="1"/>
          <p:nvPr/>
        </p:nvSpPr>
        <p:spPr>
          <a:xfrm>
            <a:off x="199176" y="4264234"/>
            <a:ext cx="11624649" cy="1200329"/>
          </a:xfrm>
          <a:prstGeom prst="rect">
            <a:avLst/>
          </a:prstGeom>
          <a:noFill/>
        </p:spPr>
        <p:txBody>
          <a:bodyPr wrap="square" rtlCol="0">
            <a:spAutoFit/>
          </a:bodyPr>
          <a:lstStyle/>
          <a:p>
            <a:r>
              <a:rPr lang="en-US"/>
              <a:t>IF A JACK IS PLACED UNDER THE ROOM TO SUPPORT A HEAVY SLIDE DURING TENSIONING AND THE ROOM KICKS BACK IN AFTER REMOVING THE JACK, THIS IS AN INDICATION THAT EITHER:</a:t>
            </a:r>
          </a:p>
          <a:p>
            <a:pPr marL="285750" indent="-285750">
              <a:buFont typeface="Arial" panose="020B0604020202020204" pitchFamily="34" charset="0"/>
              <a:buChar char="•"/>
            </a:pPr>
            <a:r>
              <a:rPr lang="en-US"/>
              <a:t>THE MOTOR MAGNETS HAVE WEAKENED AND THE MOTOR MAY NEED TO BE REPLACED.</a:t>
            </a:r>
          </a:p>
          <a:p>
            <a:pPr marL="285750" indent="-285750">
              <a:buFont typeface="Arial" panose="020B0604020202020204" pitchFamily="34" charset="0"/>
              <a:buChar char="•"/>
            </a:pPr>
            <a:r>
              <a:rPr lang="en-US"/>
              <a:t>THE GLIDE SURFACE UNDER THE ROOM IS DEFORMED OR DAMAGED.</a:t>
            </a:r>
          </a:p>
        </p:txBody>
      </p:sp>
      <p:pic>
        <p:nvPicPr>
          <p:cNvPr id="27" name="Picture 26" descr="A red car jack with a white plate&#10;&#10;Description automatically generated">
            <a:extLst>
              <a:ext uri="{FF2B5EF4-FFF2-40B4-BE49-F238E27FC236}">
                <a16:creationId xmlns:a16="http://schemas.microsoft.com/office/drawing/2014/main" id="{A4E7B8BE-22A6-5C8A-7787-21AE5A1D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245" y="2962624"/>
            <a:ext cx="1098507" cy="1208972"/>
          </a:xfrm>
          <a:prstGeom prst="rect">
            <a:avLst/>
          </a:prstGeom>
        </p:spPr>
      </p:pic>
      <p:pic>
        <p:nvPicPr>
          <p:cNvPr id="6" name="Graphic 5" descr="Couch outline">
            <a:extLst>
              <a:ext uri="{FF2B5EF4-FFF2-40B4-BE49-F238E27FC236}">
                <a16:creationId xmlns:a16="http://schemas.microsoft.com/office/drawing/2014/main" id="{937079D8-D374-83F4-32FF-8577990606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2807" y="1774001"/>
            <a:ext cx="1280106" cy="1280106"/>
          </a:xfrm>
          <a:prstGeom prst="rect">
            <a:avLst/>
          </a:prstGeom>
        </p:spPr>
      </p:pic>
      <p:pic>
        <p:nvPicPr>
          <p:cNvPr id="8" name="Graphic 7" descr="Couch outline">
            <a:extLst>
              <a:ext uri="{FF2B5EF4-FFF2-40B4-BE49-F238E27FC236}">
                <a16:creationId xmlns:a16="http://schemas.microsoft.com/office/drawing/2014/main" id="{92DD1452-2917-DC71-ACCE-459EDAE597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5763" y="1875857"/>
            <a:ext cx="1280106" cy="1280106"/>
          </a:xfrm>
          <a:prstGeom prst="rect">
            <a:avLst/>
          </a:prstGeom>
        </p:spPr>
      </p:pic>
      <p:pic>
        <p:nvPicPr>
          <p:cNvPr id="14" name="Graphic 13" descr="Window outline">
            <a:extLst>
              <a:ext uri="{FF2B5EF4-FFF2-40B4-BE49-F238E27FC236}">
                <a16:creationId xmlns:a16="http://schemas.microsoft.com/office/drawing/2014/main" id="{CD81D343-8F6C-4454-3103-CAD9FDE3DB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2396" y="1208222"/>
            <a:ext cx="914400" cy="914400"/>
          </a:xfrm>
          <a:prstGeom prst="rect">
            <a:avLst/>
          </a:prstGeom>
        </p:spPr>
      </p:pic>
      <p:pic>
        <p:nvPicPr>
          <p:cNvPr id="16" name="Graphic 15" descr="Window outline">
            <a:extLst>
              <a:ext uri="{FF2B5EF4-FFF2-40B4-BE49-F238E27FC236}">
                <a16:creationId xmlns:a16="http://schemas.microsoft.com/office/drawing/2014/main" id="{16F973AC-8251-A782-8D81-034BD6991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9338" y="1341346"/>
            <a:ext cx="914400" cy="914400"/>
          </a:xfrm>
          <a:prstGeom prst="rect">
            <a:avLst/>
          </a:prstGeom>
        </p:spPr>
      </p:pic>
    </p:spTree>
    <p:extLst>
      <p:ext uri="{BB962C8B-B14F-4D97-AF65-F5344CB8AC3E}">
        <p14:creationId xmlns:p14="http://schemas.microsoft.com/office/powerpoint/2010/main" val="2773335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8C9E67-73C8-DEB3-3FB7-519173568CA1}"/>
              </a:ext>
            </a:extLst>
          </p:cNvPr>
          <p:cNvSpPr txBox="1"/>
          <p:nvPr/>
        </p:nvSpPr>
        <p:spPr>
          <a:xfrm>
            <a:off x="0" y="-39790"/>
            <a:ext cx="12192000" cy="369332"/>
          </a:xfrm>
          <a:prstGeom prst="rect">
            <a:avLst/>
          </a:prstGeom>
          <a:solidFill>
            <a:schemeClr val="accent1">
              <a:lumMod val="50000"/>
            </a:schemeClr>
          </a:solidFill>
        </p:spPr>
        <p:txBody>
          <a:bodyPr wrap="square" rtlCol="0">
            <a:spAutoFit/>
          </a:bodyPr>
          <a:lstStyle/>
          <a:p>
            <a:pPr algn="ctr"/>
            <a:endParaRPr lang="en-US">
              <a:solidFill>
                <a:schemeClr val="bg1"/>
              </a:solidFill>
            </a:endParaRPr>
          </a:p>
        </p:txBody>
      </p:sp>
      <p:pic>
        <p:nvPicPr>
          <p:cNvPr id="7" name="Picture 6" descr="Icon&#10;&#10;Description automatically generated">
            <a:extLst>
              <a:ext uri="{FF2B5EF4-FFF2-40B4-BE49-F238E27FC236}">
                <a16:creationId xmlns:a16="http://schemas.microsoft.com/office/drawing/2014/main" id="{3A9BE57A-4141-840D-9A6F-BC042C20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03" y="6277077"/>
            <a:ext cx="1556360" cy="369332"/>
          </a:xfrm>
          <a:prstGeom prst="rect">
            <a:avLst/>
          </a:prstGeom>
        </p:spPr>
      </p:pic>
      <p:sp>
        <p:nvSpPr>
          <p:cNvPr id="5" name="Rectangle 4">
            <a:extLst>
              <a:ext uri="{FF2B5EF4-FFF2-40B4-BE49-F238E27FC236}">
                <a16:creationId xmlns:a16="http://schemas.microsoft.com/office/drawing/2014/main" id="{AAA8CCBB-4FE9-2054-6226-11A8F7464279}"/>
              </a:ext>
            </a:extLst>
          </p:cNvPr>
          <p:cNvSpPr/>
          <p:nvPr/>
        </p:nvSpPr>
        <p:spPr>
          <a:xfrm>
            <a:off x="280921" y="2377568"/>
            <a:ext cx="3190452" cy="109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B57F6F-3449-8F3B-757D-166D013EC660}"/>
              </a:ext>
            </a:extLst>
          </p:cNvPr>
          <p:cNvSpPr/>
          <p:nvPr/>
        </p:nvSpPr>
        <p:spPr>
          <a:xfrm>
            <a:off x="4588474" y="2430311"/>
            <a:ext cx="3051018" cy="101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B3BDC7F-152D-77AA-675B-4736DE68BFC7}"/>
              </a:ext>
            </a:extLst>
          </p:cNvPr>
          <p:cNvCxnSpPr>
            <a:cxnSpLocks/>
          </p:cNvCxnSpPr>
          <p:nvPr/>
        </p:nvCxnSpPr>
        <p:spPr>
          <a:xfrm>
            <a:off x="3350082" y="535795"/>
            <a:ext cx="0" cy="275843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93C2E4-410A-316C-FC4A-7E2A3641FF45}"/>
              </a:ext>
            </a:extLst>
          </p:cNvPr>
          <p:cNvCxnSpPr>
            <a:cxnSpLocks/>
          </p:cNvCxnSpPr>
          <p:nvPr/>
        </p:nvCxnSpPr>
        <p:spPr>
          <a:xfrm>
            <a:off x="7639492" y="495392"/>
            <a:ext cx="0" cy="27361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3EB078A-5C50-71A4-93A6-9A2404988FFF}"/>
              </a:ext>
            </a:extLst>
          </p:cNvPr>
          <p:cNvSpPr txBox="1"/>
          <p:nvPr/>
        </p:nvSpPr>
        <p:spPr>
          <a:xfrm>
            <a:off x="280921" y="2117282"/>
            <a:ext cx="2725092" cy="276999"/>
          </a:xfrm>
          <a:prstGeom prst="rect">
            <a:avLst/>
          </a:prstGeom>
          <a:noFill/>
        </p:spPr>
        <p:txBody>
          <a:bodyPr wrap="square" rtlCol="0">
            <a:spAutoFit/>
          </a:bodyPr>
          <a:lstStyle/>
          <a:p>
            <a:r>
              <a:rPr lang="en-US" sz="1200"/>
              <a:t>MAIN FLOOR OF RV</a:t>
            </a:r>
          </a:p>
        </p:txBody>
      </p:sp>
      <p:sp>
        <p:nvSpPr>
          <p:cNvPr id="21" name="TextBox 20">
            <a:extLst>
              <a:ext uri="{FF2B5EF4-FFF2-40B4-BE49-F238E27FC236}">
                <a16:creationId xmlns:a16="http://schemas.microsoft.com/office/drawing/2014/main" id="{08F6E4C4-7845-6F9B-2D16-ECF7126A3A86}"/>
              </a:ext>
            </a:extLst>
          </p:cNvPr>
          <p:cNvSpPr txBox="1"/>
          <p:nvPr/>
        </p:nvSpPr>
        <p:spPr>
          <a:xfrm>
            <a:off x="4496397" y="2148648"/>
            <a:ext cx="2725092" cy="276999"/>
          </a:xfrm>
          <a:prstGeom prst="rect">
            <a:avLst/>
          </a:prstGeom>
          <a:noFill/>
        </p:spPr>
        <p:txBody>
          <a:bodyPr wrap="square" rtlCol="0">
            <a:spAutoFit/>
          </a:bodyPr>
          <a:lstStyle/>
          <a:p>
            <a:r>
              <a:rPr lang="en-US" sz="1200"/>
              <a:t>MAIN FLOOR OF RV</a:t>
            </a:r>
          </a:p>
        </p:txBody>
      </p:sp>
      <p:pic>
        <p:nvPicPr>
          <p:cNvPr id="6" name="Graphic 5" descr="Couch outline">
            <a:extLst>
              <a:ext uri="{FF2B5EF4-FFF2-40B4-BE49-F238E27FC236}">
                <a16:creationId xmlns:a16="http://schemas.microsoft.com/office/drawing/2014/main" id="{937079D8-D374-83F4-32FF-857799060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010" y="1157137"/>
            <a:ext cx="1280106" cy="1280106"/>
          </a:xfrm>
          <a:prstGeom prst="rect">
            <a:avLst/>
          </a:prstGeom>
        </p:spPr>
      </p:pic>
      <p:pic>
        <p:nvPicPr>
          <p:cNvPr id="8" name="Graphic 7" descr="Couch outline">
            <a:extLst>
              <a:ext uri="{FF2B5EF4-FFF2-40B4-BE49-F238E27FC236}">
                <a16:creationId xmlns:a16="http://schemas.microsoft.com/office/drawing/2014/main" id="{92DD1452-2917-DC71-ACCE-459EDAE597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73341" y="1156300"/>
            <a:ext cx="1280106" cy="1280106"/>
          </a:xfrm>
          <a:prstGeom prst="rect">
            <a:avLst/>
          </a:prstGeom>
        </p:spPr>
      </p:pic>
      <p:pic>
        <p:nvPicPr>
          <p:cNvPr id="14" name="Graphic 13" descr="Window outline">
            <a:extLst>
              <a:ext uri="{FF2B5EF4-FFF2-40B4-BE49-F238E27FC236}">
                <a16:creationId xmlns:a16="http://schemas.microsoft.com/office/drawing/2014/main" id="{CD81D343-8F6C-4454-3103-CAD9FDE3DB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4599" y="591358"/>
            <a:ext cx="914400" cy="914400"/>
          </a:xfrm>
          <a:prstGeom prst="rect">
            <a:avLst/>
          </a:prstGeom>
        </p:spPr>
      </p:pic>
      <p:pic>
        <p:nvPicPr>
          <p:cNvPr id="16" name="Graphic 15" descr="Window outline">
            <a:extLst>
              <a:ext uri="{FF2B5EF4-FFF2-40B4-BE49-F238E27FC236}">
                <a16:creationId xmlns:a16="http://schemas.microsoft.com/office/drawing/2014/main" id="{16F973AC-8251-A782-8D81-034BD6991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6916" y="621789"/>
            <a:ext cx="914400" cy="914400"/>
          </a:xfrm>
          <a:prstGeom prst="rect">
            <a:avLst/>
          </a:prstGeom>
        </p:spPr>
      </p:pic>
      <p:sp>
        <p:nvSpPr>
          <p:cNvPr id="9" name="Rectangle 8">
            <a:extLst>
              <a:ext uri="{FF2B5EF4-FFF2-40B4-BE49-F238E27FC236}">
                <a16:creationId xmlns:a16="http://schemas.microsoft.com/office/drawing/2014/main" id="{630045E2-3A3F-2C51-1F53-3CF8533FA7E9}"/>
              </a:ext>
            </a:extLst>
          </p:cNvPr>
          <p:cNvSpPr/>
          <p:nvPr/>
        </p:nvSpPr>
        <p:spPr>
          <a:xfrm rot="21345451">
            <a:off x="2069876" y="703451"/>
            <a:ext cx="1393522" cy="15817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0303C-3002-6034-E9D5-7C26866CB14C}"/>
              </a:ext>
            </a:extLst>
          </p:cNvPr>
          <p:cNvSpPr/>
          <p:nvPr/>
        </p:nvSpPr>
        <p:spPr>
          <a:xfrm rot="299131">
            <a:off x="6303694" y="713407"/>
            <a:ext cx="1436450" cy="1629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4A08D2-3BE2-6D1A-ACD2-BBE14A674DE7}"/>
              </a:ext>
            </a:extLst>
          </p:cNvPr>
          <p:cNvSpPr txBox="1"/>
          <p:nvPr/>
        </p:nvSpPr>
        <p:spPr>
          <a:xfrm>
            <a:off x="8597722" y="5226188"/>
            <a:ext cx="2978293" cy="1277273"/>
          </a:xfrm>
          <a:prstGeom prst="rect">
            <a:avLst/>
          </a:prstGeom>
          <a:noFill/>
        </p:spPr>
        <p:txBody>
          <a:bodyPr wrap="square" rtlCol="0">
            <a:spAutoFit/>
          </a:bodyPr>
          <a:lstStyle/>
          <a:p>
            <a:r>
              <a:rPr lang="en-US" sz="1100" b="1"/>
              <a:t>SCREW DROPS DOWN INTO THE JAMB AND GETS WEDGED INTO THE PULLEYS?</a:t>
            </a:r>
          </a:p>
          <a:p>
            <a:pPr marL="171450" indent="-171450">
              <a:buFont typeface="Arial" panose="020B0604020202020204" pitchFamily="34" charset="0"/>
              <a:buChar char="•"/>
            </a:pPr>
            <a:r>
              <a:rPr lang="en-US" sz="1100"/>
              <a:t>CUT THE CABLE AND PULL IT OUT IN THE DIRECTION THAT IT WILL MOVE.</a:t>
            </a:r>
          </a:p>
          <a:p>
            <a:pPr marL="171450" indent="-171450">
              <a:buFont typeface="Arial" panose="020B0604020202020204" pitchFamily="34" charset="0"/>
              <a:buChar char="•"/>
            </a:pPr>
            <a:r>
              <a:rPr lang="en-US" sz="1100"/>
              <a:t>USE A LEAF BLOWER AT THE BOTTOM OF THE JAMAB OR AIR COMPRESSOR. THEN HOLD A MAGNET TO CATCH THE SCREW OUT THE TOP</a:t>
            </a:r>
          </a:p>
        </p:txBody>
      </p:sp>
      <p:sp>
        <p:nvSpPr>
          <p:cNvPr id="4" name="TextBox 3">
            <a:extLst>
              <a:ext uri="{FF2B5EF4-FFF2-40B4-BE49-F238E27FC236}">
                <a16:creationId xmlns:a16="http://schemas.microsoft.com/office/drawing/2014/main" id="{ED67DE06-737F-E1DB-AE76-BC0A8AF41CFA}"/>
              </a:ext>
            </a:extLst>
          </p:cNvPr>
          <p:cNvSpPr txBox="1"/>
          <p:nvPr/>
        </p:nvSpPr>
        <p:spPr>
          <a:xfrm>
            <a:off x="4545125" y="2757929"/>
            <a:ext cx="2978293" cy="784830"/>
          </a:xfrm>
          <a:prstGeom prst="rect">
            <a:avLst/>
          </a:prstGeom>
          <a:noFill/>
        </p:spPr>
        <p:txBody>
          <a:bodyPr wrap="square" rtlCol="0">
            <a:spAutoFit/>
          </a:bodyPr>
          <a:lstStyle/>
          <a:p>
            <a:r>
              <a:rPr lang="en-US" sz="1200" b="1"/>
              <a:t>WILL NOT SEAL?</a:t>
            </a:r>
          </a:p>
          <a:p>
            <a:pPr marL="171450" indent="-171450">
              <a:buFont typeface="Arial" panose="020B0604020202020204" pitchFamily="34" charset="0"/>
              <a:buChar char="•"/>
            </a:pPr>
            <a:r>
              <a:rPr lang="en-US" sz="1100"/>
              <a:t>CHECK ADJUSTMENT FIRST</a:t>
            </a:r>
          </a:p>
          <a:p>
            <a:pPr marL="171450" indent="-171450">
              <a:buFont typeface="Arial" panose="020B0604020202020204" pitchFamily="34" charset="0"/>
              <a:buChar char="•"/>
            </a:pPr>
            <a:r>
              <a:rPr lang="en-US" sz="1100"/>
              <a:t>IF A CABLE WAS CHANGED IN THE HALF- WAY POSITION IT WILL BE TOO SHORT.</a:t>
            </a:r>
          </a:p>
        </p:txBody>
      </p:sp>
      <p:sp>
        <p:nvSpPr>
          <p:cNvPr id="11" name="TextBox 10">
            <a:extLst>
              <a:ext uri="{FF2B5EF4-FFF2-40B4-BE49-F238E27FC236}">
                <a16:creationId xmlns:a16="http://schemas.microsoft.com/office/drawing/2014/main" id="{A79ACB94-4D61-66FE-D89C-92814FF85C19}"/>
              </a:ext>
            </a:extLst>
          </p:cNvPr>
          <p:cNvSpPr txBox="1"/>
          <p:nvPr/>
        </p:nvSpPr>
        <p:spPr>
          <a:xfrm>
            <a:off x="8622677" y="2812136"/>
            <a:ext cx="2978293" cy="1323439"/>
          </a:xfrm>
          <a:prstGeom prst="rect">
            <a:avLst/>
          </a:prstGeom>
          <a:noFill/>
        </p:spPr>
        <p:txBody>
          <a:bodyPr wrap="square" rtlCol="0">
            <a:spAutoFit/>
          </a:bodyPr>
          <a:lstStyle/>
          <a:p>
            <a:r>
              <a:rPr lang="en-US" sz="1200" b="1"/>
              <a:t>EXTERIOR CABLE DISCONNECTS FROM THE STANDOFF BRACKET AND PULLS THROUGH THE HOLE IN THE JAMB.</a:t>
            </a:r>
          </a:p>
          <a:p>
            <a:pPr marL="171450" indent="-171450">
              <a:buFont typeface="Arial" panose="020B0604020202020204" pitchFamily="34" charset="0"/>
              <a:buChar char="•"/>
            </a:pPr>
            <a:r>
              <a:rPr lang="en-US" sz="1100"/>
              <a:t>REMOVE EXTERIOR CABLE PATCH</a:t>
            </a:r>
          </a:p>
          <a:p>
            <a:pPr marL="171450" indent="-171450">
              <a:buFont typeface="Arial" panose="020B0604020202020204" pitchFamily="34" charset="0"/>
              <a:buChar char="•"/>
            </a:pPr>
            <a:r>
              <a:rPr lang="en-US" sz="1100"/>
              <a:t>USE FORCEPTS OR HOOK END TOOL TO GRAB THE BALL END OF THE CABLE OUT OF THE JAMB.</a:t>
            </a:r>
          </a:p>
        </p:txBody>
      </p:sp>
      <p:sp>
        <p:nvSpPr>
          <p:cNvPr id="22" name="TextBox 21">
            <a:extLst>
              <a:ext uri="{FF2B5EF4-FFF2-40B4-BE49-F238E27FC236}">
                <a16:creationId xmlns:a16="http://schemas.microsoft.com/office/drawing/2014/main" id="{3874FCBE-2F9A-A986-F63B-EA88E8A44CC8}"/>
              </a:ext>
            </a:extLst>
          </p:cNvPr>
          <p:cNvSpPr txBox="1"/>
          <p:nvPr/>
        </p:nvSpPr>
        <p:spPr>
          <a:xfrm>
            <a:off x="4417769" y="5307603"/>
            <a:ext cx="2978293" cy="1492716"/>
          </a:xfrm>
          <a:prstGeom prst="rect">
            <a:avLst/>
          </a:prstGeom>
          <a:noFill/>
        </p:spPr>
        <p:txBody>
          <a:bodyPr wrap="square" rtlCol="0">
            <a:spAutoFit/>
          </a:bodyPr>
          <a:lstStyle/>
          <a:p>
            <a:r>
              <a:rPr lang="en-US" sz="1200" b="1"/>
              <a:t>CHATTERING SOUND COMING FROM THE RIGHT OR LEFT OF THE ROOM?</a:t>
            </a:r>
            <a:endParaRPr lang="en-US" sz="1200"/>
          </a:p>
          <a:p>
            <a:pPr marL="171450" indent="-171450">
              <a:buFont typeface="Arial" panose="020B0604020202020204" pitchFamily="34" charset="0"/>
              <a:buChar char="•"/>
            </a:pPr>
            <a:r>
              <a:rPr lang="en-US" sz="1100"/>
              <a:t>IS THE WALL FLEXING AT CORNER PULLEY BRACKET DURING OPERATION?</a:t>
            </a:r>
          </a:p>
          <a:p>
            <a:pPr marL="171450" indent="-171450">
              <a:buFont typeface="Arial" panose="020B0604020202020204" pitchFamily="34" charset="0"/>
              <a:buChar char="•"/>
            </a:pPr>
            <a:r>
              <a:rPr lang="en-US" sz="1100"/>
              <a:t>IS THE BOTTOM OF THE CORNER PULLEY BRACKET DIGGING INTO THE WALL? SHIM NEEDED</a:t>
            </a:r>
          </a:p>
          <a:p>
            <a:endParaRPr lang="en-US" sz="1200"/>
          </a:p>
        </p:txBody>
      </p:sp>
      <p:pic>
        <p:nvPicPr>
          <p:cNvPr id="24" name="Picture 23">
            <a:extLst>
              <a:ext uri="{FF2B5EF4-FFF2-40B4-BE49-F238E27FC236}">
                <a16:creationId xmlns:a16="http://schemas.microsoft.com/office/drawing/2014/main" id="{CD8300ED-6769-5C5F-E2DD-283549ED8FA1}"/>
              </a:ext>
            </a:extLst>
          </p:cNvPr>
          <p:cNvPicPr>
            <a:picLocks noChangeAspect="1"/>
          </p:cNvPicPr>
          <p:nvPr/>
        </p:nvPicPr>
        <p:blipFill>
          <a:blip r:embed="rId8"/>
          <a:stretch>
            <a:fillRect/>
          </a:stretch>
        </p:blipFill>
        <p:spPr>
          <a:xfrm>
            <a:off x="9208235" y="548133"/>
            <a:ext cx="1807179" cy="2142434"/>
          </a:xfrm>
          <a:prstGeom prst="rect">
            <a:avLst/>
          </a:prstGeom>
        </p:spPr>
      </p:pic>
      <p:pic>
        <p:nvPicPr>
          <p:cNvPr id="28" name="Graphic 27" descr="Volume outline">
            <a:extLst>
              <a:ext uri="{FF2B5EF4-FFF2-40B4-BE49-F238E27FC236}">
                <a16:creationId xmlns:a16="http://schemas.microsoft.com/office/drawing/2014/main" id="{EE8213A6-60F2-1B54-3489-608DF38F91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0490" y="4297447"/>
            <a:ext cx="914400" cy="914400"/>
          </a:xfrm>
          <a:prstGeom prst="rect">
            <a:avLst/>
          </a:prstGeom>
        </p:spPr>
      </p:pic>
      <p:pic>
        <p:nvPicPr>
          <p:cNvPr id="29" name="Picture 28" descr="A screw with a cross&#10;&#10;Description automatically generated">
            <a:extLst>
              <a:ext uri="{FF2B5EF4-FFF2-40B4-BE49-F238E27FC236}">
                <a16:creationId xmlns:a16="http://schemas.microsoft.com/office/drawing/2014/main" id="{201DD2B1-E825-466A-AC50-0B53C5546361}"/>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7500268" flipH="1">
            <a:off x="8800208" y="4571518"/>
            <a:ext cx="441275" cy="366258"/>
          </a:xfrm>
          <a:prstGeom prst="rect">
            <a:avLst/>
          </a:prstGeom>
        </p:spPr>
      </p:pic>
      <p:sp>
        <p:nvSpPr>
          <p:cNvPr id="30" name="TextBox 29">
            <a:extLst>
              <a:ext uri="{FF2B5EF4-FFF2-40B4-BE49-F238E27FC236}">
                <a16:creationId xmlns:a16="http://schemas.microsoft.com/office/drawing/2014/main" id="{80A62E1D-B2AB-8CA8-797D-D89FA8B78145}"/>
              </a:ext>
            </a:extLst>
          </p:cNvPr>
          <p:cNvSpPr txBox="1"/>
          <p:nvPr/>
        </p:nvSpPr>
        <p:spPr>
          <a:xfrm>
            <a:off x="9297415" y="4605734"/>
            <a:ext cx="1482202" cy="369332"/>
          </a:xfrm>
          <a:prstGeom prst="rect">
            <a:avLst/>
          </a:prstGeom>
          <a:noFill/>
        </p:spPr>
        <p:txBody>
          <a:bodyPr wrap="square" rtlCol="0">
            <a:spAutoFit/>
          </a:bodyPr>
          <a:lstStyle/>
          <a:p>
            <a:r>
              <a:rPr lang="en-US">
                <a:latin typeface="Ink Free" panose="03080402000500000000" pitchFamily="66" charset="0"/>
              </a:rPr>
              <a:t>SCREWED?</a:t>
            </a:r>
          </a:p>
        </p:txBody>
      </p:sp>
      <p:sp>
        <p:nvSpPr>
          <p:cNvPr id="31" name="TextBox 30">
            <a:extLst>
              <a:ext uri="{FF2B5EF4-FFF2-40B4-BE49-F238E27FC236}">
                <a16:creationId xmlns:a16="http://schemas.microsoft.com/office/drawing/2014/main" id="{030A3E03-64E1-D01C-012E-A4DF1E2FA207}"/>
              </a:ext>
            </a:extLst>
          </p:cNvPr>
          <p:cNvSpPr txBox="1"/>
          <p:nvPr/>
        </p:nvSpPr>
        <p:spPr>
          <a:xfrm>
            <a:off x="5524890" y="4566462"/>
            <a:ext cx="1954738" cy="369332"/>
          </a:xfrm>
          <a:prstGeom prst="rect">
            <a:avLst/>
          </a:prstGeom>
          <a:noFill/>
        </p:spPr>
        <p:txBody>
          <a:bodyPr wrap="square" rtlCol="0">
            <a:spAutoFit/>
          </a:bodyPr>
          <a:lstStyle/>
          <a:p>
            <a:r>
              <a:rPr lang="en-US">
                <a:latin typeface="Ink Free" panose="03080402000500000000" pitchFamily="66" charset="0"/>
              </a:rPr>
              <a:t>CHATTERING</a:t>
            </a:r>
          </a:p>
        </p:txBody>
      </p:sp>
      <p:sp>
        <p:nvSpPr>
          <p:cNvPr id="2" name="TextBox 1">
            <a:extLst>
              <a:ext uri="{FF2B5EF4-FFF2-40B4-BE49-F238E27FC236}">
                <a16:creationId xmlns:a16="http://schemas.microsoft.com/office/drawing/2014/main" id="{0AC86CF6-866A-C8E2-E439-3F575078B05E}"/>
              </a:ext>
            </a:extLst>
          </p:cNvPr>
          <p:cNvSpPr txBox="1"/>
          <p:nvPr/>
        </p:nvSpPr>
        <p:spPr>
          <a:xfrm>
            <a:off x="305010" y="2812136"/>
            <a:ext cx="2978293" cy="1292662"/>
          </a:xfrm>
          <a:prstGeom prst="rect">
            <a:avLst/>
          </a:prstGeom>
          <a:noFill/>
        </p:spPr>
        <p:txBody>
          <a:bodyPr wrap="square" rtlCol="0">
            <a:spAutoFit/>
          </a:bodyPr>
          <a:lstStyle/>
          <a:p>
            <a:r>
              <a:rPr lang="en-US" sz="1200" b="1"/>
              <a:t>ROOM NOSE DIVES INTO THE FLOOR</a:t>
            </a:r>
          </a:p>
          <a:p>
            <a:pPr marL="171450" indent="-171450">
              <a:buFont typeface="Arial" panose="020B0604020202020204" pitchFamily="34" charset="0"/>
              <a:buChar char="•"/>
            </a:pPr>
            <a:r>
              <a:rPr lang="en-US" sz="1100"/>
              <a:t>CHECK ADJUSTMENT FIRST</a:t>
            </a:r>
          </a:p>
          <a:p>
            <a:pPr marL="171450" indent="-171450">
              <a:buFont typeface="Arial" panose="020B0604020202020204" pitchFamily="34" charset="0"/>
              <a:buChar char="•"/>
            </a:pPr>
            <a:r>
              <a:rPr lang="en-US" sz="1100"/>
              <a:t>PLACE A LEVEL OR STRAIGHT EDGE ON THE MAIN FLOOR IN THE RV TO MAKE SURE IT IS FLAT AND NOT CURVING UP.</a:t>
            </a:r>
          </a:p>
          <a:p>
            <a:pPr marL="171450" indent="-171450">
              <a:buFont typeface="Arial" panose="020B0604020202020204" pitchFamily="34" charset="0"/>
              <a:buChar char="•"/>
            </a:pPr>
            <a:r>
              <a:rPr lang="en-US" sz="1100"/>
              <a:t>PLACE A LEVEL ON THE FLOOR OF THE SLIDE TO MAKE SURE IT IS FLAT AND STRAIGHT</a:t>
            </a:r>
          </a:p>
        </p:txBody>
      </p:sp>
      <p:sp>
        <p:nvSpPr>
          <p:cNvPr id="33" name="TextBox 32">
            <a:extLst>
              <a:ext uri="{FF2B5EF4-FFF2-40B4-BE49-F238E27FC236}">
                <a16:creationId xmlns:a16="http://schemas.microsoft.com/office/drawing/2014/main" id="{BE729ADB-BF95-21F3-5C19-CEB548424E01}"/>
              </a:ext>
            </a:extLst>
          </p:cNvPr>
          <p:cNvSpPr txBox="1"/>
          <p:nvPr/>
        </p:nvSpPr>
        <p:spPr>
          <a:xfrm>
            <a:off x="280921" y="5380076"/>
            <a:ext cx="2978293" cy="969496"/>
          </a:xfrm>
          <a:prstGeom prst="rect">
            <a:avLst/>
          </a:prstGeom>
          <a:noFill/>
        </p:spPr>
        <p:txBody>
          <a:bodyPr wrap="square" rtlCol="0">
            <a:spAutoFit/>
          </a:bodyPr>
          <a:lstStyle/>
          <a:p>
            <a:r>
              <a:rPr lang="en-US" sz="1200" b="1"/>
              <a:t>CABLE IS A BIRD’S NEST STUCK INSIDE?</a:t>
            </a:r>
            <a:endParaRPr lang="en-US" sz="1100" b="1"/>
          </a:p>
          <a:p>
            <a:pPr marL="171450" indent="-171450">
              <a:buFont typeface="Arial" panose="020B0604020202020204" pitchFamily="34" charset="0"/>
              <a:buChar char="•"/>
            </a:pPr>
            <a:r>
              <a:rPr lang="en-US" sz="1200"/>
              <a:t>IF THE NEST IS ON AN EXTERIOR CABLE</a:t>
            </a:r>
            <a:r>
              <a:rPr lang="en-US" sz="1100"/>
              <a:t>, CUT THE CABLE INSIDE NEAR THE ADJUSTMENT BRACKET AND OPERATE THE MOTOR TO PULL THE NEST OUT. </a:t>
            </a:r>
            <a:endParaRPr lang="en-US" sz="1200"/>
          </a:p>
        </p:txBody>
      </p:sp>
      <p:pic>
        <p:nvPicPr>
          <p:cNvPr id="35" name="Graphic 34" descr="A nest with eggs">
            <a:extLst>
              <a:ext uri="{FF2B5EF4-FFF2-40B4-BE49-F238E27FC236}">
                <a16:creationId xmlns:a16="http://schemas.microsoft.com/office/drawing/2014/main" id="{1B83540C-1D83-3A64-97BF-CA0BAE2EFB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1687" y="4182021"/>
            <a:ext cx="1216759" cy="1216759"/>
          </a:xfrm>
          <a:prstGeom prst="rect">
            <a:avLst/>
          </a:prstGeom>
        </p:spPr>
      </p:pic>
    </p:spTree>
    <p:extLst>
      <p:ext uri="{BB962C8B-B14F-4D97-AF65-F5344CB8AC3E}">
        <p14:creationId xmlns:p14="http://schemas.microsoft.com/office/powerpoint/2010/main" val="3881193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297936"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14099" y="769809"/>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68BAC8B-A872-CF18-3FC8-B93A4B5AE8CF}"/>
              </a:ext>
            </a:extLst>
          </p:cNvPr>
          <p:cNvPicPr>
            <a:picLocks noChangeAspect="1"/>
          </p:cNvPicPr>
          <p:nvPr/>
        </p:nvPicPr>
        <p:blipFill>
          <a:blip r:embed="rId3"/>
          <a:stretch>
            <a:fillRect/>
          </a:stretch>
        </p:blipFill>
        <p:spPr>
          <a:xfrm>
            <a:off x="2324784" y="1244046"/>
            <a:ext cx="6438233" cy="4682824"/>
          </a:xfrm>
          <a:prstGeom prst="rect">
            <a:avLst/>
          </a:prstGeom>
        </p:spPr>
      </p:pic>
      <p:cxnSp>
        <p:nvCxnSpPr>
          <p:cNvPr id="12" name="Straight Connector 11">
            <a:extLst>
              <a:ext uri="{FF2B5EF4-FFF2-40B4-BE49-F238E27FC236}">
                <a16:creationId xmlns:a16="http://schemas.microsoft.com/office/drawing/2014/main" id="{93B06949-56DD-826F-83E9-FB2C1F2FA174}"/>
              </a:ext>
            </a:extLst>
          </p:cNvPr>
          <p:cNvCxnSpPr>
            <a:cxnSpLocks/>
          </p:cNvCxnSpPr>
          <p:nvPr/>
        </p:nvCxnSpPr>
        <p:spPr>
          <a:xfrm>
            <a:off x="5775649" y="2866452"/>
            <a:ext cx="0" cy="306041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646331"/>
          </a:xfrm>
          <a:prstGeom prst="rect">
            <a:avLst/>
          </a:prstGeom>
          <a:solidFill>
            <a:schemeClr val="accent1">
              <a:lumMod val="50000"/>
            </a:schemeClr>
          </a:solidFill>
        </p:spPr>
        <p:txBody>
          <a:bodyPr wrap="square" rtlCol="0">
            <a:spAutoFit/>
          </a:bodyPr>
          <a:lstStyle/>
          <a:p>
            <a:pPr algn="ctr"/>
            <a:r>
              <a:rPr lang="en-US">
                <a:solidFill>
                  <a:schemeClr val="bg1"/>
                </a:solidFill>
              </a:rPr>
              <a:t>Function of The Jamb Clamp</a:t>
            </a:r>
          </a:p>
          <a:p>
            <a:pPr algn="ctr"/>
            <a:r>
              <a:rPr lang="en-US">
                <a:solidFill>
                  <a:schemeClr val="bg1"/>
                </a:solidFill>
              </a:rPr>
              <a:t>Cycling the room without the jamb clamp clipped into the jamb from top to bottom could cause the jamb to twist.</a:t>
            </a:r>
          </a:p>
        </p:txBody>
      </p:sp>
      <p:sp>
        <p:nvSpPr>
          <p:cNvPr id="15" name="TextBox 14">
            <a:extLst>
              <a:ext uri="{FF2B5EF4-FFF2-40B4-BE49-F238E27FC236}">
                <a16:creationId xmlns:a16="http://schemas.microsoft.com/office/drawing/2014/main" id="{0FC92161-B1F6-1561-7CD2-152DBE54AE75}"/>
              </a:ext>
            </a:extLst>
          </p:cNvPr>
          <p:cNvSpPr txBox="1"/>
          <p:nvPr/>
        </p:nvSpPr>
        <p:spPr>
          <a:xfrm>
            <a:off x="2382797" y="3991027"/>
            <a:ext cx="2690037" cy="261610"/>
          </a:xfrm>
          <a:prstGeom prst="rect">
            <a:avLst/>
          </a:prstGeom>
          <a:noFill/>
        </p:spPr>
        <p:txBody>
          <a:bodyPr wrap="square" rtlCol="0">
            <a:spAutoFit/>
          </a:bodyPr>
          <a:lstStyle/>
          <a:p>
            <a:r>
              <a:rPr lang="en-US" sz="1100">
                <a:solidFill>
                  <a:schemeClr val="accent1">
                    <a:lumMod val="75000"/>
                  </a:schemeClr>
                </a:solidFill>
              </a:rPr>
              <a:t>EXTRUSION EDGE HAS A CHANNEL</a:t>
            </a:r>
          </a:p>
        </p:txBody>
      </p:sp>
      <p:cxnSp>
        <p:nvCxnSpPr>
          <p:cNvPr id="18" name="Straight Arrow Connector 17">
            <a:extLst>
              <a:ext uri="{FF2B5EF4-FFF2-40B4-BE49-F238E27FC236}">
                <a16:creationId xmlns:a16="http://schemas.microsoft.com/office/drawing/2014/main" id="{C4B35BFE-876C-C155-3513-43512131196A}"/>
              </a:ext>
            </a:extLst>
          </p:cNvPr>
          <p:cNvCxnSpPr>
            <a:cxnSpLocks/>
          </p:cNvCxnSpPr>
          <p:nvPr/>
        </p:nvCxnSpPr>
        <p:spPr>
          <a:xfrm>
            <a:off x="3809239" y="4276541"/>
            <a:ext cx="1966410" cy="2933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54F75E8-AFF4-1537-F9B1-ECED6668D2E9}"/>
              </a:ext>
            </a:extLst>
          </p:cNvPr>
          <p:cNvPicPr>
            <a:picLocks noChangeAspect="1"/>
          </p:cNvPicPr>
          <p:nvPr/>
        </p:nvPicPr>
        <p:blipFill>
          <a:blip r:embed="rId4"/>
          <a:stretch>
            <a:fillRect/>
          </a:stretch>
        </p:blipFill>
        <p:spPr>
          <a:xfrm rot="16200000">
            <a:off x="8596716" y="1312018"/>
            <a:ext cx="914400" cy="1171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9">
            <a:extLst>
              <a:ext uri="{FF2B5EF4-FFF2-40B4-BE49-F238E27FC236}">
                <a16:creationId xmlns:a16="http://schemas.microsoft.com/office/drawing/2014/main" id="{D3477208-9A17-8EA7-8E41-5DC7F8732E26}"/>
              </a:ext>
            </a:extLst>
          </p:cNvPr>
          <p:cNvPicPr>
            <a:picLocks noChangeAspect="1"/>
          </p:cNvPicPr>
          <p:nvPr/>
        </p:nvPicPr>
        <p:blipFill>
          <a:blip r:embed="rId5"/>
          <a:stretch>
            <a:fillRect/>
          </a:stretch>
        </p:blipFill>
        <p:spPr>
          <a:xfrm>
            <a:off x="9982278" y="1343436"/>
            <a:ext cx="625867" cy="4236342"/>
          </a:xfrm>
          <a:prstGeom prst="rect">
            <a:avLst/>
          </a:prstGeom>
        </p:spPr>
      </p:pic>
      <p:sp>
        <p:nvSpPr>
          <p:cNvPr id="31" name="Oval 30">
            <a:extLst>
              <a:ext uri="{FF2B5EF4-FFF2-40B4-BE49-F238E27FC236}">
                <a16:creationId xmlns:a16="http://schemas.microsoft.com/office/drawing/2014/main" id="{4D615797-FECC-096D-6495-4E5548DE5E06}"/>
              </a:ext>
            </a:extLst>
          </p:cNvPr>
          <p:cNvSpPr/>
          <p:nvPr/>
        </p:nvSpPr>
        <p:spPr>
          <a:xfrm>
            <a:off x="10295211" y="1343436"/>
            <a:ext cx="312934" cy="300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283D893-DE7D-6229-A45B-7BDF33042EBC}"/>
              </a:ext>
            </a:extLst>
          </p:cNvPr>
          <p:cNvSpPr/>
          <p:nvPr/>
        </p:nvSpPr>
        <p:spPr>
          <a:xfrm>
            <a:off x="9121303" y="2050252"/>
            <a:ext cx="467567" cy="428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275A8942-7A6F-14AA-96A2-609FC69D9C19}"/>
              </a:ext>
            </a:extLst>
          </p:cNvPr>
          <p:cNvCxnSpPr>
            <a:cxnSpLocks/>
            <a:stCxn id="31" idx="2"/>
            <a:endCxn id="32" idx="0"/>
          </p:cNvCxnSpPr>
          <p:nvPr/>
        </p:nvCxnSpPr>
        <p:spPr>
          <a:xfrm flipH="1">
            <a:off x="9355087" y="1493818"/>
            <a:ext cx="940124" cy="5564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AB821A-770F-E95C-7AF9-B6ECFBC48EF0}"/>
              </a:ext>
            </a:extLst>
          </p:cNvPr>
          <p:cNvCxnSpPr>
            <a:stCxn id="31" idx="4"/>
          </p:cNvCxnSpPr>
          <p:nvPr/>
        </p:nvCxnSpPr>
        <p:spPr>
          <a:xfrm flipH="1">
            <a:off x="9494527" y="1644199"/>
            <a:ext cx="957151" cy="766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0D514E-2DB1-3806-FCAC-DCAEEA2EBC20}"/>
              </a:ext>
            </a:extLst>
          </p:cNvPr>
          <p:cNvCxnSpPr/>
          <p:nvPr/>
        </p:nvCxnSpPr>
        <p:spPr>
          <a:xfrm>
            <a:off x="9195152" y="2259628"/>
            <a:ext cx="159934"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2392FBF-33C2-86AC-9BA9-E5F2DA170B4F}"/>
              </a:ext>
            </a:extLst>
          </p:cNvPr>
          <p:cNvSpPr txBox="1"/>
          <p:nvPr/>
        </p:nvSpPr>
        <p:spPr>
          <a:xfrm>
            <a:off x="6595905" y="2919600"/>
            <a:ext cx="3252168" cy="261610"/>
          </a:xfrm>
          <a:prstGeom prst="rect">
            <a:avLst/>
          </a:prstGeom>
          <a:noFill/>
        </p:spPr>
        <p:txBody>
          <a:bodyPr wrap="square" rtlCol="0">
            <a:spAutoFit/>
          </a:bodyPr>
          <a:lstStyle/>
          <a:p>
            <a:r>
              <a:rPr lang="en-US" sz="1100">
                <a:solidFill>
                  <a:schemeClr val="accent1">
                    <a:lumMod val="75000"/>
                  </a:schemeClr>
                </a:solidFill>
              </a:rPr>
              <a:t>JAMB CLAMP EDGE IS BEVELED TO CLIP INTO JAMB</a:t>
            </a:r>
          </a:p>
        </p:txBody>
      </p:sp>
      <p:cxnSp>
        <p:nvCxnSpPr>
          <p:cNvPr id="49" name="Straight Arrow Connector 48">
            <a:extLst>
              <a:ext uri="{FF2B5EF4-FFF2-40B4-BE49-F238E27FC236}">
                <a16:creationId xmlns:a16="http://schemas.microsoft.com/office/drawing/2014/main" id="{6FED3D35-7BA6-EDFC-2C5E-061D82F05E8F}"/>
              </a:ext>
            </a:extLst>
          </p:cNvPr>
          <p:cNvCxnSpPr>
            <a:cxnSpLocks/>
          </p:cNvCxnSpPr>
          <p:nvPr/>
        </p:nvCxnSpPr>
        <p:spPr>
          <a:xfrm flipV="1">
            <a:off x="8837763" y="2586903"/>
            <a:ext cx="283540" cy="39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CD9A54-C3F5-6604-D76B-E7E76D048CF5}"/>
              </a:ext>
            </a:extLst>
          </p:cNvPr>
          <p:cNvCxnSpPr/>
          <p:nvPr/>
        </p:nvCxnSpPr>
        <p:spPr>
          <a:xfrm>
            <a:off x="9461796" y="2259628"/>
            <a:ext cx="971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descr="Icon&#10;&#10;Description automatically generated">
            <a:extLst>
              <a:ext uri="{FF2B5EF4-FFF2-40B4-BE49-F238E27FC236}">
                <a16:creationId xmlns:a16="http://schemas.microsoft.com/office/drawing/2014/main" id="{EC47A083-565C-7E57-5DEA-9A2668DE43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509" y="5615105"/>
            <a:ext cx="2237089" cy="530872"/>
          </a:xfrm>
          <a:prstGeom prst="rect">
            <a:avLst/>
          </a:prstGeom>
        </p:spPr>
      </p:pic>
    </p:spTree>
    <p:extLst>
      <p:ext uri="{BB962C8B-B14F-4D97-AF65-F5344CB8AC3E}">
        <p14:creationId xmlns:p14="http://schemas.microsoft.com/office/powerpoint/2010/main" val="351965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05" y="6097190"/>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Accu Slide Installation Checklist and Guidelines</a:t>
            </a:r>
          </a:p>
        </p:txBody>
      </p:sp>
      <p:pic>
        <p:nvPicPr>
          <p:cNvPr id="2" name="Picture 1" descr="Icon&#10;&#10;Description automatically generated">
            <a:extLst>
              <a:ext uri="{FF2B5EF4-FFF2-40B4-BE49-F238E27FC236}">
                <a16:creationId xmlns:a16="http://schemas.microsoft.com/office/drawing/2014/main" id="{041D9303-AF1C-D3AF-99A7-717C1D26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634" y="6097190"/>
            <a:ext cx="2237089" cy="530872"/>
          </a:xfrm>
          <a:prstGeom prst="rect">
            <a:avLst/>
          </a:prstGeom>
        </p:spPr>
      </p:pic>
      <p:pic>
        <p:nvPicPr>
          <p:cNvPr id="6" name="Picture 5">
            <a:extLst>
              <a:ext uri="{FF2B5EF4-FFF2-40B4-BE49-F238E27FC236}">
                <a16:creationId xmlns:a16="http://schemas.microsoft.com/office/drawing/2014/main" id="{C2DE535F-6451-6AD3-8507-FE83AD92A6C4}"/>
              </a:ext>
            </a:extLst>
          </p:cNvPr>
          <p:cNvPicPr>
            <a:picLocks noChangeAspect="1"/>
          </p:cNvPicPr>
          <p:nvPr/>
        </p:nvPicPr>
        <p:blipFill>
          <a:blip r:embed="rId5"/>
          <a:stretch>
            <a:fillRect/>
          </a:stretch>
        </p:blipFill>
        <p:spPr>
          <a:xfrm>
            <a:off x="1785373" y="768594"/>
            <a:ext cx="2420591" cy="2846965"/>
          </a:xfrm>
          <a:prstGeom prst="rect">
            <a:avLst/>
          </a:prstGeom>
        </p:spPr>
      </p:pic>
      <p:pic>
        <p:nvPicPr>
          <p:cNvPr id="9" name="Picture 8">
            <a:extLst>
              <a:ext uri="{FF2B5EF4-FFF2-40B4-BE49-F238E27FC236}">
                <a16:creationId xmlns:a16="http://schemas.microsoft.com/office/drawing/2014/main" id="{DC9F06D3-C80A-8DFE-A317-DA8D774DC008}"/>
              </a:ext>
            </a:extLst>
          </p:cNvPr>
          <p:cNvPicPr>
            <a:picLocks noChangeAspect="1"/>
          </p:cNvPicPr>
          <p:nvPr/>
        </p:nvPicPr>
        <p:blipFill>
          <a:blip r:embed="rId6"/>
          <a:stretch>
            <a:fillRect/>
          </a:stretch>
        </p:blipFill>
        <p:spPr>
          <a:xfrm>
            <a:off x="1785373" y="3637816"/>
            <a:ext cx="2420591" cy="1585436"/>
          </a:xfrm>
          <a:prstGeom prst="rect">
            <a:avLst/>
          </a:prstGeom>
        </p:spPr>
      </p:pic>
      <p:pic>
        <p:nvPicPr>
          <p:cNvPr id="11" name="Picture 10">
            <a:extLst>
              <a:ext uri="{FF2B5EF4-FFF2-40B4-BE49-F238E27FC236}">
                <a16:creationId xmlns:a16="http://schemas.microsoft.com/office/drawing/2014/main" id="{3909BC06-7BF3-D842-FC6E-06D3366927FF}"/>
              </a:ext>
            </a:extLst>
          </p:cNvPr>
          <p:cNvPicPr>
            <a:picLocks noChangeAspect="1"/>
          </p:cNvPicPr>
          <p:nvPr/>
        </p:nvPicPr>
        <p:blipFill>
          <a:blip r:embed="rId7"/>
          <a:stretch>
            <a:fillRect/>
          </a:stretch>
        </p:blipFill>
        <p:spPr>
          <a:xfrm>
            <a:off x="4622518" y="686144"/>
            <a:ext cx="2497452" cy="3011864"/>
          </a:xfrm>
          <a:prstGeom prst="rect">
            <a:avLst/>
          </a:prstGeom>
        </p:spPr>
      </p:pic>
      <p:pic>
        <p:nvPicPr>
          <p:cNvPr id="13" name="Picture 12">
            <a:extLst>
              <a:ext uri="{FF2B5EF4-FFF2-40B4-BE49-F238E27FC236}">
                <a16:creationId xmlns:a16="http://schemas.microsoft.com/office/drawing/2014/main" id="{EC9AF07A-9840-B9CB-460B-D429A780D47C}"/>
              </a:ext>
            </a:extLst>
          </p:cNvPr>
          <p:cNvPicPr>
            <a:picLocks noChangeAspect="1"/>
          </p:cNvPicPr>
          <p:nvPr/>
        </p:nvPicPr>
        <p:blipFill>
          <a:blip r:embed="rId8"/>
          <a:stretch>
            <a:fillRect/>
          </a:stretch>
        </p:blipFill>
        <p:spPr>
          <a:xfrm>
            <a:off x="4622518" y="3806004"/>
            <a:ext cx="2420591" cy="1465992"/>
          </a:xfrm>
          <a:prstGeom prst="rect">
            <a:avLst/>
          </a:prstGeom>
        </p:spPr>
      </p:pic>
      <p:pic>
        <p:nvPicPr>
          <p:cNvPr id="15" name="Picture 14">
            <a:extLst>
              <a:ext uri="{FF2B5EF4-FFF2-40B4-BE49-F238E27FC236}">
                <a16:creationId xmlns:a16="http://schemas.microsoft.com/office/drawing/2014/main" id="{6DC4DC76-95F3-9472-9BD7-93DDA3D4CD17}"/>
              </a:ext>
            </a:extLst>
          </p:cNvPr>
          <p:cNvPicPr>
            <a:picLocks noChangeAspect="1"/>
          </p:cNvPicPr>
          <p:nvPr/>
        </p:nvPicPr>
        <p:blipFill>
          <a:blip r:embed="rId9"/>
          <a:stretch>
            <a:fillRect/>
          </a:stretch>
        </p:blipFill>
        <p:spPr>
          <a:xfrm>
            <a:off x="7536524" y="686144"/>
            <a:ext cx="2807413" cy="3624115"/>
          </a:xfrm>
          <a:prstGeom prst="rect">
            <a:avLst/>
          </a:prstGeom>
        </p:spPr>
      </p:pic>
      <p:pic>
        <p:nvPicPr>
          <p:cNvPr id="17" name="Picture 16">
            <a:extLst>
              <a:ext uri="{FF2B5EF4-FFF2-40B4-BE49-F238E27FC236}">
                <a16:creationId xmlns:a16="http://schemas.microsoft.com/office/drawing/2014/main" id="{FCEE809B-15D5-3E74-1CF2-12C2E604FFA1}"/>
              </a:ext>
            </a:extLst>
          </p:cNvPr>
          <p:cNvPicPr>
            <a:picLocks noChangeAspect="1"/>
          </p:cNvPicPr>
          <p:nvPr/>
        </p:nvPicPr>
        <p:blipFill>
          <a:blip r:embed="rId10"/>
          <a:stretch>
            <a:fillRect/>
          </a:stretch>
        </p:blipFill>
        <p:spPr>
          <a:xfrm>
            <a:off x="7495824" y="4310258"/>
            <a:ext cx="2766713" cy="800495"/>
          </a:xfrm>
          <a:prstGeom prst="rect">
            <a:avLst/>
          </a:prstGeom>
        </p:spPr>
      </p:pic>
      <p:pic>
        <p:nvPicPr>
          <p:cNvPr id="19" name="Picture 18">
            <a:extLst>
              <a:ext uri="{FF2B5EF4-FFF2-40B4-BE49-F238E27FC236}">
                <a16:creationId xmlns:a16="http://schemas.microsoft.com/office/drawing/2014/main" id="{95ACEB01-76C4-9799-A702-574A04D47240}"/>
              </a:ext>
            </a:extLst>
          </p:cNvPr>
          <p:cNvPicPr>
            <a:picLocks noChangeAspect="1"/>
          </p:cNvPicPr>
          <p:nvPr/>
        </p:nvPicPr>
        <p:blipFill>
          <a:blip r:embed="rId11"/>
          <a:stretch>
            <a:fillRect/>
          </a:stretch>
        </p:blipFill>
        <p:spPr>
          <a:xfrm>
            <a:off x="7536524" y="5110753"/>
            <a:ext cx="2766713" cy="669625"/>
          </a:xfrm>
          <a:prstGeom prst="rect">
            <a:avLst/>
          </a:prstGeom>
        </p:spPr>
      </p:pic>
    </p:spTree>
    <p:extLst>
      <p:ext uri="{BB962C8B-B14F-4D97-AF65-F5344CB8AC3E}">
        <p14:creationId xmlns:p14="http://schemas.microsoft.com/office/powerpoint/2010/main" val="2690922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3D69C5-D41E-F1DF-1684-A22446DB541F}"/>
              </a:ext>
            </a:extLst>
          </p:cNvPr>
          <p:cNvPicPr>
            <a:picLocks noChangeAspect="1"/>
          </p:cNvPicPr>
          <p:nvPr/>
        </p:nvPicPr>
        <p:blipFill>
          <a:blip r:embed="rId2"/>
          <a:stretch>
            <a:fillRect/>
          </a:stretch>
        </p:blipFill>
        <p:spPr>
          <a:xfrm>
            <a:off x="844852" y="-144795"/>
            <a:ext cx="11193722" cy="6880633"/>
          </a:xfrm>
          <a:prstGeom prst="rect">
            <a:avLst/>
          </a:prstGeom>
        </p:spPr>
      </p:pic>
      <p:sp>
        <p:nvSpPr>
          <p:cNvPr id="4" name="TextBox 3">
            <a:extLst>
              <a:ext uri="{FF2B5EF4-FFF2-40B4-BE49-F238E27FC236}">
                <a16:creationId xmlns:a16="http://schemas.microsoft.com/office/drawing/2014/main" id="{A9B750C7-968A-E007-3515-EE18CCE780D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HYBRID JAMB PROFILE AND WIPE SEAL END VIEW</a:t>
            </a:r>
          </a:p>
        </p:txBody>
      </p:sp>
      <p:sp>
        <p:nvSpPr>
          <p:cNvPr id="6" name="TextBox 5">
            <a:extLst>
              <a:ext uri="{FF2B5EF4-FFF2-40B4-BE49-F238E27FC236}">
                <a16:creationId xmlns:a16="http://schemas.microsoft.com/office/drawing/2014/main" id="{DFBE1D71-6380-3BB2-A469-A429E7664F1F}"/>
              </a:ext>
            </a:extLst>
          </p:cNvPr>
          <p:cNvSpPr txBox="1"/>
          <p:nvPr/>
        </p:nvSpPr>
        <p:spPr>
          <a:xfrm>
            <a:off x="3563827" y="351357"/>
            <a:ext cx="3295462" cy="2123658"/>
          </a:xfrm>
          <a:prstGeom prst="rect">
            <a:avLst/>
          </a:prstGeom>
          <a:noFill/>
        </p:spPr>
        <p:txBody>
          <a:bodyPr wrap="square" rtlCol="0">
            <a:spAutoFit/>
          </a:bodyPr>
          <a:lstStyle/>
          <a:p>
            <a:r>
              <a:rPr lang="en-US" sz="1200" b="1" i="0">
                <a:solidFill>
                  <a:schemeClr val="accent1"/>
                </a:solidFill>
                <a:effectLst/>
                <a:latin typeface="Open Sans" panose="020B0606030504020204" pitchFamily="34" charset="0"/>
              </a:rPr>
              <a:t>To remove the wipe seal</a:t>
            </a:r>
            <a:r>
              <a:rPr lang="en-US" sz="1200">
                <a:solidFill>
                  <a:schemeClr val="accent1"/>
                </a:solidFill>
                <a:latin typeface="Open Sans" panose="020B0606030504020204" pitchFamily="34" charset="0"/>
              </a:rPr>
              <a:t>:</a:t>
            </a:r>
            <a:r>
              <a:rPr lang="en-US" sz="1200" b="0" i="0">
                <a:solidFill>
                  <a:schemeClr val="accent1"/>
                </a:solidFill>
                <a:effectLst/>
                <a:latin typeface="Open Sans" panose="020B0606030504020204" pitchFamily="34" charset="0"/>
              </a:rPr>
              <a:t> </a:t>
            </a:r>
            <a:r>
              <a:rPr lang="en-US" sz="1200">
                <a:solidFill>
                  <a:schemeClr val="accent1"/>
                </a:solidFill>
                <a:latin typeface="Open Sans" panose="020B0606030504020204" pitchFamily="34" charset="0"/>
              </a:rPr>
              <a:t>L</a:t>
            </a:r>
            <a:r>
              <a:rPr lang="en-US" sz="1200" b="0" i="0">
                <a:solidFill>
                  <a:schemeClr val="accent1"/>
                </a:solidFill>
                <a:effectLst/>
                <a:latin typeface="Open Sans" panose="020B0606030504020204" pitchFamily="34" charset="0"/>
              </a:rPr>
              <a:t>oosen the pinch points at the top and bottom of the channel with a flat head screwdriver or chisel. Then pull the seal out of the channel.</a:t>
            </a:r>
          </a:p>
          <a:p>
            <a:endParaRPr lang="en-US" sz="1200" b="0" i="0">
              <a:solidFill>
                <a:schemeClr val="accent1"/>
              </a:solidFill>
              <a:effectLst/>
              <a:latin typeface="Open Sans" panose="020B0606030504020204" pitchFamily="34" charset="0"/>
            </a:endParaRPr>
          </a:p>
          <a:p>
            <a:r>
              <a:rPr lang="en-US" sz="1200" b="1">
                <a:solidFill>
                  <a:schemeClr val="accent1"/>
                </a:solidFill>
                <a:latin typeface="Open Sans" panose="020B0606030504020204" pitchFamily="34" charset="0"/>
              </a:rPr>
              <a:t>To install new seal:</a:t>
            </a:r>
          </a:p>
          <a:p>
            <a:r>
              <a:rPr lang="en-US" sz="1200" i="0">
                <a:solidFill>
                  <a:schemeClr val="accent1"/>
                </a:solidFill>
                <a:effectLst/>
                <a:latin typeface="Open Sans" panose="020B0606030504020204" pitchFamily="34" charset="0"/>
              </a:rPr>
              <a:t>U</a:t>
            </a:r>
            <a:r>
              <a:rPr lang="en-US" sz="1200" b="0" i="0">
                <a:solidFill>
                  <a:schemeClr val="accent1"/>
                </a:solidFill>
                <a:effectLst/>
                <a:latin typeface="Open Sans" panose="020B0606030504020204" pitchFamily="34" charset="0"/>
              </a:rPr>
              <a:t>se a flat head screwdriver or chisel to help press the new seal into the channel, so that the barbs catch inside the channel of the jamb.</a:t>
            </a:r>
          </a:p>
        </p:txBody>
      </p:sp>
      <p:sp>
        <p:nvSpPr>
          <p:cNvPr id="2" name="TextBox 1">
            <a:extLst>
              <a:ext uri="{FF2B5EF4-FFF2-40B4-BE49-F238E27FC236}">
                <a16:creationId xmlns:a16="http://schemas.microsoft.com/office/drawing/2014/main" id="{09CA56A7-EF0A-544E-DCE4-8D0B83658EE5}"/>
              </a:ext>
            </a:extLst>
          </p:cNvPr>
          <p:cNvSpPr txBox="1"/>
          <p:nvPr/>
        </p:nvSpPr>
        <p:spPr>
          <a:xfrm>
            <a:off x="1047624" y="4081213"/>
            <a:ext cx="1719799" cy="307776"/>
          </a:xfrm>
          <a:prstGeom prst="rect">
            <a:avLst/>
          </a:prstGeom>
          <a:noFill/>
        </p:spPr>
        <p:txBody>
          <a:bodyPr wrap="square" rtlCol="0">
            <a:spAutoFit/>
          </a:bodyPr>
          <a:lstStyle/>
          <a:p>
            <a:r>
              <a:rPr lang="en-US" sz="1600">
                <a:latin typeface="+mj-lt"/>
              </a:rPr>
              <a:t>ABS &amp;</a:t>
            </a:r>
          </a:p>
        </p:txBody>
      </p:sp>
      <p:sp>
        <p:nvSpPr>
          <p:cNvPr id="5" name="TextBox 4">
            <a:extLst>
              <a:ext uri="{FF2B5EF4-FFF2-40B4-BE49-F238E27FC236}">
                <a16:creationId xmlns:a16="http://schemas.microsoft.com/office/drawing/2014/main" id="{F1521560-C262-3B98-4AF1-7A05C9826EF5}"/>
              </a:ext>
            </a:extLst>
          </p:cNvPr>
          <p:cNvSpPr txBox="1"/>
          <p:nvPr/>
        </p:nvSpPr>
        <p:spPr>
          <a:xfrm>
            <a:off x="8587892" y="4065824"/>
            <a:ext cx="1719799" cy="338554"/>
          </a:xfrm>
          <a:prstGeom prst="rect">
            <a:avLst/>
          </a:prstGeom>
          <a:noFill/>
        </p:spPr>
        <p:txBody>
          <a:bodyPr wrap="square" rtlCol="0">
            <a:spAutoFit/>
          </a:bodyPr>
          <a:lstStyle/>
          <a:p>
            <a:r>
              <a:rPr lang="en-US" sz="1600">
                <a:latin typeface="+mj-lt"/>
              </a:rPr>
              <a:t>ABS &amp;</a:t>
            </a:r>
          </a:p>
        </p:txBody>
      </p:sp>
    </p:spTree>
    <p:extLst>
      <p:ext uri="{BB962C8B-B14F-4D97-AF65-F5344CB8AC3E}">
        <p14:creationId xmlns:p14="http://schemas.microsoft.com/office/powerpoint/2010/main" val="380242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37DFA-C07F-E657-39DC-20BF23801346}"/>
              </a:ext>
            </a:extLst>
          </p:cNvPr>
          <p:cNvPicPr>
            <a:picLocks noChangeAspect="1"/>
          </p:cNvPicPr>
          <p:nvPr/>
        </p:nvPicPr>
        <p:blipFill>
          <a:blip r:embed="rId2"/>
          <a:stretch>
            <a:fillRect/>
          </a:stretch>
        </p:blipFill>
        <p:spPr>
          <a:xfrm>
            <a:off x="4415488" y="1434107"/>
            <a:ext cx="1409436" cy="4805397"/>
          </a:xfrm>
          <a:prstGeom prst="rect">
            <a:avLst/>
          </a:prstGeom>
        </p:spPr>
      </p:pic>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sp>
        <p:nvSpPr>
          <p:cNvPr id="7" name="TextBox 6">
            <a:extLst>
              <a:ext uri="{FF2B5EF4-FFF2-40B4-BE49-F238E27FC236}">
                <a16:creationId xmlns:a16="http://schemas.microsoft.com/office/drawing/2014/main" id="{726CE500-FCEE-AFD4-CCBD-1C90D17D1C15}"/>
              </a:ext>
            </a:extLst>
          </p:cNvPr>
          <p:cNvSpPr txBox="1"/>
          <p:nvPr/>
        </p:nvSpPr>
        <p:spPr>
          <a:xfrm>
            <a:off x="9341964" y="423835"/>
            <a:ext cx="2557806" cy="276999"/>
          </a:xfrm>
          <a:prstGeom prst="rect">
            <a:avLst/>
          </a:prstGeom>
          <a:noFill/>
        </p:spPr>
        <p:txBody>
          <a:bodyPr wrap="square" rtlCol="0">
            <a:spAutoFit/>
          </a:bodyPr>
          <a:lstStyle/>
          <a:p>
            <a:pPr algn="ctr"/>
            <a:r>
              <a:rPr lang="en-US" sz="1200"/>
              <a:t>Inside Corner at Top of Jamb</a:t>
            </a:r>
          </a:p>
        </p:txBody>
      </p:sp>
      <p:sp>
        <p:nvSpPr>
          <p:cNvPr id="8" name="TextBox 7">
            <a:extLst>
              <a:ext uri="{FF2B5EF4-FFF2-40B4-BE49-F238E27FC236}">
                <a16:creationId xmlns:a16="http://schemas.microsoft.com/office/drawing/2014/main" id="{5F1E3A96-D050-836F-3FA3-E72837A3A91E}"/>
              </a:ext>
            </a:extLst>
          </p:cNvPr>
          <p:cNvSpPr txBox="1"/>
          <p:nvPr/>
        </p:nvSpPr>
        <p:spPr>
          <a:xfrm>
            <a:off x="1417580" y="1075931"/>
            <a:ext cx="2173170" cy="276999"/>
          </a:xfrm>
          <a:prstGeom prst="rect">
            <a:avLst/>
          </a:prstGeom>
          <a:noFill/>
        </p:spPr>
        <p:txBody>
          <a:bodyPr wrap="square" rtlCol="0">
            <a:spAutoFit/>
          </a:bodyPr>
          <a:lstStyle/>
          <a:p>
            <a:pPr algn="ctr"/>
            <a:r>
              <a:rPr lang="en-US" sz="1200"/>
              <a:t>Top Bulb Seal</a:t>
            </a:r>
          </a:p>
        </p:txBody>
      </p:sp>
      <p:sp>
        <p:nvSpPr>
          <p:cNvPr id="9" name="TextBox 8">
            <a:extLst>
              <a:ext uri="{FF2B5EF4-FFF2-40B4-BE49-F238E27FC236}">
                <a16:creationId xmlns:a16="http://schemas.microsoft.com/office/drawing/2014/main" id="{3F95BDBE-FB4A-D30E-4F39-EE7C3655DBFF}"/>
              </a:ext>
            </a:extLst>
          </p:cNvPr>
          <p:cNvSpPr txBox="1"/>
          <p:nvPr/>
        </p:nvSpPr>
        <p:spPr>
          <a:xfrm>
            <a:off x="1175203" y="3161518"/>
            <a:ext cx="2590172" cy="276999"/>
          </a:xfrm>
          <a:prstGeom prst="rect">
            <a:avLst/>
          </a:prstGeom>
          <a:noFill/>
        </p:spPr>
        <p:txBody>
          <a:bodyPr wrap="square" rtlCol="0">
            <a:spAutoFit/>
          </a:bodyPr>
          <a:lstStyle/>
          <a:p>
            <a:r>
              <a:rPr lang="en-US" sz="1200"/>
              <a:t>Seal at Bottom Sill to Rough Opening</a:t>
            </a:r>
          </a:p>
        </p:txBody>
      </p:sp>
      <p:sp>
        <p:nvSpPr>
          <p:cNvPr id="10" name="TextBox 9">
            <a:extLst>
              <a:ext uri="{FF2B5EF4-FFF2-40B4-BE49-F238E27FC236}">
                <a16:creationId xmlns:a16="http://schemas.microsoft.com/office/drawing/2014/main" id="{FEC8C003-D10E-FEEB-1259-47438A423E46}"/>
              </a:ext>
            </a:extLst>
          </p:cNvPr>
          <p:cNvSpPr txBox="1"/>
          <p:nvPr/>
        </p:nvSpPr>
        <p:spPr>
          <a:xfrm>
            <a:off x="7031371" y="445276"/>
            <a:ext cx="1974927" cy="276999"/>
          </a:xfrm>
          <a:prstGeom prst="rect">
            <a:avLst/>
          </a:prstGeom>
          <a:noFill/>
        </p:spPr>
        <p:txBody>
          <a:bodyPr wrap="square" rtlCol="0">
            <a:spAutoFit/>
          </a:bodyPr>
          <a:lstStyle/>
          <a:p>
            <a:r>
              <a:rPr lang="en-US" sz="1200"/>
              <a:t>Bottom of Jamb to Wear Bar</a:t>
            </a:r>
          </a:p>
        </p:txBody>
      </p:sp>
      <p:pic>
        <p:nvPicPr>
          <p:cNvPr id="12" name="Picture 11">
            <a:extLst>
              <a:ext uri="{FF2B5EF4-FFF2-40B4-BE49-F238E27FC236}">
                <a16:creationId xmlns:a16="http://schemas.microsoft.com/office/drawing/2014/main" id="{B4797FC5-4C9C-9154-2E7B-F184EF6B3166}"/>
              </a:ext>
            </a:extLst>
          </p:cNvPr>
          <p:cNvPicPr>
            <a:picLocks noChangeAspect="1"/>
          </p:cNvPicPr>
          <p:nvPr/>
        </p:nvPicPr>
        <p:blipFill>
          <a:blip r:embed="rId5"/>
          <a:stretch>
            <a:fillRect/>
          </a:stretch>
        </p:blipFill>
        <p:spPr>
          <a:xfrm>
            <a:off x="1556050" y="3557335"/>
            <a:ext cx="2532082" cy="24833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AC7D03CC-2A8E-8456-9B91-C097182C5FA1}"/>
              </a:ext>
            </a:extLst>
          </p:cNvPr>
          <p:cNvPicPr>
            <a:picLocks noChangeAspect="1"/>
          </p:cNvPicPr>
          <p:nvPr/>
        </p:nvPicPr>
        <p:blipFill>
          <a:blip r:embed="rId6"/>
          <a:stretch>
            <a:fillRect/>
          </a:stretch>
        </p:blipFill>
        <p:spPr>
          <a:xfrm>
            <a:off x="9458228" y="867265"/>
            <a:ext cx="2441542" cy="2502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598B5FCD-631F-CF00-DF15-2058670AA1F0}"/>
              </a:ext>
            </a:extLst>
          </p:cNvPr>
          <p:cNvPicPr>
            <a:picLocks noChangeAspect="1"/>
          </p:cNvPicPr>
          <p:nvPr/>
        </p:nvPicPr>
        <p:blipFill>
          <a:blip r:embed="rId7"/>
          <a:stretch>
            <a:fillRect/>
          </a:stretch>
        </p:blipFill>
        <p:spPr>
          <a:xfrm>
            <a:off x="7117596" y="851307"/>
            <a:ext cx="1797553" cy="27060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C9D65AF4-1DCD-259A-D197-04BAB64A2A89}"/>
              </a:ext>
            </a:extLst>
          </p:cNvPr>
          <p:cNvPicPr>
            <a:picLocks noChangeAspect="1"/>
          </p:cNvPicPr>
          <p:nvPr/>
        </p:nvPicPr>
        <p:blipFill>
          <a:blip r:embed="rId8"/>
          <a:stretch>
            <a:fillRect/>
          </a:stretch>
        </p:blipFill>
        <p:spPr>
          <a:xfrm>
            <a:off x="9582538" y="4124519"/>
            <a:ext cx="2317231" cy="21165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 name="Picture 21">
            <a:extLst>
              <a:ext uri="{FF2B5EF4-FFF2-40B4-BE49-F238E27FC236}">
                <a16:creationId xmlns:a16="http://schemas.microsoft.com/office/drawing/2014/main" id="{6F36F7AB-2EDE-2D00-562A-0031CCCB5B64}"/>
              </a:ext>
            </a:extLst>
          </p:cNvPr>
          <p:cNvPicPr>
            <a:picLocks noChangeAspect="1"/>
          </p:cNvPicPr>
          <p:nvPr/>
        </p:nvPicPr>
        <p:blipFill>
          <a:blip r:embed="rId9"/>
          <a:stretch>
            <a:fillRect/>
          </a:stretch>
        </p:blipFill>
        <p:spPr>
          <a:xfrm>
            <a:off x="531554" y="1531876"/>
            <a:ext cx="3074035" cy="1344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 name="TextBox 22">
            <a:extLst>
              <a:ext uri="{FF2B5EF4-FFF2-40B4-BE49-F238E27FC236}">
                <a16:creationId xmlns:a16="http://schemas.microsoft.com/office/drawing/2014/main" id="{E30720CE-B510-9E26-1D01-7F765F45EF15}"/>
              </a:ext>
            </a:extLst>
          </p:cNvPr>
          <p:cNvSpPr txBox="1"/>
          <p:nvPr/>
        </p:nvSpPr>
        <p:spPr>
          <a:xfrm>
            <a:off x="9458228" y="3698307"/>
            <a:ext cx="2557806" cy="276999"/>
          </a:xfrm>
          <a:prstGeom prst="rect">
            <a:avLst/>
          </a:prstGeom>
          <a:noFill/>
        </p:spPr>
        <p:txBody>
          <a:bodyPr wrap="square" rtlCol="0">
            <a:spAutoFit/>
          </a:bodyPr>
          <a:lstStyle/>
          <a:p>
            <a:pPr algn="ctr"/>
            <a:r>
              <a:rPr lang="en-US" sz="1200"/>
              <a:t>Outside Edge at Top of Jamb</a:t>
            </a:r>
          </a:p>
        </p:txBody>
      </p:sp>
      <p:sp>
        <p:nvSpPr>
          <p:cNvPr id="24" name="TextBox 23">
            <a:extLst>
              <a:ext uri="{FF2B5EF4-FFF2-40B4-BE49-F238E27FC236}">
                <a16:creationId xmlns:a16="http://schemas.microsoft.com/office/drawing/2014/main" id="{0B7C670D-2ACA-2787-8409-CFBC3E446316}"/>
              </a:ext>
            </a:extLst>
          </p:cNvPr>
          <p:cNvSpPr txBox="1"/>
          <p:nvPr/>
        </p:nvSpPr>
        <p:spPr>
          <a:xfrm>
            <a:off x="4526922" y="1075931"/>
            <a:ext cx="1186567" cy="276999"/>
          </a:xfrm>
          <a:prstGeom prst="rect">
            <a:avLst/>
          </a:prstGeom>
          <a:noFill/>
        </p:spPr>
        <p:txBody>
          <a:bodyPr wrap="square" rtlCol="0">
            <a:spAutoFit/>
          </a:bodyPr>
          <a:lstStyle/>
          <a:p>
            <a:r>
              <a:rPr lang="en-US" sz="1200"/>
              <a:t>T-Mold Flares</a:t>
            </a:r>
          </a:p>
        </p:txBody>
      </p:sp>
      <p:pic>
        <p:nvPicPr>
          <p:cNvPr id="26" name="Picture 25">
            <a:extLst>
              <a:ext uri="{FF2B5EF4-FFF2-40B4-BE49-F238E27FC236}">
                <a16:creationId xmlns:a16="http://schemas.microsoft.com/office/drawing/2014/main" id="{15BCDB52-C719-0BDD-2782-47CA60BC0C77}"/>
              </a:ext>
            </a:extLst>
          </p:cNvPr>
          <p:cNvPicPr>
            <a:picLocks noChangeAspect="1"/>
          </p:cNvPicPr>
          <p:nvPr/>
        </p:nvPicPr>
        <p:blipFill>
          <a:blip r:embed="rId10"/>
          <a:stretch>
            <a:fillRect/>
          </a:stretch>
        </p:blipFill>
        <p:spPr>
          <a:xfrm>
            <a:off x="6564672" y="4182615"/>
            <a:ext cx="2400597" cy="20916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7" name="TextBox 26">
            <a:extLst>
              <a:ext uri="{FF2B5EF4-FFF2-40B4-BE49-F238E27FC236}">
                <a16:creationId xmlns:a16="http://schemas.microsoft.com/office/drawing/2014/main" id="{8127F19A-B55F-2A18-ADAD-52F58F36D3FD}"/>
              </a:ext>
            </a:extLst>
          </p:cNvPr>
          <p:cNvSpPr txBox="1"/>
          <p:nvPr/>
        </p:nvSpPr>
        <p:spPr>
          <a:xfrm>
            <a:off x="6750333" y="3760624"/>
            <a:ext cx="2532081" cy="276999"/>
          </a:xfrm>
          <a:prstGeom prst="rect">
            <a:avLst/>
          </a:prstGeom>
          <a:noFill/>
        </p:spPr>
        <p:txBody>
          <a:bodyPr wrap="square" rtlCol="0">
            <a:spAutoFit/>
          </a:bodyPr>
          <a:lstStyle/>
          <a:p>
            <a:r>
              <a:rPr lang="en-US" sz="1200"/>
              <a:t>Support or Cleat Behind Sill Material</a:t>
            </a:r>
          </a:p>
        </p:txBody>
      </p:sp>
      <p:sp>
        <p:nvSpPr>
          <p:cNvPr id="2" name="Arrow: Right 1">
            <a:extLst>
              <a:ext uri="{FF2B5EF4-FFF2-40B4-BE49-F238E27FC236}">
                <a16:creationId xmlns:a16="http://schemas.microsoft.com/office/drawing/2014/main" id="{BDE4AAFB-ADA5-65D7-8C57-705A9A913B4F}"/>
              </a:ext>
            </a:extLst>
          </p:cNvPr>
          <p:cNvSpPr/>
          <p:nvPr/>
        </p:nvSpPr>
        <p:spPr>
          <a:xfrm>
            <a:off x="6564672" y="5906278"/>
            <a:ext cx="552924" cy="33322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9B7691AA-F6D4-0F78-EA31-33E4C2E035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591" y="6217405"/>
            <a:ext cx="2237089" cy="530872"/>
          </a:xfrm>
          <a:prstGeom prst="rect">
            <a:avLst/>
          </a:prstGeom>
        </p:spPr>
      </p:pic>
    </p:spTree>
    <p:extLst>
      <p:ext uri="{BB962C8B-B14F-4D97-AF65-F5344CB8AC3E}">
        <p14:creationId xmlns:p14="http://schemas.microsoft.com/office/powerpoint/2010/main" val="2407650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13" name="Picture 12">
            <a:extLst>
              <a:ext uri="{FF2B5EF4-FFF2-40B4-BE49-F238E27FC236}">
                <a16:creationId xmlns:a16="http://schemas.microsoft.com/office/drawing/2014/main" id="{2B6AFEE0-DB5E-F144-C7D1-A4214794566B}"/>
              </a:ext>
            </a:extLst>
          </p:cNvPr>
          <p:cNvPicPr>
            <a:picLocks noChangeAspect="1"/>
          </p:cNvPicPr>
          <p:nvPr/>
        </p:nvPicPr>
        <p:blipFill>
          <a:blip r:embed="rId4"/>
          <a:stretch>
            <a:fillRect/>
          </a:stretch>
        </p:blipFill>
        <p:spPr>
          <a:xfrm>
            <a:off x="6226486" y="647952"/>
            <a:ext cx="5612873" cy="31451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47C71C32-9E16-3893-DD0A-1942C617DBC2}"/>
              </a:ext>
            </a:extLst>
          </p:cNvPr>
          <p:cNvPicPr>
            <a:picLocks noChangeAspect="1"/>
          </p:cNvPicPr>
          <p:nvPr/>
        </p:nvPicPr>
        <p:blipFill>
          <a:blip r:embed="rId5"/>
          <a:stretch>
            <a:fillRect/>
          </a:stretch>
        </p:blipFill>
        <p:spPr>
          <a:xfrm>
            <a:off x="195037" y="3254167"/>
            <a:ext cx="5900963" cy="3353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350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19" name="Picture 18">
            <a:extLst>
              <a:ext uri="{FF2B5EF4-FFF2-40B4-BE49-F238E27FC236}">
                <a16:creationId xmlns:a16="http://schemas.microsoft.com/office/drawing/2014/main" id="{752BCAE8-A8B6-DED2-4AF4-0B1FD5D67862}"/>
              </a:ext>
            </a:extLst>
          </p:cNvPr>
          <p:cNvPicPr>
            <a:picLocks noChangeAspect="1"/>
          </p:cNvPicPr>
          <p:nvPr/>
        </p:nvPicPr>
        <p:blipFill>
          <a:blip r:embed="rId4"/>
          <a:stretch>
            <a:fillRect/>
          </a:stretch>
        </p:blipFill>
        <p:spPr>
          <a:xfrm>
            <a:off x="210591" y="2983380"/>
            <a:ext cx="5987594" cy="33615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E1DAC8F0-50D6-7644-D878-71B66D474C04}"/>
              </a:ext>
            </a:extLst>
          </p:cNvPr>
          <p:cNvPicPr>
            <a:picLocks noChangeAspect="1"/>
          </p:cNvPicPr>
          <p:nvPr/>
        </p:nvPicPr>
        <p:blipFill>
          <a:blip r:embed="rId5"/>
          <a:stretch>
            <a:fillRect/>
          </a:stretch>
        </p:blipFill>
        <p:spPr>
          <a:xfrm>
            <a:off x="6371378" y="1297210"/>
            <a:ext cx="5511785" cy="3172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839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3" name="Picture 2">
            <a:extLst>
              <a:ext uri="{FF2B5EF4-FFF2-40B4-BE49-F238E27FC236}">
                <a16:creationId xmlns:a16="http://schemas.microsoft.com/office/drawing/2014/main" id="{A85981A1-23B9-74A4-FC79-BC93C720996C}"/>
              </a:ext>
            </a:extLst>
          </p:cNvPr>
          <p:cNvPicPr>
            <a:picLocks noChangeAspect="1"/>
          </p:cNvPicPr>
          <p:nvPr/>
        </p:nvPicPr>
        <p:blipFill>
          <a:blip r:embed="rId4"/>
          <a:stretch>
            <a:fillRect/>
          </a:stretch>
        </p:blipFill>
        <p:spPr>
          <a:xfrm>
            <a:off x="1608857" y="811453"/>
            <a:ext cx="10119264" cy="56983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B7137687-166A-1783-DA0D-D5564AA5FA25}"/>
              </a:ext>
            </a:extLst>
          </p:cNvPr>
          <p:cNvSpPr/>
          <p:nvPr/>
        </p:nvSpPr>
        <p:spPr>
          <a:xfrm>
            <a:off x="1828800" y="884122"/>
            <a:ext cx="9719285" cy="52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RAISED PAN/SILL MATERIAL WITH WATER DAM</a:t>
            </a:r>
          </a:p>
        </p:txBody>
      </p:sp>
      <p:sp>
        <p:nvSpPr>
          <p:cNvPr id="7" name="Rectangle 6">
            <a:extLst>
              <a:ext uri="{FF2B5EF4-FFF2-40B4-BE49-F238E27FC236}">
                <a16:creationId xmlns:a16="http://schemas.microsoft.com/office/drawing/2014/main" id="{5030B81E-0B45-2FB1-CA4F-E76320149E9B}"/>
              </a:ext>
            </a:extLst>
          </p:cNvPr>
          <p:cNvSpPr/>
          <p:nvPr/>
        </p:nvSpPr>
        <p:spPr>
          <a:xfrm>
            <a:off x="4808169" y="2479780"/>
            <a:ext cx="2858257" cy="152601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THIS IS NOT ENOUGH SEALANT TO CREATE A WATER DAM.</a:t>
            </a:r>
          </a:p>
        </p:txBody>
      </p:sp>
      <p:cxnSp>
        <p:nvCxnSpPr>
          <p:cNvPr id="9" name="Straight Arrow Connector 8">
            <a:extLst>
              <a:ext uri="{FF2B5EF4-FFF2-40B4-BE49-F238E27FC236}">
                <a16:creationId xmlns:a16="http://schemas.microsoft.com/office/drawing/2014/main" id="{D1150712-C013-E984-E635-4F724F3A36EF}"/>
              </a:ext>
            </a:extLst>
          </p:cNvPr>
          <p:cNvCxnSpPr/>
          <p:nvPr/>
        </p:nvCxnSpPr>
        <p:spPr>
          <a:xfrm flipV="1">
            <a:off x="7624037" y="3112593"/>
            <a:ext cx="896233" cy="260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0DA0EB-8B32-2BB1-EA64-18AA33B7B15C}"/>
              </a:ext>
            </a:extLst>
          </p:cNvPr>
          <p:cNvCxnSpPr/>
          <p:nvPr/>
        </p:nvCxnSpPr>
        <p:spPr>
          <a:xfrm flipH="1" flipV="1">
            <a:off x="4244996" y="3500154"/>
            <a:ext cx="563173" cy="121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68867B-BA3E-E2B7-5E11-DBA19A768D76}"/>
              </a:ext>
            </a:extLst>
          </p:cNvPr>
          <p:cNvSpPr txBox="1"/>
          <p:nvPr/>
        </p:nvSpPr>
        <p:spPr>
          <a:xfrm>
            <a:off x="666117" y="1839785"/>
            <a:ext cx="2936981" cy="738664"/>
          </a:xfrm>
          <a:prstGeom prst="homePlate">
            <a:avLst/>
          </a:prstGeom>
          <a:solidFill>
            <a:schemeClr val="bg1"/>
          </a:solidFill>
        </p:spPr>
        <p:txBody>
          <a:bodyPr wrap="square" rtlCol="0">
            <a:spAutoFit/>
          </a:bodyPr>
          <a:lstStyle/>
          <a:p>
            <a:pPr marL="285750" indent="-285750">
              <a:buFont typeface="Arial" panose="020B0604020202020204" pitchFamily="34" charset="0"/>
              <a:buChar char="•"/>
            </a:pPr>
            <a:r>
              <a:rPr lang="en-US" sz="1400">
                <a:solidFill>
                  <a:srgbClr val="FF0000"/>
                </a:solidFill>
              </a:rPr>
              <a:t>CORNER CUPS AT THE END OF THE SILL MATERIAL </a:t>
            </a:r>
          </a:p>
          <a:p>
            <a:pPr marL="285750" indent="-285750">
              <a:buFont typeface="Arial" panose="020B0604020202020204" pitchFamily="34" charset="0"/>
              <a:buChar char="•"/>
            </a:pPr>
            <a:r>
              <a:rPr lang="en-US" sz="1400">
                <a:solidFill>
                  <a:srgbClr val="FF0000"/>
                </a:solidFill>
              </a:rPr>
              <a:t>FOLD AND TUCK METHOD</a:t>
            </a:r>
          </a:p>
        </p:txBody>
      </p:sp>
    </p:spTree>
    <p:extLst>
      <p:ext uri="{BB962C8B-B14F-4D97-AF65-F5344CB8AC3E}">
        <p14:creationId xmlns:p14="http://schemas.microsoft.com/office/powerpoint/2010/main" val="185395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F76B1-2A4C-426B-CAE2-FC672C4B3DFC}"/>
              </a:ext>
            </a:extLst>
          </p:cNvPr>
          <p:cNvPicPr>
            <a:picLocks noChangeAspect="1"/>
          </p:cNvPicPr>
          <p:nvPr/>
        </p:nvPicPr>
        <p:blipFill>
          <a:blip r:embed="rId2"/>
          <a:stretch>
            <a:fillRect/>
          </a:stretch>
        </p:blipFill>
        <p:spPr>
          <a:xfrm>
            <a:off x="3976149" y="718204"/>
            <a:ext cx="290051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Interior Stand-off Brackets Pulled Out of Wall</a:t>
            </a:r>
          </a:p>
        </p:txBody>
      </p:sp>
      <p:pic>
        <p:nvPicPr>
          <p:cNvPr id="8" name="Picture 7">
            <a:extLst>
              <a:ext uri="{FF2B5EF4-FFF2-40B4-BE49-F238E27FC236}">
                <a16:creationId xmlns:a16="http://schemas.microsoft.com/office/drawing/2014/main" id="{C81DD0FE-F2E7-C070-C19E-74C3BB12E4DD}"/>
              </a:ext>
            </a:extLst>
          </p:cNvPr>
          <p:cNvPicPr>
            <a:picLocks noChangeAspect="1"/>
          </p:cNvPicPr>
          <p:nvPr/>
        </p:nvPicPr>
        <p:blipFill>
          <a:blip r:embed="rId3"/>
          <a:stretch>
            <a:fillRect/>
          </a:stretch>
        </p:blipFill>
        <p:spPr>
          <a:xfrm>
            <a:off x="1404016" y="4572933"/>
            <a:ext cx="3520260" cy="2210639"/>
          </a:xfrm>
          <a:prstGeom prst="rect">
            <a:avLst/>
          </a:prstGeom>
        </p:spPr>
      </p:pic>
      <p:pic>
        <p:nvPicPr>
          <p:cNvPr id="10" name="Picture 9">
            <a:extLst>
              <a:ext uri="{FF2B5EF4-FFF2-40B4-BE49-F238E27FC236}">
                <a16:creationId xmlns:a16="http://schemas.microsoft.com/office/drawing/2014/main" id="{9DDB4D6F-CB83-60AE-F044-1E27F9C603D3}"/>
              </a:ext>
            </a:extLst>
          </p:cNvPr>
          <p:cNvPicPr>
            <a:picLocks noChangeAspect="1"/>
          </p:cNvPicPr>
          <p:nvPr/>
        </p:nvPicPr>
        <p:blipFill>
          <a:blip r:embed="rId4"/>
          <a:stretch>
            <a:fillRect/>
          </a:stretch>
        </p:blipFill>
        <p:spPr>
          <a:xfrm>
            <a:off x="4856532" y="4394719"/>
            <a:ext cx="7245337" cy="2307842"/>
          </a:xfrm>
          <a:prstGeom prst="rect">
            <a:avLst/>
          </a:prstGeom>
        </p:spPr>
      </p:pic>
      <p:sp>
        <p:nvSpPr>
          <p:cNvPr id="11" name="TextBox 10">
            <a:extLst>
              <a:ext uri="{FF2B5EF4-FFF2-40B4-BE49-F238E27FC236}">
                <a16:creationId xmlns:a16="http://schemas.microsoft.com/office/drawing/2014/main" id="{010E3DC9-DA2B-0280-753C-8D4638E48D02}"/>
              </a:ext>
            </a:extLst>
          </p:cNvPr>
          <p:cNvSpPr txBox="1"/>
          <p:nvPr/>
        </p:nvSpPr>
        <p:spPr>
          <a:xfrm>
            <a:off x="7800049" y="630082"/>
            <a:ext cx="4161795"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b="0" i="0">
                <a:solidFill>
                  <a:schemeClr val="tx1"/>
                </a:solidFill>
                <a:effectLst/>
                <a:latin typeface="Open Sans" panose="020B0606030504020204" pitchFamily="34" charset="0"/>
              </a:rPr>
              <a:t> Self-tapping screws should not be used when installing the brackets, as that type of screw will act as a drill bit and bore out the hole</a:t>
            </a:r>
            <a:endParaRPr lang="en-US" sz="1600">
              <a:solidFill>
                <a:schemeClr val="tx1"/>
              </a:solidFill>
            </a:endParaRPr>
          </a:p>
        </p:txBody>
      </p:sp>
      <p:sp>
        <p:nvSpPr>
          <p:cNvPr id="2" name="TextBox 1">
            <a:extLst>
              <a:ext uri="{FF2B5EF4-FFF2-40B4-BE49-F238E27FC236}">
                <a16:creationId xmlns:a16="http://schemas.microsoft.com/office/drawing/2014/main" id="{9EAF73C7-0B3C-D39E-DAD1-DB6A4D03144B}"/>
              </a:ext>
            </a:extLst>
          </p:cNvPr>
          <p:cNvSpPr txBox="1"/>
          <p:nvPr/>
        </p:nvSpPr>
        <p:spPr>
          <a:xfrm>
            <a:off x="90131" y="6483310"/>
            <a:ext cx="8336133" cy="307777"/>
          </a:xfrm>
          <a:prstGeom prst="rect">
            <a:avLst/>
          </a:prstGeom>
          <a:noFill/>
        </p:spPr>
        <p:txBody>
          <a:bodyPr wrap="square" rtlCol="0">
            <a:spAutoFit/>
          </a:bodyPr>
          <a:lstStyle/>
          <a:p>
            <a:r>
              <a:rPr lang="en-US" sz="1400"/>
              <a:t>Exterior Standoff Brackets may use self-tappers for attachment to exterior t-mold fascia.</a:t>
            </a:r>
          </a:p>
        </p:txBody>
      </p:sp>
      <p:pic>
        <p:nvPicPr>
          <p:cNvPr id="7" name="Picture 6">
            <a:extLst>
              <a:ext uri="{FF2B5EF4-FFF2-40B4-BE49-F238E27FC236}">
                <a16:creationId xmlns:a16="http://schemas.microsoft.com/office/drawing/2014/main" id="{C5D91F1D-215E-4072-0DB8-7A85D262C69E}"/>
              </a:ext>
            </a:extLst>
          </p:cNvPr>
          <p:cNvPicPr>
            <a:picLocks noChangeAspect="1"/>
          </p:cNvPicPr>
          <p:nvPr/>
        </p:nvPicPr>
        <p:blipFill>
          <a:blip r:embed="rId5"/>
          <a:stretch>
            <a:fillRect/>
          </a:stretch>
        </p:blipFill>
        <p:spPr>
          <a:xfrm rot="3525690">
            <a:off x="9620142" y="2153898"/>
            <a:ext cx="1676399" cy="1252537"/>
          </a:xfrm>
          <a:prstGeom prst="rect">
            <a:avLst/>
          </a:prstGeom>
        </p:spPr>
      </p:pic>
      <p:sp>
        <p:nvSpPr>
          <p:cNvPr id="9" name="TextBox 8">
            <a:extLst>
              <a:ext uri="{FF2B5EF4-FFF2-40B4-BE49-F238E27FC236}">
                <a16:creationId xmlns:a16="http://schemas.microsoft.com/office/drawing/2014/main" id="{A92837E5-7C66-6DDC-D609-C43B0559C5D8}"/>
              </a:ext>
            </a:extLst>
          </p:cNvPr>
          <p:cNvSpPr txBox="1"/>
          <p:nvPr/>
        </p:nvSpPr>
        <p:spPr>
          <a:xfrm>
            <a:off x="9086835" y="3523111"/>
            <a:ext cx="2436382" cy="646331"/>
          </a:xfrm>
          <a:prstGeom prst="rect">
            <a:avLst/>
          </a:prstGeom>
          <a:noFill/>
        </p:spPr>
        <p:txBody>
          <a:bodyPr wrap="square" rtlCol="0">
            <a:spAutoFit/>
          </a:bodyPr>
          <a:lstStyle/>
          <a:p>
            <a:r>
              <a:rPr lang="en-US" sz="1200"/>
              <a:t>21700148</a:t>
            </a:r>
          </a:p>
          <a:p>
            <a:r>
              <a:rPr lang="en-US" sz="1200"/>
              <a:t>REINFORCEMENT PLATE SERVICE KIT (SET OF 4) 14 GA STEEL E-COAT</a:t>
            </a:r>
          </a:p>
        </p:txBody>
      </p:sp>
      <p:sp>
        <p:nvSpPr>
          <p:cNvPr id="12" name="TextBox 11">
            <a:extLst>
              <a:ext uri="{FF2B5EF4-FFF2-40B4-BE49-F238E27FC236}">
                <a16:creationId xmlns:a16="http://schemas.microsoft.com/office/drawing/2014/main" id="{651AA21C-5A57-AB32-0C20-4D45A1BA5C80}"/>
              </a:ext>
            </a:extLst>
          </p:cNvPr>
          <p:cNvSpPr txBox="1"/>
          <p:nvPr/>
        </p:nvSpPr>
        <p:spPr>
          <a:xfrm>
            <a:off x="9378681" y="2314164"/>
            <a:ext cx="727969" cy="246221"/>
          </a:xfrm>
          <a:prstGeom prst="rect">
            <a:avLst/>
          </a:prstGeom>
          <a:noFill/>
        </p:spPr>
        <p:txBody>
          <a:bodyPr wrap="square" rtlCol="0">
            <a:spAutoFit/>
          </a:bodyPr>
          <a:lstStyle/>
          <a:p>
            <a:r>
              <a:rPr lang="en-US" sz="1000"/>
              <a:t>6” X 2.88”</a:t>
            </a:r>
          </a:p>
        </p:txBody>
      </p:sp>
      <p:sp>
        <p:nvSpPr>
          <p:cNvPr id="13" name="TextBox 12">
            <a:extLst>
              <a:ext uri="{FF2B5EF4-FFF2-40B4-BE49-F238E27FC236}">
                <a16:creationId xmlns:a16="http://schemas.microsoft.com/office/drawing/2014/main" id="{45285F12-5DF7-65F7-EAEE-1721A427B792}"/>
              </a:ext>
            </a:extLst>
          </p:cNvPr>
          <p:cNvSpPr txBox="1"/>
          <p:nvPr/>
        </p:nvSpPr>
        <p:spPr>
          <a:xfrm>
            <a:off x="10774724" y="3070049"/>
            <a:ext cx="930837" cy="246221"/>
          </a:xfrm>
          <a:prstGeom prst="rect">
            <a:avLst/>
          </a:prstGeom>
          <a:noFill/>
        </p:spPr>
        <p:txBody>
          <a:bodyPr wrap="square" rtlCol="0">
            <a:spAutoFit/>
          </a:bodyPr>
          <a:lstStyle/>
          <a:p>
            <a:r>
              <a:rPr lang="en-US" sz="1000"/>
              <a:t>6” X 1.13” LIP</a:t>
            </a:r>
          </a:p>
        </p:txBody>
      </p:sp>
      <p:pic>
        <p:nvPicPr>
          <p:cNvPr id="4" name="Picture 3" descr="Icon&#10;&#10;Description automatically generated">
            <a:extLst>
              <a:ext uri="{FF2B5EF4-FFF2-40B4-BE49-F238E27FC236}">
                <a16:creationId xmlns:a16="http://schemas.microsoft.com/office/drawing/2014/main" id="{A9BA3328-82CF-C0D6-29F9-3BF5D8395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026" y="6292618"/>
            <a:ext cx="1607148" cy="381384"/>
          </a:xfrm>
          <a:prstGeom prst="rect">
            <a:avLst/>
          </a:prstGeom>
        </p:spPr>
      </p:pic>
    </p:spTree>
    <p:extLst>
      <p:ext uri="{BB962C8B-B14F-4D97-AF65-F5344CB8AC3E}">
        <p14:creationId xmlns:p14="http://schemas.microsoft.com/office/powerpoint/2010/main" val="192277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Electrical Troubleshooting</a:t>
            </a:r>
          </a:p>
        </p:txBody>
      </p:sp>
      <p:cxnSp>
        <p:nvCxnSpPr>
          <p:cNvPr id="8" name="Straight Connector 7">
            <a:extLst>
              <a:ext uri="{FF2B5EF4-FFF2-40B4-BE49-F238E27FC236}">
                <a16:creationId xmlns:a16="http://schemas.microsoft.com/office/drawing/2014/main" id="{282C9E27-C208-B6F5-7442-BBF4AB3D3C38}"/>
              </a:ext>
            </a:extLst>
          </p:cNvPr>
          <p:cNvCxnSpPr>
            <a:cxnSpLocks/>
          </p:cNvCxnSpPr>
          <p:nvPr/>
        </p:nvCxnSpPr>
        <p:spPr>
          <a:xfrm flipH="1">
            <a:off x="1089011" y="2145665"/>
            <a:ext cx="8726126" cy="204314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B2B2A38-9416-73E1-A821-E316E548BE9B}"/>
              </a:ext>
            </a:extLst>
          </p:cNvPr>
          <p:cNvPicPr>
            <a:picLocks noChangeAspect="1"/>
          </p:cNvPicPr>
          <p:nvPr/>
        </p:nvPicPr>
        <p:blipFill>
          <a:blip r:embed="rId2"/>
          <a:stretch>
            <a:fillRect/>
          </a:stretch>
        </p:blipFill>
        <p:spPr>
          <a:xfrm>
            <a:off x="9765647" y="1071194"/>
            <a:ext cx="1318661" cy="1048910"/>
          </a:xfrm>
          <a:prstGeom prst="rect">
            <a:avLst/>
          </a:prstGeom>
        </p:spPr>
      </p:pic>
      <p:sp>
        <p:nvSpPr>
          <p:cNvPr id="7" name="Rectangle 6">
            <a:extLst>
              <a:ext uri="{FF2B5EF4-FFF2-40B4-BE49-F238E27FC236}">
                <a16:creationId xmlns:a16="http://schemas.microsoft.com/office/drawing/2014/main" id="{C77A0AEF-F618-6A18-DBE0-9BF3477B1E0E}"/>
              </a:ext>
            </a:extLst>
          </p:cNvPr>
          <p:cNvSpPr/>
          <p:nvPr/>
        </p:nvSpPr>
        <p:spPr>
          <a:xfrm>
            <a:off x="4756388" y="1889799"/>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0D13D4-EC3B-D67F-58CC-DF95807E414F}"/>
              </a:ext>
            </a:extLst>
          </p:cNvPr>
          <p:cNvSpPr/>
          <p:nvPr/>
        </p:nvSpPr>
        <p:spPr>
          <a:xfrm>
            <a:off x="4857055" y="2021789"/>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sp>
        <p:nvSpPr>
          <p:cNvPr id="11" name="Rectangle 10">
            <a:extLst>
              <a:ext uri="{FF2B5EF4-FFF2-40B4-BE49-F238E27FC236}">
                <a16:creationId xmlns:a16="http://schemas.microsoft.com/office/drawing/2014/main" id="{1CEAA461-8DF0-74A0-27DD-9C338F26A506}"/>
              </a:ext>
            </a:extLst>
          </p:cNvPr>
          <p:cNvSpPr/>
          <p:nvPr/>
        </p:nvSpPr>
        <p:spPr>
          <a:xfrm>
            <a:off x="7082789" y="1930430"/>
            <a:ext cx="493653" cy="62746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C5F6DA9-E43C-B0E5-7FC6-8DF7E59DEF7E}"/>
              </a:ext>
            </a:extLst>
          </p:cNvPr>
          <p:cNvSpPr/>
          <p:nvPr/>
        </p:nvSpPr>
        <p:spPr>
          <a:xfrm>
            <a:off x="7109122"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909FEB9C-666F-2D7D-F087-AF4D238DDBB6}"/>
              </a:ext>
            </a:extLst>
          </p:cNvPr>
          <p:cNvSpPr/>
          <p:nvPr/>
        </p:nvSpPr>
        <p:spPr>
          <a:xfrm>
            <a:off x="7327858"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2B3A4DF6-BB00-4E19-3D8F-EFA494348D2E}"/>
              </a:ext>
            </a:extLst>
          </p:cNvPr>
          <p:cNvSpPr txBox="1"/>
          <p:nvPr/>
        </p:nvSpPr>
        <p:spPr>
          <a:xfrm>
            <a:off x="9829692" y="2133556"/>
            <a:ext cx="1247807" cy="276999"/>
          </a:xfrm>
          <a:prstGeom prst="rect">
            <a:avLst/>
          </a:prstGeom>
          <a:noFill/>
        </p:spPr>
        <p:txBody>
          <a:bodyPr wrap="square" rtlCol="0">
            <a:spAutoFit/>
          </a:bodyPr>
          <a:lstStyle/>
          <a:p>
            <a:r>
              <a:rPr lang="en-US" sz="1200"/>
              <a:t>POWER SOURCE</a:t>
            </a:r>
          </a:p>
        </p:txBody>
      </p:sp>
      <p:sp>
        <p:nvSpPr>
          <p:cNvPr id="19" name="TextBox 18">
            <a:extLst>
              <a:ext uri="{FF2B5EF4-FFF2-40B4-BE49-F238E27FC236}">
                <a16:creationId xmlns:a16="http://schemas.microsoft.com/office/drawing/2014/main" id="{03E10960-3651-FAB5-9E2E-B6F966356819}"/>
              </a:ext>
            </a:extLst>
          </p:cNvPr>
          <p:cNvSpPr txBox="1"/>
          <p:nvPr/>
        </p:nvSpPr>
        <p:spPr>
          <a:xfrm>
            <a:off x="7005205" y="1408743"/>
            <a:ext cx="922585" cy="553998"/>
          </a:xfrm>
          <a:prstGeom prst="rect">
            <a:avLst/>
          </a:prstGeom>
          <a:noFill/>
        </p:spPr>
        <p:txBody>
          <a:bodyPr wrap="square" rtlCol="0">
            <a:spAutoFit/>
          </a:bodyPr>
          <a:lstStyle/>
          <a:p>
            <a:r>
              <a:rPr lang="en-US" sz="1000"/>
              <a:t>30 AMP RESET </a:t>
            </a:r>
          </a:p>
          <a:p>
            <a:r>
              <a:rPr lang="en-US" sz="1000"/>
              <a:t>BREAKER</a:t>
            </a:r>
          </a:p>
        </p:txBody>
      </p:sp>
      <p:sp>
        <p:nvSpPr>
          <p:cNvPr id="25" name="TextBox 24">
            <a:extLst>
              <a:ext uri="{FF2B5EF4-FFF2-40B4-BE49-F238E27FC236}">
                <a16:creationId xmlns:a16="http://schemas.microsoft.com/office/drawing/2014/main" id="{95D03CC8-E843-2B48-9390-217DEEBA3EB7}"/>
              </a:ext>
            </a:extLst>
          </p:cNvPr>
          <p:cNvSpPr txBox="1"/>
          <p:nvPr/>
        </p:nvSpPr>
        <p:spPr>
          <a:xfrm>
            <a:off x="4486833" y="1615249"/>
            <a:ext cx="1520867" cy="246221"/>
          </a:xfrm>
          <a:prstGeom prst="rect">
            <a:avLst/>
          </a:prstGeom>
          <a:noFill/>
        </p:spPr>
        <p:txBody>
          <a:bodyPr wrap="square" rtlCol="0">
            <a:spAutoFit/>
          </a:bodyPr>
          <a:lstStyle/>
          <a:p>
            <a:r>
              <a:rPr lang="en-US" sz="1000"/>
              <a:t>SLIDE-OUT SWITCH</a:t>
            </a:r>
          </a:p>
        </p:txBody>
      </p:sp>
      <p:sp>
        <p:nvSpPr>
          <p:cNvPr id="26" name="TextBox 25">
            <a:extLst>
              <a:ext uri="{FF2B5EF4-FFF2-40B4-BE49-F238E27FC236}">
                <a16:creationId xmlns:a16="http://schemas.microsoft.com/office/drawing/2014/main" id="{8FE67C43-79DA-7637-9B2F-F07087458D60}"/>
              </a:ext>
            </a:extLst>
          </p:cNvPr>
          <p:cNvSpPr txBox="1"/>
          <p:nvPr/>
        </p:nvSpPr>
        <p:spPr>
          <a:xfrm>
            <a:off x="1009468" y="2141791"/>
            <a:ext cx="1240955" cy="400110"/>
          </a:xfrm>
          <a:prstGeom prst="rect">
            <a:avLst/>
          </a:prstGeom>
          <a:noFill/>
        </p:spPr>
        <p:txBody>
          <a:bodyPr wrap="square" rtlCol="0">
            <a:spAutoFit/>
          </a:bodyPr>
          <a:lstStyle/>
          <a:p>
            <a:r>
              <a:rPr lang="en-US" sz="1000"/>
              <a:t>SLIDE-OUT MOTOR &amp; GEARBOX</a:t>
            </a:r>
          </a:p>
        </p:txBody>
      </p:sp>
      <p:cxnSp>
        <p:nvCxnSpPr>
          <p:cNvPr id="28" name="Straight Arrow Connector 27">
            <a:extLst>
              <a:ext uri="{FF2B5EF4-FFF2-40B4-BE49-F238E27FC236}">
                <a16:creationId xmlns:a16="http://schemas.microsoft.com/office/drawing/2014/main" id="{7BBC1E65-E34C-23DD-BEB6-E63209725BB5}"/>
              </a:ext>
            </a:extLst>
          </p:cNvPr>
          <p:cNvCxnSpPr>
            <a:cxnSpLocks/>
            <a:stCxn id="33" idx="1"/>
          </p:cNvCxnSpPr>
          <p:nvPr/>
        </p:nvCxnSpPr>
        <p:spPr>
          <a:xfrm flipH="1">
            <a:off x="6060553" y="2521358"/>
            <a:ext cx="162743" cy="45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2F0BD2-B6EA-BD78-88EF-87004C304454}"/>
              </a:ext>
            </a:extLst>
          </p:cNvPr>
          <p:cNvCxnSpPr>
            <a:cxnSpLocks/>
            <a:stCxn id="32" idx="1"/>
          </p:cNvCxnSpPr>
          <p:nvPr/>
        </p:nvCxnSpPr>
        <p:spPr>
          <a:xfrm flipH="1">
            <a:off x="3730428" y="3022576"/>
            <a:ext cx="163834" cy="60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B3BC4DC-8D3C-C559-0F3C-E9DA707B7375}"/>
              </a:ext>
            </a:extLst>
          </p:cNvPr>
          <p:cNvSpPr txBox="1"/>
          <p:nvPr/>
        </p:nvSpPr>
        <p:spPr>
          <a:xfrm rot="20764202">
            <a:off x="5599691" y="2051451"/>
            <a:ext cx="1190181" cy="246221"/>
          </a:xfrm>
          <a:prstGeom prst="rect">
            <a:avLst/>
          </a:prstGeom>
          <a:noFill/>
        </p:spPr>
        <p:txBody>
          <a:bodyPr wrap="square" rtlCol="0">
            <a:spAutoFit/>
          </a:bodyPr>
          <a:lstStyle/>
          <a:p>
            <a:r>
              <a:rPr lang="en-US" sz="1000"/>
              <a:t>10V-12V IN</a:t>
            </a:r>
          </a:p>
        </p:txBody>
      </p:sp>
      <p:sp>
        <p:nvSpPr>
          <p:cNvPr id="32" name="TextBox 31">
            <a:extLst>
              <a:ext uri="{FF2B5EF4-FFF2-40B4-BE49-F238E27FC236}">
                <a16:creationId xmlns:a16="http://schemas.microsoft.com/office/drawing/2014/main" id="{23601C65-C9FE-26EC-7B31-3D8B4788C0F6}"/>
              </a:ext>
            </a:extLst>
          </p:cNvPr>
          <p:cNvSpPr txBox="1"/>
          <p:nvPr/>
        </p:nvSpPr>
        <p:spPr>
          <a:xfrm rot="20709016">
            <a:off x="3874387" y="2739258"/>
            <a:ext cx="1190181" cy="261610"/>
          </a:xfrm>
          <a:prstGeom prst="rect">
            <a:avLst/>
          </a:prstGeom>
          <a:noFill/>
        </p:spPr>
        <p:txBody>
          <a:bodyPr wrap="square" rtlCol="0">
            <a:spAutoFit/>
          </a:bodyPr>
          <a:lstStyle/>
          <a:p>
            <a:r>
              <a:rPr lang="en-US" sz="1050"/>
              <a:t>10V-12V OUT</a:t>
            </a:r>
            <a:endParaRPr lang="en-US" sz="1400"/>
          </a:p>
        </p:txBody>
      </p:sp>
      <p:sp>
        <p:nvSpPr>
          <p:cNvPr id="33" name="TextBox 32">
            <a:extLst>
              <a:ext uri="{FF2B5EF4-FFF2-40B4-BE49-F238E27FC236}">
                <a16:creationId xmlns:a16="http://schemas.microsoft.com/office/drawing/2014/main" id="{E7601E48-999D-0AC7-1B5C-89E26C43F03C}"/>
              </a:ext>
            </a:extLst>
          </p:cNvPr>
          <p:cNvSpPr txBox="1"/>
          <p:nvPr/>
        </p:nvSpPr>
        <p:spPr>
          <a:xfrm rot="20758394">
            <a:off x="6210036" y="2290460"/>
            <a:ext cx="889426" cy="246221"/>
          </a:xfrm>
          <a:prstGeom prst="rect">
            <a:avLst/>
          </a:prstGeom>
          <a:noFill/>
        </p:spPr>
        <p:txBody>
          <a:bodyPr wrap="square">
            <a:spAutoFit/>
          </a:bodyPr>
          <a:lstStyle/>
          <a:p>
            <a:r>
              <a:rPr lang="en-US" sz="1000"/>
              <a:t>10V-12V OUT</a:t>
            </a:r>
            <a:endParaRPr lang="en-US" sz="1400"/>
          </a:p>
        </p:txBody>
      </p:sp>
      <p:cxnSp>
        <p:nvCxnSpPr>
          <p:cNvPr id="35" name="Straight Arrow Connector 34">
            <a:extLst>
              <a:ext uri="{FF2B5EF4-FFF2-40B4-BE49-F238E27FC236}">
                <a16:creationId xmlns:a16="http://schemas.microsoft.com/office/drawing/2014/main" id="{B97B8EE2-CCC1-895F-0BCF-3604D9FA1CBA}"/>
              </a:ext>
            </a:extLst>
          </p:cNvPr>
          <p:cNvCxnSpPr>
            <a:cxnSpLocks/>
            <a:stCxn id="31" idx="1"/>
            <a:endCxn id="7" idx="3"/>
          </p:cNvCxnSpPr>
          <p:nvPr/>
        </p:nvCxnSpPr>
        <p:spPr>
          <a:xfrm flipH="1">
            <a:off x="5394890" y="2317822"/>
            <a:ext cx="222302" cy="67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A80006-E240-EF60-CF7E-18D37E7281F8}"/>
              </a:ext>
            </a:extLst>
          </p:cNvPr>
          <p:cNvSpPr txBox="1"/>
          <p:nvPr/>
        </p:nvSpPr>
        <p:spPr>
          <a:xfrm rot="20761827">
            <a:off x="7863352" y="1954500"/>
            <a:ext cx="889426" cy="261610"/>
          </a:xfrm>
          <a:prstGeom prst="rect">
            <a:avLst/>
          </a:prstGeom>
          <a:noFill/>
        </p:spPr>
        <p:txBody>
          <a:bodyPr wrap="square">
            <a:spAutoFit/>
          </a:bodyPr>
          <a:lstStyle/>
          <a:p>
            <a:r>
              <a:rPr lang="en-US" sz="1100"/>
              <a:t>10V-12V IN</a:t>
            </a:r>
            <a:endParaRPr lang="en-US" sz="1800"/>
          </a:p>
        </p:txBody>
      </p:sp>
      <p:cxnSp>
        <p:nvCxnSpPr>
          <p:cNvPr id="42" name="Straight Arrow Connector 41">
            <a:extLst>
              <a:ext uri="{FF2B5EF4-FFF2-40B4-BE49-F238E27FC236}">
                <a16:creationId xmlns:a16="http://schemas.microsoft.com/office/drawing/2014/main" id="{82D73053-F03F-5ACE-75C7-A99ACEE2F635}"/>
              </a:ext>
            </a:extLst>
          </p:cNvPr>
          <p:cNvCxnSpPr>
            <a:cxnSpLocks/>
            <a:stCxn id="41" idx="1"/>
          </p:cNvCxnSpPr>
          <p:nvPr/>
        </p:nvCxnSpPr>
        <p:spPr>
          <a:xfrm flipH="1">
            <a:off x="7683516" y="2192661"/>
            <a:ext cx="192989" cy="45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4B8650B-3FE7-9E70-99DA-8A878EBFF89C}"/>
              </a:ext>
            </a:extLst>
          </p:cNvPr>
          <p:cNvSpPr txBox="1"/>
          <p:nvPr/>
        </p:nvSpPr>
        <p:spPr>
          <a:xfrm>
            <a:off x="968024" y="4447445"/>
            <a:ext cx="10255952" cy="1446550"/>
          </a:xfrm>
          <a:prstGeom prst="rect">
            <a:avLst/>
          </a:prstGeom>
          <a:solidFill>
            <a:schemeClr val="accent5">
              <a:lumMod val="50000"/>
            </a:schemeClr>
          </a:solidFill>
        </p:spPr>
        <p:txBody>
          <a:bodyPr wrap="square" rtlCol="0">
            <a:spAutoFit/>
          </a:bodyPr>
          <a:lstStyle/>
          <a:p>
            <a:pPr marL="285750" indent="-285750">
              <a:buFont typeface="+mj-lt"/>
              <a:buAutoNum type="arabicPeriod"/>
            </a:pPr>
            <a:r>
              <a:rPr lang="en-US" sz="1200">
                <a:solidFill>
                  <a:schemeClr val="bg1"/>
                </a:solidFill>
              </a:rPr>
              <a:t>TRY ALTERNATE POWER SOURCE DIRECTLY TO THE MOTOR. IF THE MOTOR DOES NOT WORK, THE MOTOR IS THE ISSUE.</a:t>
            </a:r>
          </a:p>
          <a:p>
            <a:pPr marL="285750" indent="-285750">
              <a:buFont typeface="+mj-lt"/>
              <a:buAutoNum type="arabicPeriod"/>
            </a:pPr>
            <a:endParaRPr lang="en-US" sz="1200">
              <a:solidFill>
                <a:schemeClr val="bg1"/>
              </a:solidFill>
            </a:endParaRPr>
          </a:p>
          <a:p>
            <a:pPr marL="285750" indent="-285750">
              <a:buFont typeface="+mj-lt"/>
              <a:buAutoNum type="arabicPeriod"/>
            </a:pPr>
            <a:r>
              <a:rPr lang="en-US" sz="1200">
                <a:solidFill>
                  <a:schemeClr val="bg1"/>
                </a:solidFill>
              </a:rPr>
              <a:t>CHECK VOLTAGE COMING TO THE MOTOR WHILE OPERATING THE SWITCH. IF IT IS LOWER THAN 12V, CHARGE OR REPLACE BATTERIES. LESS THAN 9 VOLTS WILL CAUSE THE THERMAL CUT OFF WITHIN THE MOTOR TO CUT POWER TO ITSELF.</a:t>
            </a:r>
          </a:p>
          <a:p>
            <a:pPr marL="285750" indent="-285750">
              <a:buFont typeface="+mj-lt"/>
              <a:buAutoNum type="arabicPeriod"/>
            </a:pPr>
            <a:endParaRPr lang="en-US" sz="1200">
              <a:solidFill>
                <a:schemeClr val="bg1"/>
              </a:solidFill>
            </a:endParaRPr>
          </a:p>
          <a:p>
            <a:pPr marL="285750" indent="-285750">
              <a:buFont typeface="+mj-lt"/>
              <a:buAutoNum type="arabicPeriod"/>
            </a:pPr>
            <a:r>
              <a:rPr lang="en-US" sz="1200">
                <a:solidFill>
                  <a:schemeClr val="bg1"/>
                </a:solidFill>
              </a:rPr>
              <a:t>CHECK VOLTAGE COMING IN AND OUT OF THE SWITCH UNDER LOAD. THE ISSUE COULD BE THE SWITCH, THE BREAKER OR THE WIRING IN BETWEEN. </a:t>
            </a:r>
          </a:p>
          <a:p>
            <a:pPr marL="342900" indent="-342900">
              <a:buFont typeface="+mj-lt"/>
              <a:buAutoNum type="arabicPeriod"/>
            </a:pPr>
            <a:endParaRPr lang="en-US" sz="1600"/>
          </a:p>
        </p:txBody>
      </p:sp>
      <p:sp>
        <p:nvSpPr>
          <p:cNvPr id="21" name="TextBox 20">
            <a:extLst>
              <a:ext uri="{FF2B5EF4-FFF2-40B4-BE49-F238E27FC236}">
                <a16:creationId xmlns:a16="http://schemas.microsoft.com/office/drawing/2014/main" id="{C3E77802-5BB9-F3A6-F934-41B9B5D300E1}"/>
              </a:ext>
            </a:extLst>
          </p:cNvPr>
          <p:cNvSpPr txBox="1"/>
          <p:nvPr/>
        </p:nvSpPr>
        <p:spPr>
          <a:xfrm rot="20831661">
            <a:off x="4535426" y="3067095"/>
            <a:ext cx="2711462" cy="253916"/>
          </a:xfrm>
          <a:prstGeom prst="rect">
            <a:avLst/>
          </a:prstGeom>
          <a:noFill/>
        </p:spPr>
        <p:txBody>
          <a:bodyPr wrap="square" rtlCol="0">
            <a:spAutoFit/>
          </a:bodyPr>
          <a:lstStyle/>
          <a:p>
            <a:r>
              <a:rPr lang="en-US" sz="1050">
                <a:solidFill>
                  <a:srgbClr val="0070C0"/>
                </a:solidFill>
              </a:rPr>
              <a:t>Natural voltage drop under load with 12v</a:t>
            </a:r>
          </a:p>
        </p:txBody>
      </p:sp>
      <p:sp>
        <p:nvSpPr>
          <p:cNvPr id="23" name="TextBox 22">
            <a:extLst>
              <a:ext uri="{FF2B5EF4-FFF2-40B4-BE49-F238E27FC236}">
                <a16:creationId xmlns:a16="http://schemas.microsoft.com/office/drawing/2014/main" id="{A1E29A66-E7E3-EBE9-988B-6164A522DBB4}"/>
              </a:ext>
            </a:extLst>
          </p:cNvPr>
          <p:cNvSpPr txBox="1"/>
          <p:nvPr/>
        </p:nvSpPr>
        <p:spPr>
          <a:xfrm>
            <a:off x="5332988" y="3519794"/>
            <a:ext cx="1721958" cy="400110"/>
          </a:xfrm>
          <a:prstGeom prst="rect">
            <a:avLst/>
          </a:prstGeom>
          <a:noFill/>
        </p:spPr>
        <p:txBody>
          <a:bodyPr wrap="square" rtlCol="0">
            <a:spAutoFit/>
          </a:bodyPr>
          <a:lstStyle/>
          <a:p>
            <a:r>
              <a:rPr lang="en-US" sz="1000"/>
              <a:t>&lt; 65’       10 GAUGE WIRE</a:t>
            </a:r>
          </a:p>
          <a:p>
            <a:r>
              <a:rPr lang="en-US" sz="1000"/>
              <a:t>&gt; 65’       8 GAUGE WIRE</a:t>
            </a:r>
          </a:p>
        </p:txBody>
      </p:sp>
      <p:pic>
        <p:nvPicPr>
          <p:cNvPr id="24" name="Picture 23">
            <a:extLst>
              <a:ext uri="{FF2B5EF4-FFF2-40B4-BE49-F238E27FC236}">
                <a16:creationId xmlns:a16="http://schemas.microsoft.com/office/drawing/2014/main" id="{A1B8B57C-2E14-086C-414A-42BFD7C2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2067" y="3944921"/>
            <a:ext cx="1007547" cy="468509"/>
          </a:xfrm>
          <a:prstGeom prst="rect">
            <a:avLst/>
          </a:prstGeom>
        </p:spPr>
      </p:pic>
      <p:cxnSp>
        <p:nvCxnSpPr>
          <p:cNvPr id="45" name="Straight Arrow Connector 44">
            <a:extLst>
              <a:ext uri="{FF2B5EF4-FFF2-40B4-BE49-F238E27FC236}">
                <a16:creationId xmlns:a16="http://schemas.microsoft.com/office/drawing/2014/main" id="{8D515BE1-5EA4-223E-7D61-6991AFD029D9}"/>
              </a:ext>
            </a:extLst>
          </p:cNvPr>
          <p:cNvCxnSpPr>
            <a:cxnSpLocks/>
          </p:cNvCxnSpPr>
          <p:nvPr/>
        </p:nvCxnSpPr>
        <p:spPr>
          <a:xfrm flipH="1">
            <a:off x="1028553" y="4169128"/>
            <a:ext cx="120916" cy="10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2" name="Picture 51" descr="A mechanical device with gears&#10;&#10;Description automatically generated">
            <a:extLst>
              <a:ext uri="{FF2B5EF4-FFF2-40B4-BE49-F238E27FC236}">
                <a16:creationId xmlns:a16="http://schemas.microsoft.com/office/drawing/2014/main" id="{C99DDE94-A881-0FF7-8BCF-D13C64D4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84" y="2565772"/>
            <a:ext cx="1513564" cy="1018689"/>
          </a:xfrm>
          <a:prstGeom prst="rect">
            <a:avLst/>
          </a:prstGeom>
        </p:spPr>
      </p:pic>
    </p:spTree>
    <p:extLst>
      <p:ext uri="{BB962C8B-B14F-4D97-AF65-F5344CB8AC3E}">
        <p14:creationId xmlns:p14="http://schemas.microsoft.com/office/powerpoint/2010/main" val="9629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Electrical Troubleshooting</a:t>
            </a:r>
          </a:p>
        </p:txBody>
      </p:sp>
      <p:pic>
        <p:nvPicPr>
          <p:cNvPr id="4" name="Picture 3">
            <a:extLst>
              <a:ext uri="{FF2B5EF4-FFF2-40B4-BE49-F238E27FC236}">
                <a16:creationId xmlns:a16="http://schemas.microsoft.com/office/drawing/2014/main" id="{4C33EB27-A739-E7A6-1B6A-FC6963DA7B4C}"/>
              </a:ext>
            </a:extLst>
          </p:cNvPr>
          <p:cNvPicPr>
            <a:picLocks noChangeAspect="1"/>
          </p:cNvPicPr>
          <p:nvPr/>
        </p:nvPicPr>
        <p:blipFill>
          <a:blip r:embed="rId2"/>
          <a:stretch>
            <a:fillRect/>
          </a:stretch>
        </p:blipFill>
        <p:spPr>
          <a:xfrm>
            <a:off x="2042973" y="1009412"/>
            <a:ext cx="8106053" cy="4904449"/>
          </a:xfrm>
          <a:prstGeom prst="rect">
            <a:avLst/>
          </a:prstGeom>
        </p:spPr>
      </p:pic>
    </p:spTree>
    <p:extLst>
      <p:ext uri="{BB962C8B-B14F-4D97-AF65-F5344CB8AC3E}">
        <p14:creationId xmlns:p14="http://schemas.microsoft.com/office/powerpoint/2010/main" val="1836314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Electrical Troubleshooting</a:t>
            </a:r>
          </a:p>
        </p:txBody>
      </p:sp>
      <p:pic>
        <p:nvPicPr>
          <p:cNvPr id="5" name="Picture 4">
            <a:extLst>
              <a:ext uri="{FF2B5EF4-FFF2-40B4-BE49-F238E27FC236}">
                <a16:creationId xmlns:a16="http://schemas.microsoft.com/office/drawing/2014/main" id="{7CBCF502-7C30-D660-4C9E-01D6879DF251}"/>
              </a:ext>
            </a:extLst>
          </p:cNvPr>
          <p:cNvPicPr>
            <a:picLocks noChangeAspect="1"/>
          </p:cNvPicPr>
          <p:nvPr/>
        </p:nvPicPr>
        <p:blipFill>
          <a:blip r:embed="rId2"/>
          <a:stretch>
            <a:fillRect/>
          </a:stretch>
        </p:blipFill>
        <p:spPr>
          <a:xfrm>
            <a:off x="1595120" y="1034811"/>
            <a:ext cx="9135802" cy="4863057"/>
          </a:xfrm>
          <a:prstGeom prst="rect">
            <a:avLst/>
          </a:prstGeom>
        </p:spPr>
      </p:pic>
    </p:spTree>
    <p:extLst>
      <p:ext uri="{BB962C8B-B14F-4D97-AF65-F5344CB8AC3E}">
        <p14:creationId xmlns:p14="http://schemas.microsoft.com/office/powerpoint/2010/main" val="15091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AE3EE3-CFDB-9171-B59C-81F6CDA0B72B}"/>
              </a:ext>
            </a:extLst>
          </p:cNvPr>
          <p:cNvPicPr>
            <a:picLocks noChangeAspect="1"/>
          </p:cNvPicPr>
          <p:nvPr/>
        </p:nvPicPr>
        <p:blipFill>
          <a:blip r:embed="rId2"/>
          <a:stretch>
            <a:fillRect/>
          </a:stretch>
        </p:blipFill>
        <p:spPr>
          <a:xfrm>
            <a:off x="946120" y="1009188"/>
            <a:ext cx="6878887" cy="4911424"/>
          </a:xfrm>
          <a:prstGeom prst="rect">
            <a:avLst/>
          </a:prstGeom>
        </p:spPr>
      </p:pic>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EE3D0F-5EC1-C25D-116E-6654D1F197B5}"/>
              </a:ext>
            </a:extLst>
          </p:cNvPr>
          <p:cNvSpPr txBox="1"/>
          <p:nvPr/>
        </p:nvSpPr>
        <p:spPr>
          <a:xfrm>
            <a:off x="8104106" y="1140213"/>
            <a:ext cx="3452101" cy="400110"/>
          </a:xfrm>
          <a:prstGeom prst="rect">
            <a:avLst/>
          </a:prstGeom>
          <a:noFill/>
        </p:spPr>
        <p:txBody>
          <a:bodyPr wrap="square" rtlCol="0">
            <a:spAutoFit/>
          </a:bodyPr>
          <a:lstStyle/>
          <a:p>
            <a:r>
              <a:rPr lang="en-US" sz="2000" b="1">
                <a:solidFill>
                  <a:schemeClr val="accent1">
                    <a:lumMod val="50000"/>
                  </a:schemeClr>
                </a:solidFill>
              </a:rPr>
              <a:t>www.balrvproducts.com</a:t>
            </a:r>
          </a:p>
        </p:txBody>
      </p:sp>
      <p:sp>
        <p:nvSpPr>
          <p:cNvPr id="5" name="TextBox 4">
            <a:extLst>
              <a:ext uri="{FF2B5EF4-FFF2-40B4-BE49-F238E27FC236}">
                <a16:creationId xmlns:a16="http://schemas.microsoft.com/office/drawing/2014/main" id="{601FD119-0869-DC3A-4C2C-E9D23D92B9BE}"/>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Access To Online Part Numbers</a:t>
            </a:r>
          </a:p>
        </p:txBody>
      </p:sp>
      <p:pic>
        <p:nvPicPr>
          <p:cNvPr id="3" name="Picture 2" descr="Icon&#10;&#10;Description automatically generated">
            <a:extLst>
              <a:ext uri="{FF2B5EF4-FFF2-40B4-BE49-F238E27FC236}">
                <a16:creationId xmlns:a16="http://schemas.microsoft.com/office/drawing/2014/main" id="{C1B74DCB-B807-EF2D-D036-14664CBE8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562" y="5186915"/>
            <a:ext cx="2237089" cy="530872"/>
          </a:xfrm>
          <a:prstGeom prst="rect">
            <a:avLst/>
          </a:prstGeom>
        </p:spPr>
      </p:pic>
      <p:sp>
        <p:nvSpPr>
          <p:cNvPr id="8" name="TextBox 7">
            <a:extLst>
              <a:ext uri="{FF2B5EF4-FFF2-40B4-BE49-F238E27FC236}">
                <a16:creationId xmlns:a16="http://schemas.microsoft.com/office/drawing/2014/main" id="{AF463527-2FCF-FA72-49C0-9202836A72D2}"/>
              </a:ext>
            </a:extLst>
          </p:cNvPr>
          <p:cNvSpPr txBox="1"/>
          <p:nvPr/>
        </p:nvSpPr>
        <p:spPr>
          <a:xfrm>
            <a:off x="7939890" y="1874067"/>
            <a:ext cx="3316944" cy="1200329"/>
          </a:xfrm>
          <a:prstGeom prst="rect">
            <a:avLst/>
          </a:prstGeom>
          <a:noFill/>
        </p:spPr>
        <p:txBody>
          <a:bodyPr wrap="square" rtlCol="0">
            <a:spAutoFit/>
          </a:bodyPr>
          <a:lstStyle/>
          <a:p>
            <a:pPr marL="285750" indent="-285750">
              <a:buFont typeface="Arial" panose="020B0604020202020204" pitchFamily="34" charset="0"/>
              <a:buChar char="•"/>
            </a:pPr>
            <a:r>
              <a:rPr lang="en-US"/>
              <a:t>Search by Part Number</a:t>
            </a:r>
          </a:p>
          <a:p>
            <a:pPr marL="285750" indent="-285750">
              <a:buFont typeface="Arial" panose="020B0604020202020204" pitchFamily="34" charset="0"/>
              <a:buChar char="•"/>
            </a:pPr>
            <a:r>
              <a:rPr lang="en-US"/>
              <a:t>Search by Description</a:t>
            </a:r>
          </a:p>
          <a:p>
            <a:pPr marL="285750" indent="-285750">
              <a:buFont typeface="Arial" panose="020B0604020202020204" pitchFamily="34" charset="0"/>
              <a:buChar char="•"/>
            </a:pPr>
            <a:r>
              <a:rPr lang="en-US"/>
              <a:t>Scroll through product images</a:t>
            </a:r>
          </a:p>
          <a:p>
            <a:pPr marL="285750" indent="-285750">
              <a:buFont typeface="Arial" panose="020B0604020202020204" pitchFamily="34" charset="0"/>
              <a:buChar char="•"/>
            </a:pPr>
            <a:r>
              <a:rPr lang="en-US"/>
              <a:t>Order repair parts online</a:t>
            </a:r>
          </a:p>
        </p:txBody>
      </p:sp>
      <p:pic>
        <p:nvPicPr>
          <p:cNvPr id="11" name="Picture 10">
            <a:extLst>
              <a:ext uri="{FF2B5EF4-FFF2-40B4-BE49-F238E27FC236}">
                <a16:creationId xmlns:a16="http://schemas.microsoft.com/office/drawing/2014/main" id="{3EE98EEC-F841-361A-7F59-E812BD6D00B4}"/>
              </a:ext>
            </a:extLst>
          </p:cNvPr>
          <p:cNvPicPr>
            <a:picLocks noChangeAspect="1"/>
          </p:cNvPicPr>
          <p:nvPr/>
        </p:nvPicPr>
        <p:blipFill>
          <a:blip r:embed="rId4"/>
          <a:stretch>
            <a:fillRect/>
          </a:stretch>
        </p:blipFill>
        <p:spPr>
          <a:xfrm>
            <a:off x="4222590" y="2522893"/>
            <a:ext cx="3624321" cy="3424055"/>
          </a:xfrm>
          <a:prstGeom prst="rect">
            <a:avLst/>
          </a:prstGeom>
        </p:spPr>
      </p:pic>
      <p:sp>
        <p:nvSpPr>
          <p:cNvPr id="12" name="Left Brace 11">
            <a:extLst>
              <a:ext uri="{FF2B5EF4-FFF2-40B4-BE49-F238E27FC236}">
                <a16:creationId xmlns:a16="http://schemas.microsoft.com/office/drawing/2014/main" id="{D3E8F858-8A2F-773C-2ABC-2B2CF459F221}"/>
              </a:ext>
            </a:extLst>
          </p:cNvPr>
          <p:cNvSpPr/>
          <p:nvPr/>
        </p:nvSpPr>
        <p:spPr>
          <a:xfrm>
            <a:off x="3596836" y="2324821"/>
            <a:ext cx="887595" cy="3622127"/>
          </a:xfrm>
          <a:prstGeom prst="leftBrace">
            <a:avLst>
              <a:gd name="adj1" fmla="val 8333"/>
              <a:gd name="adj2" fmla="val 4150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01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791" y="6121097"/>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61718" y="1331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Accu Slide Overview</a:t>
            </a:r>
          </a:p>
        </p:txBody>
      </p:sp>
      <p:pic>
        <p:nvPicPr>
          <p:cNvPr id="2" name="Picture 1" descr="Icon&#10;&#10;Description automatically generated">
            <a:extLst>
              <a:ext uri="{FF2B5EF4-FFF2-40B4-BE49-F238E27FC236}">
                <a16:creationId xmlns:a16="http://schemas.microsoft.com/office/drawing/2014/main" id="{041D9303-AF1C-D3AF-99A7-717C1D26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634" y="6097190"/>
            <a:ext cx="2237089" cy="530872"/>
          </a:xfrm>
          <a:prstGeom prst="rect">
            <a:avLst/>
          </a:prstGeom>
        </p:spPr>
      </p:pic>
      <p:pic>
        <p:nvPicPr>
          <p:cNvPr id="4" name="Picture 3">
            <a:extLst>
              <a:ext uri="{FF2B5EF4-FFF2-40B4-BE49-F238E27FC236}">
                <a16:creationId xmlns:a16="http://schemas.microsoft.com/office/drawing/2014/main" id="{1238898A-6167-363B-8246-DAD31717BA03}"/>
              </a:ext>
            </a:extLst>
          </p:cNvPr>
          <p:cNvPicPr>
            <a:picLocks noChangeAspect="1"/>
          </p:cNvPicPr>
          <p:nvPr/>
        </p:nvPicPr>
        <p:blipFill>
          <a:blip r:embed="rId5"/>
          <a:stretch>
            <a:fillRect/>
          </a:stretch>
        </p:blipFill>
        <p:spPr>
          <a:xfrm>
            <a:off x="4323719" y="726962"/>
            <a:ext cx="7242533" cy="4518684"/>
          </a:xfrm>
          <a:prstGeom prst="rect">
            <a:avLst/>
          </a:prstGeom>
        </p:spPr>
      </p:pic>
      <p:sp>
        <p:nvSpPr>
          <p:cNvPr id="3" name="TextBox 2">
            <a:extLst>
              <a:ext uri="{FF2B5EF4-FFF2-40B4-BE49-F238E27FC236}">
                <a16:creationId xmlns:a16="http://schemas.microsoft.com/office/drawing/2014/main" id="{D8497A61-2004-A43E-32AB-DA1FEB3073E0}"/>
              </a:ext>
            </a:extLst>
          </p:cNvPr>
          <p:cNvSpPr txBox="1"/>
          <p:nvPr/>
        </p:nvSpPr>
        <p:spPr>
          <a:xfrm>
            <a:off x="193216" y="457516"/>
            <a:ext cx="5422605" cy="369332"/>
          </a:xfrm>
          <a:prstGeom prst="rect">
            <a:avLst/>
          </a:prstGeom>
          <a:noFill/>
        </p:spPr>
        <p:txBody>
          <a:bodyPr wrap="square" rtlCol="0">
            <a:spAutoFit/>
          </a:bodyPr>
          <a:lstStyle/>
          <a:p>
            <a:r>
              <a:rPr lang="en-US"/>
              <a:t>TERMINOLOGY AND DEFINITIONS</a:t>
            </a:r>
          </a:p>
        </p:txBody>
      </p:sp>
      <p:pic>
        <p:nvPicPr>
          <p:cNvPr id="10" name="Picture 9">
            <a:extLst>
              <a:ext uri="{FF2B5EF4-FFF2-40B4-BE49-F238E27FC236}">
                <a16:creationId xmlns:a16="http://schemas.microsoft.com/office/drawing/2014/main" id="{628A84DD-6FBF-5753-30C7-997142E00ADE}"/>
              </a:ext>
            </a:extLst>
          </p:cNvPr>
          <p:cNvPicPr>
            <a:picLocks noChangeAspect="1"/>
          </p:cNvPicPr>
          <p:nvPr/>
        </p:nvPicPr>
        <p:blipFill>
          <a:blip r:embed="rId6"/>
          <a:stretch>
            <a:fillRect/>
          </a:stretch>
        </p:blipFill>
        <p:spPr>
          <a:xfrm>
            <a:off x="269114" y="1078192"/>
            <a:ext cx="506007" cy="738497"/>
          </a:xfrm>
          <a:prstGeom prst="rect">
            <a:avLst/>
          </a:prstGeom>
        </p:spPr>
      </p:pic>
      <p:sp>
        <p:nvSpPr>
          <p:cNvPr id="12" name="TextBox 11">
            <a:extLst>
              <a:ext uri="{FF2B5EF4-FFF2-40B4-BE49-F238E27FC236}">
                <a16:creationId xmlns:a16="http://schemas.microsoft.com/office/drawing/2014/main" id="{AAF09AC0-2818-D59C-DC59-EF8E8D0ECBDA}"/>
              </a:ext>
            </a:extLst>
          </p:cNvPr>
          <p:cNvSpPr txBox="1"/>
          <p:nvPr/>
        </p:nvSpPr>
        <p:spPr>
          <a:xfrm>
            <a:off x="974955" y="1078192"/>
            <a:ext cx="3348763"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STANDOFF BRACKETS: </a:t>
            </a:r>
            <a:r>
              <a:rPr lang="en-US" sz="1200"/>
              <a:t>BRACKETS THAT ARE FASTENED TO THE SIDES OF THE SLIDE ROOM END WALLS, THAT THE BALL ENDS OF EACH CABLE ENDS ATTACH TO.</a:t>
            </a:r>
          </a:p>
        </p:txBody>
      </p:sp>
      <p:pic>
        <p:nvPicPr>
          <p:cNvPr id="16" name="Picture 15">
            <a:extLst>
              <a:ext uri="{FF2B5EF4-FFF2-40B4-BE49-F238E27FC236}">
                <a16:creationId xmlns:a16="http://schemas.microsoft.com/office/drawing/2014/main" id="{72E77A93-B69F-C4FA-D832-2E9B03E78A24}"/>
              </a:ext>
            </a:extLst>
          </p:cNvPr>
          <p:cNvPicPr>
            <a:picLocks noChangeAspect="1"/>
          </p:cNvPicPr>
          <p:nvPr/>
        </p:nvPicPr>
        <p:blipFill>
          <a:blip r:embed="rId6"/>
          <a:stretch>
            <a:fillRect/>
          </a:stretch>
        </p:blipFill>
        <p:spPr>
          <a:xfrm rot="10800000" flipH="1">
            <a:off x="9637634" y="2753163"/>
            <a:ext cx="261400" cy="381503"/>
          </a:xfrm>
          <a:prstGeom prst="rect">
            <a:avLst/>
          </a:prstGeom>
        </p:spPr>
      </p:pic>
      <p:pic>
        <p:nvPicPr>
          <p:cNvPr id="18" name="Picture 17">
            <a:extLst>
              <a:ext uri="{FF2B5EF4-FFF2-40B4-BE49-F238E27FC236}">
                <a16:creationId xmlns:a16="http://schemas.microsoft.com/office/drawing/2014/main" id="{FDB0F0C4-8B15-7B5A-15D2-677033AB2983}"/>
              </a:ext>
            </a:extLst>
          </p:cNvPr>
          <p:cNvPicPr>
            <a:picLocks noChangeAspect="1"/>
          </p:cNvPicPr>
          <p:nvPr/>
        </p:nvPicPr>
        <p:blipFill>
          <a:blip r:embed="rId6"/>
          <a:stretch>
            <a:fillRect/>
          </a:stretch>
        </p:blipFill>
        <p:spPr>
          <a:xfrm rot="10800000" flipH="1">
            <a:off x="9637634" y="4413415"/>
            <a:ext cx="261400" cy="381503"/>
          </a:xfrm>
          <a:prstGeom prst="rect">
            <a:avLst/>
          </a:prstGeom>
        </p:spPr>
      </p:pic>
      <p:pic>
        <p:nvPicPr>
          <p:cNvPr id="20" name="Picture 19">
            <a:extLst>
              <a:ext uri="{FF2B5EF4-FFF2-40B4-BE49-F238E27FC236}">
                <a16:creationId xmlns:a16="http://schemas.microsoft.com/office/drawing/2014/main" id="{309F61A8-1592-C8C4-6241-3E16D99ECF74}"/>
              </a:ext>
            </a:extLst>
          </p:cNvPr>
          <p:cNvPicPr>
            <a:picLocks noChangeAspect="1"/>
          </p:cNvPicPr>
          <p:nvPr/>
        </p:nvPicPr>
        <p:blipFill>
          <a:blip r:embed="rId6"/>
          <a:stretch>
            <a:fillRect/>
          </a:stretch>
        </p:blipFill>
        <p:spPr>
          <a:xfrm flipH="1">
            <a:off x="6022424" y="2744957"/>
            <a:ext cx="261400" cy="381503"/>
          </a:xfrm>
          <a:prstGeom prst="rect">
            <a:avLst/>
          </a:prstGeom>
        </p:spPr>
      </p:pic>
      <p:pic>
        <p:nvPicPr>
          <p:cNvPr id="21" name="Picture 20">
            <a:extLst>
              <a:ext uri="{FF2B5EF4-FFF2-40B4-BE49-F238E27FC236}">
                <a16:creationId xmlns:a16="http://schemas.microsoft.com/office/drawing/2014/main" id="{AA0C4A9E-368E-44E7-AF6C-4B65ADAB2A93}"/>
              </a:ext>
            </a:extLst>
          </p:cNvPr>
          <p:cNvPicPr>
            <a:picLocks noChangeAspect="1"/>
          </p:cNvPicPr>
          <p:nvPr/>
        </p:nvPicPr>
        <p:blipFill>
          <a:blip r:embed="rId6"/>
          <a:stretch>
            <a:fillRect/>
          </a:stretch>
        </p:blipFill>
        <p:spPr>
          <a:xfrm flipH="1">
            <a:off x="6022424" y="4413416"/>
            <a:ext cx="261400" cy="381503"/>
          </a:xfrm>
          <a:prstGeom prst="rect">
            <a:avLst/>
          </a:prstGeom>
        </p:spPr>
      </p:pic>
      <p:cxnSp>
        <p:nvCxnSpPr>
          <p:cNvPr id="23" name="Straight Connector 22">
            <a:extLst>
              <a:ext uri="{FF2B5EF4-FFF2-40B4-BE49-F238E27FC236}">
                <a16:creationId xmlns:a16="http://schemas.microsoft.com/office/drawing/2014/main" id="{227852FD-8453-FDB7-47A6-D78BE5F25681}"/>
              </a:ext>
            </a:extLst>
          </p:cNvPr>
          <p:cNvCxnSpPr>
            <a:cxnSpLocks/>
          </p:cNvCxnSpPr>
          <p:nvPr/>
        </p:nvCxnSpPr>
        <p:spPr>
          <a:xfrm>
            <a:off x="4557819" y="1909189"/>
            <a:ext cx="1726005" cy="452506"/>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5B1DB68-D49D-17EF-844B-8C9A7B2E59A9}"/>
              </a:ext>
            </a:extLst>
          </p:cNvPr>
          <p:cNvCxnSpPr>
            <a:cxnSpLocks/>
          </p:cNvCxnSpPr>
          <p:nvPr/>
        </p:nvCxnSpPr>
        <p:spPr>
          <a:xfrm flipV="1">
            <a:off x="9637634" y="1935796"/>
            <a:ext cx="1656114" cy="425899"/>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1235B1A-197C-2F9E-A488-33610C8A3318}"/>
              </a:ext>
            </a:extLst>
          </p:cNvPr>
          <p:cNvCxnSpPr>
            <a:cxnSpLocks/>
          </p:cNvCxnSpPr>
          <p:nvPr/>
        </p:nvCxnSpPr>
        <p:spPr>
          <a:xfrm flipH="1">
            <a:off x="4551914" y="4794919"/>
            <a:ext cx="1731910" cy="649092"/>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FAD4789-AC92-6027-791A-4966672F9C2E}"/>
              </a:ext>
            </a:extLst>
          </p:cNvPr>
          <p:cNvCxnSpPr/>
          <p:nvPr/>
        </p:nvCxnSpPr>
        <p:spPr>
          <a:xfrm>
            <a:off x="9637634" y="4794919"/>
            <a:ext cx="1474445" cy="450727"/>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C0AA496-3020-3DF2-7037-B551070F85B0}"/>
              </a:ext>
            </a:extLst>
          </p:cNvPr>
          <p:cNvCxnSpPr>
            <a:cxnSpLocks/>
          </p:cNvCxnSpPr>
          <p:nvPr/>
        </p:nvCxnSpPr>
        <p:spPr>
          <a:xfrm>
            <a:off x="4551914" y="1909189"/>
            <a:ext cx="15320" cy="353482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1DD4FE3-520A-48CD-392A-6B76BB7EBA19}"/>
              </a:ext>
            </a:extLst>
          </p:cNvPr>
          <p:cNvCxnSpPr>
            <a:cxnSpLocks/>
          </p:cNvCxnSpPr>
          <p:nvPr/>
        </p:nvCxnSpPr>
        <p:spPr>
          <a:xfrm flipH="1">
            <a:off x="11112079" y="1909189"/>
            <a:ext cx="181669" cy="3336457"/>
          </a:xfrm>
          <a:prstGeom prst="line">
            <a:avLst/>
          </a:prstGeom>
        </p:spPr>
        <p:style>
          <a:lnRef idx="1">
            <a:schemeClr val="dk1"/>
          </a:lnRef>
          <a:fillRef idx="0">
            <a:schemeClr val="dk1"/>
          </a:fillRef>
          <a:effectRef idx="0">
            <a:schemeClr val="dk1"/>
          </a:effectRef>
          <a:fontRef idx="minor">
            <a:schemeClr val="tx1"/>
          </a:fontRef>
        </p:style>
      </p:cxnSp>
      <p:pic>
        <p:nvPicPr>
          <p:cNvPr id="45" name="Picture 44" descr="A black and white image of a couple of screws&#10;&#10;Description automatically generated">
            <a:extLst>
              <a:ext uri="{FF2B5EF4-FFF2-40B4-BE49-F238E27FC236}">
                <a16:creationId xmlns:a16="http://schemas.microsoft.com/office/drawing/2014/main" id="{337050D7-BC4B-A4A5-BDD1-2CBCD3BBF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18" y="2358169"/>
            <a:ext cx="920797" cy="615982"/>
          </a:xfrm>
          <a:prstGeom prst="rect">
            <a:avLst/>
          </a:prstGeom>
        </p:spPr>
      </p:pic>
      <p:sp>
        <p:nvSpPr>
          <p:cNvPr id="46" name="TextBox 45">
            <a:extLst>
              <a:ext uri="{FF2B5EF4-FFF2-40B4-BE49-F238E27FC236}">
                <a16:creationId xmlns:a16="http://schemas.microsoft.com/office/drawing/2014/main" id="{ED337DC6-AB6E-A37C-FE69-888F4E266C87}"/>
              </a:ext>
            </a:extLst>
          </p:cNvPr>
          <p:cNvSpPr txBox="1"/>
          <p:nvPr/>
        </p:nvSpPr>
        <p:spPr>
          <a:xfrm>
            <a:off x="974956" y="2133075"/>
            <a:ext cx="3386934" cy="120032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CORNER PULLEY BRACKET: </a:t>
            </a:r>
            <a:r>
              <a:rPr lang="en-US" sz="1200"/>
              <a:t>BRACKETS WITH DOUBLE PULLEYS MOUNTED AT THE TOP OR BOTTOM CORNERS OF THE SLIDE THAT ROUTE THE CABLES TO FROM THE ADJUSTMENT BRACKETS, VERTICALLY TO THE RIGHT AND LEFT OF THE ROOM.</a:t>
            </a:r>
          </a:p>
        </p:txBody>
      </p:sp>
      <p:pic>
        <p:nvPicPr>
          <p:cNvPr id="48" name="Picture 47">
            <a:extLst>
              <a:ext uri="{FF2B5EF4-FFF2-40B4-BE49-F238E27FC236}">
                <a16:creationId xmlns:a16="http://schemas.microsoft.com/office/drawing/2014/main" id="{B523D4A1-BD65-76B6-47AD-587CE948DCFB}"/>
              </a:ext>
            </a:extLst>
          </p:cNvPr>
          <p:cNvPicPr>
            <a:picLocks noChangeAspect="1"/>
          </p:cNvPicPr>
          <p:nvPr/>
        </p:nvPicPr>
        <p:blipFill>
          <a:blip r:embed="rId8"/>
          <a:stretch>
            <a:fillRect/>
          </a:stretch>
        </p:blipFill>
        <p:spPr>
          <a:xfrm>
            <a:off x="209321" y="3574481"/>
            <a:ext cx="598823" cy="343511"/>
          </a:xfrm>
          <a:prstGeom prst="rect">
            <a:avLst/>
          </a:prstGeom>
        </p:spPr>
      </p:pic>
      <p:sp>
        <p:nvSpPr>
          <p:cNvPr id="49" name="TextBox 48">
            <a:extLst>
              <a:ext uri="{FF2B5EF4-FFF2-40B4-BE49-F238E27FC236}">
                <a16:creationId xmlns:a16="http://schemas.microsoft.com/office/drawing/2014/main" id="{1768C19B-B4DF-DA75-AF53-4E66EA6E5E2C}"/>
              </a:ext>
            </a:extLst>
          </p:cNvPr>
          <p:cNvSpPr txBox="1"/>
          <p:nvPr/>
        </p:nvSpPr>
        <p:spPr>
          <a:xfrm>
            <a:off x="965186" y="3488222"/>
            <a:ext cx="338693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ADJUSTMENT BRACKET: </a:t>
            </a:r>
            <a:r>
              <a:rPr lang="en-US" sz="1200"/>
              <a:t>THE CONNECTION POINT BETWEEN THE CABLE AND CHAIN WITH THREE POINTS OF ADJUSTMENT FOR CABLE TENSION.</a:t>
            </a:r>
          </a:p>
        </p:txBody>
      </p:sp>
      <p:sp>
        <p:nvSpPr>
          <p:cNvPr id="52" name="TextBox 51">
            <a:extLst>
              <a:ext uri="{FF2B5EF4-FFF2-40B4-BE49-F238E27FC236}">
                <a16:creationId xmlns:a16="http://schemas.microsoft.com/office/drawing/2014/main" id="{BA353AFE-B676-ECDF-E5F2-B961CB3E4096}"/>
              </a:ext>
            </a:extLst>
          </p:cNvPr>
          <p:cNvSpPr txBox="1"/>
          <p:nvPr/>
        </p:nvSpPr>
        <p:spPr>
          <a:xfrm>
            <a:off x="955870" y="4351316"/>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JAMB: </a:t>
            </a:r>
            <a:r>
              <a:rPr lang="en-US" sz="1200"/>
              <a:t>THE LEFT OR RIGHT ASSEMBLY THAT IS FASTENED TO THE ROUGH  OPENING, CONTAINING THE PULLEYS, WITH THE CABLES ROUTED THROUGH THEM.</a:t>
            </a:r>
          </a:p>
        </p:txBody>
      </p:sp>
      <p:pic>
        <p:nvPicPr>
          <p:cNvPr id="58" name="Picture 57">
            <a:extLst>
              <a:ext uri="{FF2B5EF4-FFF2-40B4-BE49-F238E27FC236}">
                <a16:creationId xmlns:a16="http://schemas.microsoft.com/office/drawing/2014/main" id="{33ACCDEE-6740-81F1-54AE-A849907789EF}"/>
              </a:ext>
            </a:extLst>
          </p:cNvPr>
          <p:cNvPicPr>
            <a:picLocks noChangeAspect="1"/>
          </p:cNvPicPr>
          <p:nvPr/>
        </p:nvPicPr>
        <p:blipFill>
          <a:blip r:embed="rId9"/>
          <a:stretch>
            <a:fillRect/>
          </a:stretch>
        </p:blipFill>
        <p:spPr>
          <a:xfrm>
            <a:off x="321804" y="4259038"/>
            <a:ext cx="634066" cy="1361378"/>
          </a:xfrm>
          <a:prstGeom prst="rect">
            <a:avLst/>
          </a:prstGeom>
        </p:spPr>
      </p:pic>
      <p:pic>
        <p:nvPicPr>
          <p:cNvPr id="56" name="Picture 55">
            <a:extLst>
              <a:ext uri="{FF2B5EF4-FFF2-40B4-BE49-F238E27FC236}">
                <a16:creationId xmlns:a16="http://schemas.microsoft.com/office/drawing/2014/main" id="{6E825FE9-2D86-B481-FE0F-170164B8C75F}"/>
              </a:ext>
            </a:extLst>
          </p:cNvPr>
          <p:cNvPicPr>
            <a:picLocks noChangeAspect="1"/>
          </p:cNvPicPr>
          <p:nvPr/>
        </p:nvPicPr>
        <p:blipFill>
          <a:blip r:embed="rId10"/>
          <a:stretch>
            <a:fillRect/>
          </a:stretch>
        </p:blipFill>
        <p:spPr>
          <a:xfrm>
            <a:off x="136188" y="4288513"/>
            <a:ext cx="426320" cy="1302429"/>
          </a:xfrm>
          <a:prstGeom prst="rect">
            <a:avLst/>
          </a:prstGeom>
        </p:spPr>
      </p:pic>
      <p:sp>
        <p:nvSpPr>
          <p:cNvPr id="6" name="TextBox 5">
            <a:extLst>
              <a:ext uri="{FF2B5EF4-FFF2-40B4-BE49-F238E27FC236}">
                <a16:creationId xmlns:a16="http://schemas.microsoft.com/office/drawing/2014/main" id="{A7355161-CC62-1F72-7BEC-52809482983C}"/>
              </a:ext>
            </a:extLst>
          </p:cNvPr>
          <p:cNvSpPr txBox="1"/>
          <p:nvPr/>
        </p:nvSpPr>
        <p:spPr>
          <a:xfrm>
            <a:off x="974955" y="5660137"/>
            <a:ext cx="3386934" cy="4616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DRIVESHAFT: </a:t>
            </a:r>
            <a:r>
              <a:rPr lang="en-US" sz="1200"/>
              <a:t>SMALL FLEXIBLE SHAFT BETWEEN THE MOTOR AND THE GEARBOX.</a:t>
            </a:r>
          </a:p>
        </p:txBody>
      </p:sp>
      <p:pic>
        <p:nvPicPr>
          <p:cNvPr id="8" name="Picture 7">
            <a:extLst>
              <a:ext uri="{FF2B5EF4-FFF2-40B4-BE49-F238E27FC236}">
                <a16:creationId xmlns:a16="http://schemas.microsoft.com/office/drawing/2014/main" id="{051C7EA2-D0A1-B629-8164-CEDC57F81F4F}"/>
              </a:ext>
            </a:extLst>
          </p:cNvPr>
          <p:cNvPicPr>
            <a:picLocks noChangeAspect="1"/>
          </p:cNvPicPr>
          <p:nvPr/>
        </p:nvPicPr>
        <p:blipFill>
          <a:blip r:embed="rId11"/>
          <a:stretch>
            <a:fillRect/>
          </a:stretch>
        </p:blipFill>
        <p:spPr>
          <a:xfrm>
            <a:off x="74116" y="5736716"/>
            <a:ext cx="793251" cy="343525"/>
          </a:xfrm>
          <a:prstGeom prst="rect">
            <a:avLst/>
          </a:prstGeom>
          <a:ln w="127000" cap="sq">
            <a:noFill/>
            <a:miter lim="800000"/>
          </a:ln>
          <a:effectLst>
            <a:outerShdw blurRad="57150" dist="50800" dir="2700000" algn="tl" rotWithShape="0">
              <a:srgbClr val="000000">
                <a:alpha val="40000"/>
              </a:srgbClr>
            </a:outerShdw>
          </a:effectLst>
        </p:spPr>
      </p:pic>
      <p:cxnSp>
        <p:nvCxnSpPr>
          <p:cNvPr id="11" name="Straight Arrow Connector 10">
            <a:extLst>
              <a:ext uri="{FF2B5EF4-FFF2-40B4-BE49-F238E27FC236}">
                <a16:creationId xmlns:a16="http://schemas.microsoft.com/office/drawing/2014/main" id="{A79AF22D-FE0E-38C9-9F45-25FF2C7908C4}"/>
              </a:ext>
            </a:extLst>
          </p:cNvPr>
          <p:cNvCxnSpPr>
            <a:cxnSpLocks/>
            <a:endCxn id="8" idx="2"/>
          </p:cNvCxnSpPr>
          <p:nvPr/>
        </p:nvCxnSpPr>
        <p:spPr>
          <a:xfrm flipV="1">
            <a:off x="470741" y="6080241"/>
            <a:ext cx="1" cy="447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43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41C1B3-60EA-522B-F1A4-A6C7089D5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4561" y="5608575"/>
            <a:ext cx="659415" cy="306628"/>
          </a:xfrm>
          <a:prstGeom prst="rect">
            <a:avLst/>
          </a:prstGeom>
        </p:spPr>
      </p:pic>
      <p:pic>
        <p:nvPicPr>
          <p:cNvPr id="10" name="Picture 9">
            <a:extLst>
              <a:ext uri="{FF2B5EF4-FFF2-40B4-BE49-F238E27FC236}">
                <a16:creationId xmlns:a16="http://schemas.microsoft.com/office/drawing/2014/main" id="{7E08EE3B-CEB0-E21D-D8B8-7A2B79E518A2}"/>
              </a:ext>
            </a:extLst>
          </p:cNvPr>
          <p:cNvPicPr>
            <a:picLocks noChangeAspect="1"/>
          </p:cNvPicPr>
          <p:nvPr/>
        </p:nvPicPr>
        <p:blipFill>
          <a:blip r:embed="rId3"/>
          <a:stretch>
            <a:fillRect/>
          </a:stretch>
        </p:blipFill>
        <p:spPr>
          <a:xfrm rot="5400000">
            <a:off x="8015678" y="2275572"/>
            <a:ext cx="3597155" cy="25329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63A7F580-25A9-C775-4DE0-9FE8FA96E27B}"/>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Identifying the Mechanism/Complete Slide Assembly Part Number</a:t>
            </a:r>
          </a:p>
        </p:txBody>
      </p:sp>
      <p:pic>
        <p:nvPicPr>
          <p:cNvPr id="6" name="Picture 5" descr="Icon&#10;&#10;Description automatically generated">
            <a:extLst>
              <a:ext uri="{FF2B5EF4-FFF2-40B4-BE49-F238E27FC236}">
                <a16:creationId xmlns:a16="http://schemas.microsoft.com/office/drawing/2014/main" id="{1270B812-1330-D2F6-569E-8BDC863D9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 y="5389740"/>
            <a:ext cx="2237089" cy="530872"/>
          </a:xfrm>
          <a:prstGeom prst="rect">
            <a:avLst/>
          </a:prstGeom>
        </p:spPr>
      </p:pic>
      <p:pic>
        <p:nvPicPr>
          <p:cNvPr id="5" name="Picture 4">
            <a:extLst>
              <a:ext uri="{FF2B5EF4-FFF2-40B4-BE49-F238E27FC236}">
                <a16:creationId xmlns:a16="http://schemas.microsoft.com/office/drawing/2014/main" id="{EEEFFB20-74FE-C840-6459-6C8DCBBA0897}"/>
              </a:ext>
            </a:extLst>
          </p:cNvPr>
          <p:cNvPicPr>
            <a:picLocks noChangeAspect="1"/>
          </p:cNvPicPr>
          <p:nvPr/>
        </p:nvPicPr>
        <p:blipFill>
          <a:blip r:embed="rId5"/>
          <a:stretch>
            <a:fillRect/>
          </a:stretch>
        </p:blipFill>
        <p:spPr>
          <a:xfrm>
            <a:off x="1211743" y="1754911"/>
            <a:ext cx="1892946" cy="28442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1E0BD309-5C06-1ED3-B7E8-F027130B0AB7}"/>
              </a:ext>
            </a:extLst>
          </p:cNvPr>
          <p:cNvPicPr>
            <a:picLocks noChangeAspect="1"/>
          </p:cNvPicPr>
          <p:nvPr/>
        </p:nvPicPr>
        <p:blipFill>
          <a:blip r:embed="rId6"/>
          <a:stretch>
            <a:fillRect/>
          </a:stretch>
        </p:blipFill>
        <p:spPr>
          <a:xfrm>
            <a:off x="6096000" y="1743448"/>
            <a:ext cx="1913082" cy="35127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7489424A-277E-0785-0EDD-1C518584066D}"/>
              </a:ext>
            </a:extLst>
          </p:cNvPr>
          <p:cNvPicPr>
            <a:picLocks noChangeAspect="1"/>
          </p:cNvPicPr>
          <p:nvPr/>
        </p:nvPicPr>
        <p:blipFill>
          <a:blip r:embed="rId7"/>
          <a:stretch>
            <a:fillRect/>
          </a:stretch>
        </p:blipFill>
        <p:spPr>
          <a:xfrm>
            <a:off x="3572747" y="1743448"/>
            <a:ext cx="2055194" cy="33330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2464ED40-8E15-A2F7-3A17-5B11C478E7AB}"/>
              </a:ext>
            </a:extLst>
          </p:cNvPr>
          <p:cNvSpPr txBox="1"/>
          <p:nvPr/>
        </p:nvSpPr>
        <p:spPr>
          <a:xfrm>
            <a:off x="1041150" y="1163492"/>
            <a:ext cx="10122146" cy="369332"/>
          </a:xfrm>
          <a:prstGeom prst="rect">
            <a:avLst/>
          </a:prstGeom>
          <a:noFill/>
        </p:spPr>
        <p:txBody>
          <a:bodyPr wrap="square" rtlCol="0">
            <a:spAutoFit/>
          </a:bodyPr>
          <a:lstStyle/>
          <a:p>
            <a:pPr algn="ctr"/>
            <a:r>
              <a:rPr lang="en-US"/>
              <a:t>Remove the Jamb Clamp or Wall Cap to access the part number label.</a:t>
            </a:r>
          </a:p>
        </p:txBody>
      </p:sp>
    </p:spTree>
    <p:extLst>
      <p:ext uri="{BB962C8B-B14F-4D97-AF65-F5344CB8AC3E}">
        <p14:creationId xmlns:p14="http://schemas.microsoft.com/office/powerpoint/2010/main" val="730092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C2E32-A086-E398-CA34-71CB4C802B8F}"/>
              </a:ext>
            </a:extLst>
          </p:cNvPr>
          <p:cNvPicPr>
            <a:picLocks noChangeAspect="1"/>
          </p:cNvPicPr>
          <p:nvPr/>
        </p:nvPicPr>
        <p:blipFill>
          <a:blip r:embed="rId2"/>
          <a:stretch>
            <a:fillRect/>
          </a:stretch>
        </p:blipFill>
        <p:spPr>
          <a:xfrm>
            <a:off x="0" y="1453648"/>
            <a:ext cx="12192000" cy="1834040"/>
          </a:xfrm>
          <a:prstGeom prst="rect">
            <a:avLst/>
          </a:prstGeom>
        </p:spPr>
      </p:pic>
      <p:sp>
        <p:nvSpPr>
          <p:cNvPr id="4" name="TextBox 3">
            <a:extLst>
              <a:ext uri="{FF2B5EF4-FFF2-40B4-BE49-F238E27FC236}">
                <a16:creationId xmlns:a16="http://schemas.microsoft.com/office/drawing/2014/main" id="{25A97E75-EBCB-B3B0-746A-437D27A5D6BA}"/>
              </a:ext>
            </a:extLst>
          </p:cNvPr>
          <p:cNvSpPr txBox="1"/>
          <p:nvPr/>
        </p:nvSpPr>
        <p:spPr>
          <a:xfrm>
            <a:off x="3302001" y="509432"/>
            <a:ext cx="5037666" cy="646331"/>
          </a:xfrm>
          <a:prstGeom prst="rect">
            <a:avLst/>
          </a:prstGeom>
          <a:noFill/>
        </p:spPr>
        <p:txBody>
          <a:bodyPr wrap="square" rtlCol="0">
            <a:spAutoFit/>
          </a:bodyPr>
          <a:lstStyle/>
          <a:p>
            <a:pPr algn="ctr"/>
            <a:r>
              <a:rPr lang="en-US" sz="3600">
                <a:solidFill>
                  <a:schemeClr val="accent1">
                    <a:lumMod val="50000"/>
                  </a:schemeClr>
                </a:solidFill>
                <a:latin typeface="Amasis MT Pro Black" panose="02040A04050005020304" pitchFamily="18" charset="0"/>
              </a:rPr>
              <a:t>balrvproducts.com</a:t>
            </a:r>
          </a:p>
        </p:txBody>
      </p:sp>
      <p:pic>
        <p:nvPicPr>
          <p:cNvPr id="8" name="Picture 7">
            <a:extLst>
              <a:ext uri="{FF2B5EF4-FFF2-40B4-BE49-F238E27FC236}">
                <a16:creationId xmlns:a16="http://schemas.microsoft.com/office/drawing/2014/main" id="{22B957C9-E2B4-6F8E-5B6B-7222B6F547B8}"/>
              </a:ext>
            </a:extLst>
          </p:cNvPr>
          <p:cNvPicPr>
            <a:picLocks noChangeAspect="1"/>
          </p:cNvPicPr>
          <p:nvPr/>
        </p:nvPicPr>
        <p:blipFill>
          <a:blip r:embed="rId3"/>
          <a:stretch>
            <a:fillRect/>
          </a:stretch>
        </p:blipFill>
        <p:spPr>
          <a:xfrm>
            <a:off x="5757334" y="3418446"/>
            <a:ext cx="3478628"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B902CD0-EC08-00B0-4BAA-F66ADDFEEA6F}"/>
              </a:ext>
            </a:extLst>
          </p:cNvPr>
          <p:cNvPicPr>
            <a:picLocks noChangeAspect="1"/>
          </p:cNvPicPr>
          <p:nvPr/>
        </p:nvPicPr>
        <p:blipFill>
          <a:blip r:embed="rId4"/>
          <a:stretch>
            <a:fillRect/>
          </a:stretch>
        </p:blipFill>
        <p:spPr>
          <a:xfrm>
            <a:off x="482481" y="3418446"/>
            <a:ext cx="5048452" cy="2162584"/>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EB5F67E8-C954-F939-C9CD-9EAD85900204}"/>
              </a:ext>
            </a:extLst>
          </p:cNvPr>
          <p:cNvPicPr>
            <a:picLocks noChangeAspect="1"/>
          </p:cNvPicPr>
          <p:nvPr/>
        </p:nvPicPr>
        <p:blipFill>
          <a:blip r:embed="rId5"/>
          <a:stretch>
            <a:fillRect/>
          </a:stretch>
        </p:blipFill>
        <p:spPr>
          <a:xfrm>
            <a:off x="9654140" y="3418445"/>
            <a:ext cx="2055379"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E991C2E9-4AFF-461F-FE20-338604BE7413}"/>
              </a:ext>
            </a:extLst>
          </p:cNvPr>
          <p:cNvSpPr txBox="1"/>
          <p:nvPr/>
        </p:nvSpPr>
        <p:spPr>
          <a:xfrm>
            <a:off x="1716833" y="6049729"/>
            <a:ext cx="8584163" cy="369332"/>
          </a:xfrm>
          <a:prstGeom prst="rect">
            <a:avLst/>
          </a:prstGeom>
          <a:noFill/>
        </p:spPr>
        <p:txBody>
          <a:bodyPr wrap="square" rtlCol="0">
            <a:spAutoFit/>
          </a:bodyPr>
          <a:lstStyle/>
          <a:p>
            <a:pPr algn="ctr"/>
            <a:r>
              <a:rPr lang="en-US">
                <a:solidFill>
                  <a:schemeClr val="accent1">
                    <a:lumMod val="50000"/>
                  </a:schemeClr>
                </a:solidFill>
              </a:rPr>
              <a:t>Visit balrvproducts.com for product detail, installation guides, videos and more.</a:t>
            </a:r>
          </a:p>
        </p:txBody>
      </p:sp>
    </p:spTree>
    <p:extLst>
      <p:ext uri="{BB962C8B-B14F-4D97-AF65-F5344CB8AC3E}">
        <p14:creationId xmlns:p14="http://schemas.microsoft.com/office/powerpoint/2010/main" val="268069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2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2" descr="Complex maths formulae on a blackboard">
            <a:extLst>
              <a:ext uri="{FF2B5EF4-FFF2-40B4-BE49-F238E27FC236}">
                <a16:creationId xmlns:a16="http://schemas.microsoft.com/office/drawing/2014/main" id="{86226763-A4FA-36D1-2E38-F0557A84B2C7}"/>
              </a:ext>
            </a:extLst>
          </p:cNvPr>
          <p:cNvPicPr>
            <a:picLocks noChangeAspect="1"/>
          </p:cNvPicPr>
          <p:nvPr/>
        </p:nvPicPr>
        <p:blipFill rotWithShape="1">
          <a:blip r:embed="rId2"/>
          <a:srcRect l="7728" r="-1" b="-1"/>
          <a:stretch/>
        </p:blipFill>
        <p:spPr>
          <a:xfrm>
            <a:off x="20" y="10"/>
            <a:ext cx="8668492" cy="6857990"/>
          </a:xfrm>
          <a:prstGeom prst="rect">
            <a:avLst/>
          </a:prstGeom>
        </p:spPr>
      </p:pic>
      <p:sp>
        <p:nvSpPr>
          <p:cNvPr id="93" name="Rectangle 2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12204F-E954-FCF9-948D-E68C0E5180F0}"/>
              </a:ext>
            </a:extLst>
          </p:cNvPr>
          <p:cNvSpPr txBox="1"/>
          <p:nvPr/>
        </p:nvSpPr>
        <p:spPr>
          <a:xfrm>
            <a:off x="7848600" y="1122363"/>
            <a:ext cx="4023360" cy="23066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Any questions? </a:t>
            </a:r>
          </a:p>
        </p:txBody>
      </p:sp>
      <p:sp>
        <p:nvSpPr>
          <p:cNvPr id="94"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Icon&#10;&#10;Description automatically generated">
            <a:extLst>
              <a:ext uri="{FF2B5EF4-FFF2-40B4-BE49-F238E27FC236}">
                <a16:creationId xmlns:a16="http://schemas.microsoft.com/office/drawing/2014/main" id="{0887150A-AA4D-2111-E8C9-C8E24FB1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106" y="3516198"/>
            <a:ext cx="3694375" cy="876693"/>
          </a:xfrm>
          <a:prstGeom prst="rect">
            <a:avLst/>
          </a:prstGeom>
        </p:spPr>
      </p:pic>
      <p:sp>
        <p:nvSpPr>
          <p:cNvPr id="95"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19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CB6A7F9-8FC7-06E3-1B39-6249074BE1B8}"/>
              </a:ext>
            </a:extLst>
          </p:cNvPr>
          <p:cNvSpPr txBox="1"/>
          <p:nvPr/>
        </p:nvSpPr>
        <p:spPr>
          <a:xfrm>
            <a:off x="7748666" y="5393094"/>
            <a:ext cx="1246044" cy="369332"/>
          </a:xfrm>
          <a:prstGeom prst="rect">
            <a:avLst/>
          </a:prstGeom>
          <a:noFill/>
        </p:spPr>
        <p:txBody>
          <a:bodyPr wrap="square" rtlCol="0">
            <a:spAutoFit/>
          </a:bodyPr>
          <a:lstStyle/>
          <a:p>
            <a:r>
              <a:rPr lang="en-US"/>
              <a:t>Interior</a:t>
            </a:r>
          </a:p>
        </p:txBody>
      </p: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To Chain Relationship</a:t>
            </a:r>
          </a:p>
        </p:txBody>
      </p:sp>
      <p:pic>
        <p:nvPicPr>
          <p:cNvPr id="5" name="Picture 4">
            <a:extLst>
              <a:ext uri="{FF2B5EF4-FFF2-40B4-BE49-F238E27FC236}">
                <a16:creationId xmlns:a16="http://schemas.microsoft.com/office/drawing/2014/main" id="{7B3296C1-A875-C121-5DB8-15A0CFA365B6}"/>
              </a:ext>
            </a:extLst>
          </p:cNvPr>
          <p:cNvPicPr>
            <a:picLocks noChangeAspect="1"/>
          </p:cNvPicPr>
          <p:nvPr/>
        </p:nvPicPr>
        <p:blipFill>
          <a:blip r:embed="rId3"/>
          <a:stretch>
            <a:fillRect/>
          </a:stretch>
        </p:blipFill>
        <p:spPr>
          <a:xfrm>
            <a:off x="3436259" y="1028378"/>
            <a:ext cx="8062682" cy="5030382"/>
          </a:xfrm>
          <a:prstGeom prst="rect">
            <a:avLst/>
          </a:prstGeom>
        </p:spPr>
      </p:pic>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485" y="5393094"/>
            <a:ext cx="2127118" cy="504775"/>
          </a:xfrm>
          <a:prstGeom prst="rect">
            <a:avLst/>
          </a:prstGeom>
        </p:spPr>
      </p:pic>
      <p:pic>
        <p:nvPicPr>
          <p:cNvPr id="13" name="Picture 12">
            <a:extLst>
              <a:ext uri="{FF2B5EF4-FFF2-40B4-BE49-F238E27FC236}">
                <a16:creationId xmlns:a16="http://schemas.microsoft.com/office/drawing/2014/main" id="{1A18AD04-7F62-03E3-8BC7-AB5722ABDBDB}"/>
              </a:ext>
            </a:extLst>
          </p:cNvPr>
          <p:cNvPicPr>
            <a:picLocks noChangeAspect="1"/>
          </p:cNvPicPr>
          <p:nvPr/>
        </p:nvPicPr>
        <p:blipFill>
          <a:blip r:embed="rId5"/>
          <a:stretch>
            <a:fillRect/>
          </a:stretch>
        </p:blipFill>
        <p:spPr>
          <a:xfrm>
            <a:off x="963484" y="1028378"/>
            <a:ext cx="2363791" cy="866410"/>
          </a:xfrm>
          <a:prstGeom prst="rect">
            <a:avLst/>
          </a:prstGeom>
        </p:spPr>
      </p:pic>
      <p:sp>
        <p:nvSpPr>
          <p:cNvPr id="2" name="TextBox 1">
            <a:extLst>
              <a:ext uri="{FF2B5EF4-FFF2-40B4-BE49-F238E27FC236}">
                <a16:creationId xmlns:a16="http://schemas.microsoft.com/office/drawing/2014/main" id="{728094D0-89C8-AE5D-611C-2B0E134A5A01}"/>
              </a:ext>
            </a:extLst>
          </p:cNvPr>
          <p:cNvSpPr txBox="1"/>
          <p:nvPr/>
        </p:nvSpPr>
        <p:spPr>
          <a:xfrm>
            <a:off x="1038286" y="2206359"/>
            <a:ext cx="2329754" cy="2062103"/>
          </a:xfrm>
          <a:prstGeom prst="rect">
            <a:avLst/>
          </a:prstGeom>
          <a:noFill/>
        </p:spPr>
        <p:txBody>
          <a:bodyPr wrap="square" rtlCol="0">
            <a:spAutoFit/>
          </a:bodyPr>
          <a:lstStyle/>
          <a:p>
            <a:r>
              <a:rPr lang="en-US"/>
              <a:t>All standard Accu-Slides have the same cable to chain relationship.</a:t>
            </a:r>
          </a:p>
          <a:p>
            <a:pPr marL="285750" indent="-285750">
              <a:buFont typeface="Arial" panose="020B0604020202020204" pitchFamily="34" charset="0"/>
              <a:buChar char="•"/>
            </a:pPr>
            <a:r>
              <a:rPr lang="en-US" sz="1400"/>
              <a:t>4 cables pull the room out (OUT cables)</a:t>
            </a:r>
          </a:p>
          <a:p>
            <a:pPr marL="285750" indent="-285750">
              <a:buFont typeface="Arial" panose="020B0604020202020204" pitchFamily="34" charset="0"/>
              <a:buChar char="•"/>
            </a:pPr>
            <a:r>
              <a:rPr lang="en-US" sz="1400"/>
              <a:t>4 cables pull the room in (IN cables)</a:t>
            </a:r>
          </a:p>
        </p:txBody>
      </p:sp>
      <p:sp>
        <p:nvSpPr>
          <p:cNvPr id="3" name="TextBox 2">
            <a:extLst>
              <a:ext uri="{FF2B5EF4-FFF2-40B4-BE49-F238E27FC236}">
                <a16:creationId xmlns:a16="http://schemas.microsoft.com/office/drawing/2014/main" id="{C5919F67-7445-F77D-4B5F-87D539CC48A8}"/>
              </a:ext>
            </a:extLst>
          </p:cNvPr>
          <p:cNvSpPr txBox="1"/>
          <p:nvPr/>
        </p:nvSpPr>
        <p:spPr>
          <a:xfrm>
            <a:off x="4612062" y="2495928"/>
            <a:ext cx="2325362" cy="276999"/>
          </a:xfrm>
          <a:prstGeom prst="rect">
            <a:avLst/>
          </a:prstGeom>
          <a:noFill/>
        </p:spPr>
        <p:txBody>
          <a:bodyPr wrap="square" rtlCol="0">
            <a:spAutoFit/>
          </a:bodyPr>
          <a:lstStyle/>
          <a:p>
            <a:r>
              <a:rPr lang="en-US" sz="1200"/>
              <a:t>IDLER PULLEY IS SPRING LOADED</a:t>
            </a:r>
          </a:p>
        </p:txBody>
      </p:sp>
      <p:sp>
        <p:nvSpPr>
          <p:cNvPr id="6" name="TextBox 5">
            <a:extLst>
              <a:ext uri="{FF2B5EF4-FFF2-40B4-BE49-F238E27FC236}">
                <a16:creationId xmlns:a16="http://schemas.microsoft.com/office/drawing/2014/main" id="{28660C14-42BD-DEE5-B515-3406EFB0ACB0}"/>
              </a:ext>
            </a:extLst>
          </p:cNvPr>
          <p:cNvSpPr txBox="1"/>
          <p:nvPr/>
        </p:nvSpPr>
        <p:spPr>
          <a:xfrm>
            <a:off x="8113227" y="2495928"/>
            <a:ext cx="2325362" cy="276999"/>
          </a:xfrm>
          <a:prstGeom prst="rect">
            <a:avLst/>
          </a:prstGeom>
          <a:noFill/>
        </p:spPr>
        <p:txBody>
          <a:bodyPr wrap="square" rtlCol="0">
            <a:spAutoFit/>
          </a:bodyPr>
          <a:lstStyle/>
          <a:p>
            <a:r>
              <a:rPr lang="en-US" sz="1200"/>
              <a:t>IDLER PULLEY IS SPRING LOADED</a:t>
            </a:r>
          </a:p>
        </p:txBody>
      </p:sp>
      <p:pic>
        <p:nvPicPr>
          <p:cNvPr id="8" name="Picture 7">
            <a:hlinkClick r:id="rId6"/>
            <a:extLst>
              <a:ext uri="{FF2B5EF4-FFF2-40B4-BE49-F238E27FC236}">
                <a16:creationId xmlns:a16="http://schemas.microsoft.com/office/drawing/2014/main" id="{6A24E7AA-79D0-C428-8F36-284A359BB700}"/>
              </a:ext>
            </a:extLst>
          </p:cNvPr>
          <p:cNvPicPr>
            <a:picLocks noChangeAspect="1"/>
          </p:cNvPicPr>
          <p:nvPr/>
        </p:nvPicPr>
        <p:blipFill>
          <a:blip r:embed="rId7"/>
          <a:stretch>
            <a:fillRect/>
          </a:stretch>
        </p:blipFill>
        <p:spPr>
          <a:xfrm>
            <a:off x="970067" y="4218360"/>
            <a:ext cx="1962150" cy="1266825"/>
          </a:xfrm>
          <a:prstGeom prst="rect">
            <a:avLst/>
          </a:prstGeom>
        </p:spPr>
      </p:pic>
    </p:spTree>
    <p:extLst>
      <p:ext uri="{BB962C8B-B14F-4D97-AF65-F5344CB8AC3E}">
        <p14:creationId xmlns:p14="http://schemas.microsoft.com/office/powerpoint/2010/main" val="300492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Types of ACCU-Slides: ABS </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4" name="Picture 3">
            <a:extLst>
              <a:ext uri="{FF2B5EF4-FFF2-40B4-BE49-F238E27FC236}">
                <a16:creationId xmlns:a16="http://schemas.microsoft.com/office/drawing/2014/main" id="{FF3BD090-5167-9A02-10BB-8C4CB94858FA}"/>
              </a:ext>
            </a:extLst>
          </p:cNvPr>
          <p:cNvPicPr>
            <a:picLocks noChangeAspect="1"/>
          </p:cNvPicPr>
          <p:nvPr/>
        </p:nvPicPr>
        <p:blipFill>
          <a:blip r:embed="rId4"/>
          <a:stretch>
            <a:fillRect/>
          </a:stretch>
        </p:blipFill>
        <p:spPr>
          <a:xfrm>
            <a:off x="4356739" y="1018895"/>
            <a:ext cx="7049781" cy="4937760"/>
          </a:xfrm>
          <a:prstGeom prst="rect">
            <a:avLst/>
          </a:prstGeom>
        </p:spPr>
      </p:pic>
      <p:sp>
        <p:nvSpPr>
          <p:cNvPr id="5" name="TextBox 4">
            <a:extLst>
              <a:ext uri="{FF2B5EF4-FFF2-40B4-BE49-F238E27FC236}">
                <a16:creationId xmlns:a16="http://schemas.microsoft.com/office/drawing/2014/main" id="{0EF73471-CE82-9E01-174E-6A6037704C05}"/>
              </a:ext>
            </a:extLst>
          </p:cNvPr>
          <p:cNvSpPr txBox="1"/>
          <p:nvPr/>
        </p:nvSpPr>
        <p:spPr>
          <a:xfrm>
            <a:off x="1132676" y="1592826"/>
            <a:ext cx="2966884" cy="1477328"/>
          </a:xfrm>
          <a:prstGeom prst="rect">
            <a:avLst/>
          </a:prstGeom>
          <a:noFill/>
        </p:spPr>
        <p:txBody>
          <a:bodyPr wrap="square" rtlCol="0">
            <a:spAutoFit/>
          </a:bodyPr>
          <a:lstStyle/>
          <a:p>
            <a:r>
              <a:rPr lang="en-US" b="1"/>
              <a:t>ABS</a:t>
            </a:r>
            <a:r>
              <a:rPr lang="en-US"/>
              <a:t>: Also known as the “picture frame” slide. BAL provides all 4 of the rough opening extrusions, jambs, clamps and seals.</a:t>
            </a:r>
          </a:p>
        </p:txBody>
      </p:sp>
      <p:pic>
        <p:nvPicPr>
          <p:cNvPr id="3" name="Picture 2">
            <a:hlinkClick r:id="rId5"/>
            <a:extLst>
              <a:ext uri="{FF2B5EF4-FFF2-40B4-BE49-F238E27FC236}">
                <a16:creationId xmlns:a16="http://schemas.microsoft.com/office/drawing/2014/main" id="{56ABEB3C-2607-7E54-EDAD-653E17788B72}"/>
              </a:ext>
            </a:extLst>
          </p:cNvPr>
          <p:cNvPicPr>
            <a:picLocks noChangeAspect="1"/>
          </p:cNvPicPr>
          <p:nvPr/>
        </p:nvPicPr>
        <p:blipFill>
          <a:blip r:embed="rId6"/>
          <a:stretch>
            <a:fillRect/>
          </a:stretch>
        </p:blipFill>
        <p:spPr>
          <a:xfrm>
            <a:off x="1018224" y="3428989"/>
            <a:ext cx="3209925" cy="1781175"/>
          </a:xfrm>
          <a:prstGeom prst="rect">
            <a:avLst/>
          </a:prstGeom>
        </p:spPr>
      </p:pic>
    </p:spTree>
    <p:extLst>
      <p:ext uri="{BB962C8B-B14F-4D97-AF65-F5344CB8AC3E}">
        <p14:creationId xmlns:p14="http://schemas.microsoft.com/office/powerpoint/2010/main" val="218439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Types of ACCU-Slides: Hybrid </a:t>
            </a:r>
          </a:p>
        </p:txBody>
      </p:sp>
      <p:pic>
        <p:nvPicPr>
          <p:cNvPr id="10" name="Picture 9" descr="Icon&#10;&#10;Description automatically generated">
            <a:extLst>
              <a:ext uri="{FF2B5EF4-FFF2-40B4-BE49-F238E27FC236}">
                <a16:creationId xmlns:a16="http://schemas.microsoft.com/office/drawing/2014/main" id="{6BAF5B2C-9E37-59CF-E474-5FF0DA80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85" y="5402424"/>
            <a:ext cx="2087802" cy="495445"/>
          </a:xfrm>
          <a:prstGeom prst="rect">
            <a:avLst/>
          </a:prstGeom>
        </p:spPr>
      </p:pic>
      <p:pic>
        <p:nvPicPr>
          <p:cNvPr id="3" name="Picture 2">
            <a:extLst>
              <a:ext uri="{FF2B5EF4-FFF2-40B4-BE49-F238E27FC236}">
                <a16:creationId xmlns:a16="http://schemas.microsoft.com/office/drawing/2014/main" id="{575FCB58-938D-A0F5-BCBA-ED6D6020F440}"/>
              </a:ext>
            </a:extLst>
          </p:cNvPr>
          <p:cNvPicPr>
            <a:picLocks noChangeAspect="1"/>
          </p:cNvPicPr>
          <p:nvPr/>
        </p:nvPicPr>
        <p:blipFill>
          <a:blip r:embed="rId4"/>
          <a:stretch>
            <a:fillRect/>
          </a:stretch>
        </p:blipFill>
        <p:spPr>
          <a:xfrm>
            <a:off x="4245381" y="1028378"/>
            <a:ext cx="7042554" cy="4887577"/>
          </a:xfrm>
          <a:prstGeom prst="rect">
            <a:avLst/>
          </a:prstGeom>
        </p:spPr>
      </p:pic>
      <p:sp>
        <p:nvSpPr>
          <p:cNvPr id="5" name="TextBox 4">
            <a:extLst>
              <a:ext uri="{FF2B5EF4-FFF2-40B4-BE49-F238E27FC236}">
                <a16:creationId xmlns:a16="http://schemas.microsoft.com/office/drawing/2014/main" id="{5394748C-FA4A-D5C6-D02E-ACA59EAA7FB2}"/>
              </a:ext>
            </a:extLst>
          </p:cNvPr>
          <p:cNvSpPr txBox="1"/>
          <p:nvPr/>
        </p:nvSpPr>
        <p:spPr>
          <a:xfrm>
            <a:off x="963485" y="1409946"/>
            <a:ext cx="2906492" cy="2031325"/>
          </a:xfrm>
          <a:prstGeom prst="rect">
            <a:avLst/>
          </a:prstGeom>
          <a:noFill/>
        </p:spPr>
        <p:txBody>
          <a:bodyPr wrap="square" rtlCol="0">
            <a:spAutoFit/>
          </a:bodyPr>
          <a:lstStyle/>
          <a:p>
            <a:r>
              <a:rPr lang="en-US" b="1"/>
              <a:t>Hybrid</a:t>
            </a:r>
            <a:r>
              <a:rPr lang="en-US"/>
              <a:t>: Cross between the ABS and G4, where BAL provides full length jambs on the right- and left-hand side, along with the jamb clamps and seals for the right and left.</a:t>
            </a:r>
          </a:p>
        </p:txBody>
      </p:sp>
      <p:pic>
        <p:nvPicPr>
          <p:cNvPr id="4" name="Picture 3">
            <a:hlinkClick r:id="rId5"/>
            <a:extLst>
              <a:ext uri="{FF2B5EF4-FFF2-40B4-BE49-F238E27FC236}">
                <a16:creationId xmlns:a16="http://schemas.microsoft.com/office/drawing/2014/main" id="{78721302-4AA1-2D59-1B35-634EDEA6E01E}"/>
              </a:ext>
            </a:extLst>
          </p:cNvPr>
          <p:cNvPicPr>
            <a:picLocks noChangeAspect="1"/>
          </p:cNvPicPr>
          <p:nvPr/>
        </p:nvPicPr>
        <p:blipFill>
          <a:blip r:embed="rId6"/>
          <a:stretch>
            <a:fillRect/>
          </a:stretch>
        </p:blipFill>
        <p:spPr>
          <a:xfrm>
            <a:off x="1016556" y="3657354"/>
            <a:ext cx="1400175" cy="1790700"/>
          </a:xfrm>
          <a:prstGeom prst="rect">
            <a:avLst/>
          </a:prstGeom>
        </p:spPr>
      </p:pic>
      <p:pic>
        <p:nvPicPr>
          <p:cNvPr id="7" name="Picture 6">
            <a:hlinkClick r:id="rId7"/>
            <a:extLst>
              <a:ext uri="{FF2B5EF4-FFF2-40B4-BE49-F238E27FC236}">
                <a16:creationId xmlns:a16="http://schemas.microsoft.com/office/drawing/2014/main" id="{E13A0134-B73D-EBDF-A1B8-53D9E5505CD3}"/>
              </a:ext>
            </a:extLst>
          </p:cNvPr>
          <p:cNvPicPr>
            <a:picLocks noChangeAspect="1"/>
          </p:cNvPicPr>
          <p:nvPr/>
        </p:nvPicPr>
        <p:blipFill>
          <a:blip r:embed="rId8"/>
          <a:stretch>
            <a:fillRect/>
          </a:stretch>
        </p:blipFill>
        <p:spPr>
          <a:xfrm>
            <a:off x="2566035" y="3631738"/>
            <a:ext cx="1533525" cy="1752600"/>
          </a:xfrm>
          <a:prstGeom prst="rect">
            <a:avLst/>
          </a:prstGeom>
        </p:spPr>
      </p:pic>
    </p:spTree>
    <p:extLst>
      <p:ext uri="{BB962C8B-B14F-4D97-AF65-F5344CB8AC3E}">
        <p14:creationId xmlns:p14="http://schemas.microsoft.com/office/powerpoint/2010/main" val="1757136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5039</Words>
  <Application>Microsoft Office PowerPoint</Application>
  <PresentationFormat>Widescreen</PresentationFormat>
  <Paragraphs>383</Paragraphs>
  <Slides>62</Slides>
  <Notes>45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Amasis MT Pro Black</vt:lpstr>
      <vt:lpstr>Amasis MT Pro Medium</vt:lpstr>
      <vt:lpstr>Aptos</vt:lpstr>
      <vt:lpstr>Arial</vt:lpstr>
      <vt:lpstr>Calibri</vt:lpstr>
      <vt:lpstr>Calibri Light</vt:lpstr>
      <vt:lpstr>Ink Free</vt:lpstr>
      <vt:lpstr>Open Sans</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Le</dc:creator>
  <cp:lastModifiedBy>Stephanie Le</cp:lastModifiedBy>
  <cp:revision>1</cp:revision>
  <cp:lastPrinted>2024-03-14T15:49:28Z</cp:lastPrinted>
  <dcterms:created xsi:type="dcterms:W3CDTF">2022-09-20T12:43:29Z</dcterms:created>
  <dcterms:modified xsi:type="dcterms:W3CDTF">2024-09-03T15:07:13Z</dcterms:modified>
</cp:coreProperties>
</file>