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8" r:id="rId3"/>
    <p:sldId id="257" r:id="rId4"/>
    <p:sldId id="329" r:id="rId5"/>
    <p:sldId id="337" r:id="rId6"/>
    <p:sldId id="382" r:id="rId7"/>
    <p:sldId id="333" r:id="rId8"/>
    <p:sldId id="358" r:id="rId9"/>
    <p:sldId id="359" r:id="rId10"/>
    <p:sldId id="360" r:id="rId11"/>
    <p:sldId id="357" r:id="rId12"/>
    <p:sldId id="323" r:id="rId13"/>
    <p:sldId id="324" r:id="rId14"/>
    <p:sldId id="378" r:id="rId15"/>
    <p:sldId id="325" r:id="rId16"/>
    <p:sldId id="380" r:id="rId17"/>
    <p:sldId id="410" r:id="rId18"/>
    <p:sldId id="404" r:id="rId19"/>
    <p:sldId id="411" r:id="rId20"/>
    <p:sldId id="352" r:id="rId21"/>
    <p:sldId id="342" r:id="rId22"/>
    <p:sldId id="389" r:id="rId23"/>
    <p:sldId id="343" r:id="rId24"/>
    <p:sldId id="403" r:id="rId25"/>
    <p:sldId id="395" r:id="rId26"/>
    <p:sldId id="400" r:id="rId27"/>
    <p:sldId id="407" r:id="rId28"/>
    <p:sldId id="353" r:id="rId29"/>
    <p:sldId id="376" r:id="rId30"/>
    <p:sldId id="379" r:id="rId31"/>
    <p:sldId id="381" r:id="rId32"/>
    <p:sldId id="362" r:id="rId33"/>
    <p:sldId id="305" r:id="rId34"/>
    <p:sldId id="363" r:id="rId35"/>
    <p:sldId id="390" r:id="rId36"/>
    <p:sldId id="399" r:id="rId37"/>
    <p:sldId id="309" r:id="rId38"/>
    <p:sldId id="310" r:id="rId39"/>
    <p:sldId id="408" r:id="rId40"/>
    <p:sldId id="394" r:id="rId41"/>
    <p:sldId id="367" r:id="rId42"/>
    <p:sldId id="369" r:id="rId43"/>
    <p:sldId id="409" r:id="rId44"/>
    <p:sldId id="374" r:id="rId45"/>
    <p:sldId id="406" r:id="rId46"/>
    <p:sldId id="398" r:id="rId47"/>
    <p:sldId id="377" r:id="rId48"/>
    <p:sldId id="396" r:id="rId49"/>
    <p:sldId id="344" r:id="rId50"/>
    <p:sldId id="393" r:id="rId51"/>
    <p:sldId id="346" r:id="rId52"/>
    <p:sldId id="385" r:id="rId53"/>
    <p:sldId id="386" r:id="rId54"/>
    <p:sldId id="387" r:id="rId55"/>
    <p:sldId id="347" r:id="rId56"/>
    <p:sldId id="299" r:id="rId57"/>
    <p:sldId id="401" r:id="rId58"/>
    <p:sldId id="402" r:id="rId59"/>
    <p:sldId id="330" r:id="rId60"/>
    <p:sldId id="338" r:id="rId61"/>
    <p:sldId id="263" r:id="rId62"/>
    <p:sldId id="311" r:id="rId6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14AFD-FEF6-4AC6-8E66-7612ABDAAC8D}" v="190" dt="2024-10-02T15:06:22.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4022726" y="0"/>
            <a:ext cx="3078163" cy="469900"/>
          </a:xfrm>
          <a:prstGeom prst="rect">
            <a:avLst/>
          </a:prstGeom>
        </p:spPr>
        <p:txBody>
          <a:bodyPr vert="horz" lIns="91426" tIns="45713" rIns="91426" bIns="45713" rtlCol="0"/>
          <a:lstStyle>
            <a:lvl1pPr algn="r">
              <a:defRPr sz="1200"/>
            </a:lvl1pPr>
          </a:lstStyle>
          <a:p>
            <a:fld id="{D2853229-5C54-4F3F-B3B3-85D66B424462}" type="datetimeFigureOut">
              <a:rPr lang="en-US" smtClean="0"/>
              <a:t>10/3/2024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8576"/>
            <a:ext cx="3078163" cy="469900"/>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4022726" y="8918576"/>
            <a:ext cx="3078163" cy="469900"/>
          </a:xfrm>
          <a:prstGeom prst="rect">
            <a:avLst/>
          </a:prstGeom>
        </p:spPr>
        <p:txBody>
          <a:bodyPr vert="horz" lIns="91426" tIns="45713" rIns="91426" bIns="45713" rtlCol="0" anchor="b"/>
          <a:lstStyle>
            <a:lvl1pPr algn="r">
              <a:defRPr sz="1200"/>
            </a:lvl1pPr>
          </a:lstStyle>
          <a:p>
            <a:fld id="{B22255C3-C509-4953-8354-96F1E68C42DF}" type="slidenum">
              <a:rPr lang="en-US" smtClean="0"/>
              <a:t>‹#›</a:t>
            </a:fld>
            <a:endParaRPr lang="en-US"/>
          </a:p>
        </p:txBody>
      </p:sp>
    </p:spTree>
    <p:extLst>
      <p:ext uri="{BB962C8B-B14F-4D97-AF65-F5344CB8AC3E}">
        <p14:creationId xmlns:p14="http://schemas.microsoft.com/office/powerpoint/2010/main" val="314764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Welcome to Norco University. In this series we will be covering the Accu-Slide. B.A.L. designs each cable operated slide system by obtaining all the specifications for each vehicle manufacturer or Original Equipment Manufacturer.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a:t>
            </a:fld>
            <a:endParaRPr lang="en-US"/>
          </a:p>
        </p:txBody>
      </p:sp>
    </p:spTree>
    <p:extLst>
      <p:ext uri="{BB962C8B-B14F-4D97-AF65-F5344CB8AC3E}">
        <p14:creationId xmlns:p14="http://schemas.microsoft.com/office/powerpoint/2010/main" val="242832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Le G4 Accu-Slide est composé d’assemblages de jambages de style support qui sont montés en haut et en bas à gauche et à droite de l’ouverture rugueuse. L’équipementier du véhicule utilise des garnitures droite, gauche, supérieure et inférieure et des joints fabriqués et achetés auprès d’autres fournisseurs de l’industrie.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10</a:t>
            </a:fld>
            <a:endParaRPr lang="en-US"/>
          </a:p>
        </p:txBody>
      </p:sp>
    </p:spTree>
    <p:extLst>
      <p:ext uri="{BB962C8B-B14F-4D97-AF65-F5344CB8AC3E}">
        <p14:creationId xmlns:p14="http://schemas.microsoft.com/office/powerpoint/2010/main" val="16671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L’ABS, l’hybride et le G4 Accu-Slides peuvent également être conçus comme un système « Double Back ». Contrairement aux supports de réglage reliant les câbles et la chaîne à droite et à gauche de l’ensemble moteur, il existe une chaîne pour double support de poulie, qui permet aux câbles de boucler vers les coins droit et gauche de l’ouverture rugueuse. Cela permet aux câbles d’être plus longs pour supporter une salle de glissière plus profonde ou une distance de déplacement plus longue nécessaire. Le nom provient de la conception où les câbles s’acheminent à travers les jambages verticaux, autour des supports de poulie d’angle, boucle à travers le connecteur de chaîne de poulie double et double dos à droite et à gauche.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11</a:t>
            </a:fld>
            <a:endParaRPr lang="en-US"/>
          </a:p>
        </p:txBody>
      </p:sp>
    </p:spTree>
    <p:extLst>
      <p:ext uri="{BB962C8B-B14F-4D97-AF65-F5344CB8AC3E}">
        <p14:creationId xmlns:p14="http://schemas.microsoft.com/office/powerpoint/2010/main" val="401717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cables are aircraft quality cables designed to pull in and pull out a slide room up to 2,000 pounds. All our cables are pull tested to 2,000 lbs. This however does not mean you can pull add the 2,000 lbs. and multiply it by four cables for a max of 8,000 lbs. It is important that when a cable has failed that we , not only replace the damaged cable but also remedy the root cause of the cable failure. Standoff bracket placement, clamping need nose pliers to the smooth portion of the adjustment stud, cable pulled off pulley, as well as many other variables. Diagnosing the root cause is crucial to not having repeated cable failure.</a:t>
            </a:r>
          </a:p>
        </p:txBody>
      </p:sp>
      <p:sp>
        <p:nvSpPr>
          <p:cNvPr id="4" name="Slide Number Placeholder 3"/>
          <p:cNvSpPr>
            <a:spLocks noGrp="1"/>
          </p:cNvSpPr>
          <p:nvPr>
            <p:ph type="sldNum" sz="quarter" idx="5"/>
          </p:nvPr>
        </p:nvSpPr>
        <p:spPr/>
        <p:txBody>
          <a:bodyPr/>
          <a:lstStyle/>
          <a:p>
            <a:fld id="{B22255C3-C509-4953-8354-96F1E68C42DF}" type="slidenum">
              <a:rPr lang="en-US" smtClean="0"/>
              <a:t>12</a:t>
            </a:fld>
            <a:endParaRPr lang="en-US"/>
          </a:p>
        </p:txBody>
      </p:sp>
    </p:spTree>
    <p:extLst>
      <p:ext uri="{BB962C8B-B14F-4D97-AF65-F5344CB8AC3E}">
        <p14:creationId xmlns:p14="http://schemas.microsoft.com/office/powerpoint/2010/main" val="244703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Vérification de l’impasse appropriée </a:t>
            </a:r>
            <a:r>
              <a:rPr lang="fr-FR" dirty="0" err="1"/>
              <a:t>brkt</a:t>
            </a:r>
            <a:r>
              <a:rPr lang="fr-FR" dirty="0"/>
              <a:t>. l’emplacement. Cela devrait être fait avec de la pièce étant rétractée à peur de sceller 6 ", pour vos supports de </a:t>
            </a:r>
            <a:r>
              <a:rPr lang="fr-FR" dirty="0" err="1"/>
              <a:t>standoff</a:t>
            </a:r>
            <a:r>
              <a:rPr lang="fr-FR" dirty="0"/>
              <a:t> extérieurs. Pour vos impasses intérieures, la pièce doit être étendue de 6 "à l’écart de l’étanchéité ou des impasses touchant les jambages verticaux. Faites une inspection visuelle du câble et assurez-vous que le câble fonctionne en ligne droite ou de niveau dans les jambages. Nos spécifications sont un 1/8 "vers le haut ou vers le bas du centre. REMARQUE* La seule fois où cette vérification d’emplacement sera différente est sur un plancher Flush et sur les </a:t>
            </a:r>
            <a:r>
              <a:rPr lang="fr-FR" dirty="0" err="1"/>
              <a:t>brkts</a:t>
            </a:r>
            <a:r>
              <a:rPr lang="fr-FR" dirty="0"/>
              <a:t> de </a:t>
            </a:r>
            <a:r>
              <a:rPr lang="fr-FR" dirty="0" err="1"/>
              <a:t>standoff</a:t>
            </a:r>
            <a:r>
              <a:rPr lang="fr-FR" dirty="0"/>
              <a:t> intérieur. seulement. Étendez la pièce jusqu’à un point où les supports sont à peine sortis du montant et inspectez visuellement le câble à partir de ce point.</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13</a:t>
            </a:fld>
            <a:endParaRPr lang="en-US"/>
          </a:p>
        </p:txBody>
      </p:sp>
    </p:spTree>
    <p:extLst>
      <p:ext uri="{BB962C8B-B14F-4D97-AF65-F5344CB8AC3E}">
        <p14:creationId xmlns:p14="http://schemas.microsoft.com/office/powerpoint/2010/main" val="293055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Seul le temps que cela varierait serait sur les supports intérieurs de </a:t>
            </a:r>
            <a:r>
              <a:rPr lang="fr-FR" dirty="0" err="1"/>
              <a:t>standoff</a:t>
            </a:r>
            <a:r>
              <a:rPr lang="fr-FR" dirty="0"/>
              <a:t> sur un plancher affleurant. Vous heurteriez la pièce de la position étendue à l’endroit où le stand off perd le contact avec l’extrusion pour vérifier que les supports sont alignés correctement. Les supports extérieurs sur le plancher affleurant seraient toujours vérifiés à partir du 6 "de la position scellée.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14</a:t>
            </a:fld>
            <a:endParaRPr lang="en-US"/>
          </a:p>
        </p:txBody>
      </p:sp>
    </p:spTree>
    <p:extLst>
      <p:ext uri="{BB962C8B-B14F-4D97-AF65-F5344CB8AC3E}">
        <p14:creationId xmlns:p14="http://schemas.microsoft.com/office/powerpoint/2010/main" val="246375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L’utilisation de pinces à nez d’aiguille de style serrage est nécessaire pendant le processus de réglage sur l’un des coulissants entraînés par câble </a:t>
            </a:r>
            <a:r>
              <a:rPr lang="fr-FR" dirty="0" err="1"/>
              <a:t>Norco</a:t>
            </a:r>
            <a:r>
              <a:rPr lang="fr-FR" dirty="0"/>
              <a:t> / Bal. La raison derrière cela est que le câble tout en étant tendu peut commencer à tourner et ce faisant peut se défaire de l’extrémité serrée du goujon de réglage. Une fois qu’un câble a commencé à devenir non filé, il finira par échouer à faire à l’intégrité du câble compromis.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15</a:t>
            </a:fld>
            <a:endParaRPr lang="en-US"/>
          </a:p>
        </p:txBody>
      </p:sp>
    </p:spTree>
    <p:extLst>
      <p:ext uri="{BB962C8B-B14F-4D97-AF65-F5344CB8AC3E}">
        <p14:creationId xmlns:p14="http://schemas.microsoft.com/office/powerpoint/2010/main" val="243070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fr-FR" dirty="0"/>
              <a:t>Les outils électriques utilisés pendant le processus de réglage peuvent souder l’écrou au goujon. À ce moment-là, le câble ou le goujon de câble doit être remplacé.
L’écrou de blocage n’a pas été serré correctement au support de réglage et le support d’entrée et de sortie est entré en collision pendant le fonctionnement.
La relation entre la chaîne et le pignon était incorrecte, le côté barillet de la chaîne du moteur devrait aller sur le pignon en dernier. Si ce n’est pas le cas, les goujons de câble et le </a:t>
            </a:r>
            <a:r>
              <a:rPr lang="fr-FR" dirty="0" err="1"/>
              <a:t>brkt</a:t>
            </a:r>
            <a:r>
              <a:rPr lang="fr-FR" dirty="0"/>
              <a:t> de réglage ont le potentiel de frapper le tambour ou le canon du moteur en verrouillant la pièce ou en brisant les extrémités du poteau de câble.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16</a:t>
            </a:fld>
            <a:endParaRPr lang="en-US"/>
          </a:p>
        </p:txBody>
      </p:sp>
    </p:spTree>
    <p:extLst>
      <p:ext uri="{BB962C8B-B14F-4D97-AF65-F5344CB8AC3E}">
        <p14:creationId xmlns:p14="http://schemas.microsoft.com/office/powerpoint/2010/main" val="4002987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kit can be used on BAL exact slide for external cable repairs as well</a:t>
            </a:r>
          </a:p>
        </p:txBody>
      </p:sp>
      <p:sp>
        <p:nvSpPr>
          <p:cNvPr id="4" name="Slide Number Placeholder 3"/>
          <p:cNvSpPr>
            <a:spLocks noGrp="1"/>
          </p:cNvSpPr>
          <p:nvPr>
            <p:ph type="sldNum" sz="quarter" idx="5"/>
          </p:nvPr>
        </p:nvSpPr>
        <p:spPr/>
        <p:txBody>
          <a:bodyPr/>
          <a:lstStyle/>
          <a:p>
            <a:fld id="{B22255C3-C509-4953-8354-96F1E68C42DF}" type="slidenum">
              <a:rPr lang="en-US" smtClean="0"/>
              <a:t>17</a:t>
            </a:fld>
            <a:endParaRPr lang="en-US"/>
          </a:p>
        </p:txBody>
      </p:sp>
    </p:spTree>
    <p:extLst>
      <p:ext uri="{BB962C8B-B14F-4D97-AF65-F5344CB8AC3E}">
        <p14:creationId xmlns:p14="http://schemas.microsoft.com/office/powerpoint/2010/main" val="835938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Ici, nous avons une vidéo sur la façon de faire un remplacement de câble sur l’</a:t>
            </a:r>
            <a:r>
              <a:rPr lang="fr-FR" dirty="0" err="1"/>
              <a:t>Accuslide</a:t>
            </a:r>
            <a:r>
              <a:rPr lang="fr-FR" dirty="0"/>
              <a:t>. Il est important de noter que tous les </a:t>
            </a:r>
            <a:r>
              <a:rPr lang="fr-FR" dirty="0" err="1"/>
              <a:t>adj"s</a:t>
            </a:r>
            <a:r>
              <a:rPr lang="fr-FR" dirty="0"/>
              <a:t>. sont effectués à partir de la position étendue ainsi que les remplacements de câbles.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18</a:t>
            </a:fld>
            <a:endParaRPr lang="en-US"/>
          </a:p>
        </p:txBody>
      </p:sp>
    </p:spTree>
    <p:extLst>
      <p:ext uri="{BB962C8B-B14F-4D97-AF65-F5344CB8AC3E}">
        <p14:creationId xmlns:p14="http://schemas.microsoft.com/office/powerpoint/2010/main" val="91565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asked all the time, why can’t you just put another cable in like I had. Simply put the stud end will not fit through the system once it has been manufactured.</a:t>
            </a:r>
          </a:p>
        </p:txBody>
      </p:sp>
      <p:sp>
        <p:nvSpPr>
          <p:cNvPr id="4" name="Slide Number Placeholder 3"/>
          <p:cNvSpPr>
            <a:spLocks noGrp="1"/>
          </p:cNvSpPr>
          <p:nvPr>
            <p:ph type="sldNum" sz="quarter" idx="5"/>
          </p:nvPr>
        </p:nvSpPr>
        <p:spPr/>
        <p:txBody>
          <a:bodyPr/>
          <a:lstStyle/>
          <a:p>
            <a:fld id="{B22255C3-C509-4953-8354-96F1E68C42DF}" type="slidenum">
              <a:rPr lang="en-US" smtClean="0"/>
              <a:t>19</a:t>
            </a:fld>
            <a:endParaRPr lang="en-US"/>
          </a:p>
        </p:txBody>
      </p:sp>
    </p:spTree>
    <p:extLst>
      <p:ext uri="{BB962C8B-B14F-4D97-AF65-F5344CB8AC3E}">
        <p14:creationId xmlns:p14="http://schemas.microsoft.com/office/powerpoint/2010/main" val="164851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Chaque ensemble de glissière est unique en fonction de la hauteur et de la longueur de l’ouverture rugueuse dans le mur principal et de la profondeur ou de la distance de déplacement de la pièce. L’OEM du véhicule sélectionne la surface de glissement et les joints supplémentaires nécessaires pour terminer l’installation. Une fois les critères de conception obtenus, un seul prototype est développé.</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a:t>
            </a:fld>
            <a:endParaRPr lang="en-US"/>
          </a:p>
        </p:txBody>
      </p:sp>
    </p:spTree>
    <p:extLst>
      <p:ext uri="{BB962C8B-B14F-4D97-AF65-F5344CB8AC3E}">
        <p14:creationId xmlns:p14="http://schemas.microsoft.com/office/powerpoint/2010/main" val="3617099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Problèmes de surface de glissement sur le terrain.
Les rouleaux ne roulent plus librement sans poids sur les rouleaux
Têtes de vis collant au-dessus de la barre d’usure sur le sol affleurant
Le bloc de compression a perdu sa rétention et les besoins ont été remplacés.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20</a:t>
            </a:fld>
            <a:endParaRPr lang="en-US"/>
          </a:p>
        </p:txBody>
      </p:sp>
    </p:spTree>
    <p:extLst>
      <p:ext uri="{BB962C8B-B14F-4D97-AF65-F5344CB8AC3E}">
        <p14:creationId xmlns:p14="http://schemas.microsoft.com/office/powerpoint/2010/main" val="321098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Lorsque la conception du sol Flush est incorporée avec notre casserole avec les rouleaux de compression, le rouleau doit entrer en contact continu avec le sol jusqu’à ce que la pièce brise la plaine de la barre d’usure. S’il ne le fait pas, un changement de bloc de compression peut être nécessaire.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21</a:t>
            </a:fld>
            <a:endParaRPr lang="en-US"/>
          </a:p>
        </p:txBody>
      </p:sp>
    </p:spTree>
    <p:extLst>
      <p:ext uri="{BB962C8B-B14F-4D97-AF65-F5344CB8AC3E}">
        <p14:creationId xmlns:p14="http://schemas.microsoft.com/office/powerpoint/2010/main" val="78049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Remplacement des blocs de compression...
Lorsqu’il a été déterminé que les blocs ont perdu leur compression, vous aurez besoin des outils suivants ainsi que des blocs de compression de remplacement.
Prise de sol, serrures de canal, blocs de compression F845734x2, </a:t>
            </a:r>
            <a:r>
              <a:rPr lang="fr-FR" dirty="0" err="1"/>
              <a:t>zep</a:t>
            </a:r>
            <a:r>
              <a:rPr lang="fr-FR" dirty="0"/>
              <a:t> 45 ou un autre lubrifiant de qualité alimentaire et un bloc de bois pour aider jack up sur la pièce.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22</a:t>
            </a:fld>
            <a:endParaRPr lang="en-US"/>
          </a:p>
        </p:txBody>
      </p:sp>
    </p:spTree>
    <p:extLst>
      <p:ext uri="{BB962C8B-B14F-4D97-AF65-F5344CB8AC3E}">
        <p14:creationId xmlns:p14="http://schemas.microsoft.com/office/powerpoint/2010/main" val="2908873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voyons le </a:t>
            </a:r>
            <a:r>
              <a:rPr lang="fr-FR" dirty="0" err="1"/>
              <a:t>lauan</a:t>
            </a:r>
            <a:r>
              <a:rPr lang="fr-FR" dirty="0"/>
              <a:t> stratifié de 1/8 "se détacher du sol juste avant le nez biseauté. Cette zone attrape la barre d’usure alors que la pièce est rétractée. Trouvez le </a:t>
            </a:r>
            <a:r>
              <a:rPr lang="fr-FR" dirty="0" err="1"/>
              <a:t>lauan</a:t>
            </a:r>
            <a:r>
              <a:rPr lang="fr-FR" dirty="0"/>
              <a:t> lâche et fixez-le correctement au sol pour voir ce problème disparaître.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23</a:t>
            </a:fld>
            <a:endParaRPr lang="en-US"/>
          </a:p>
        </p:txBody>
      </p:sp>
    </p:spTree>
    <p:extLst>
      <p:ext uri="{BB962C8B-B14F-4D97-AF65-F5344CB8AC3E}">
        <p14:creationId xmlns:p14="http://schemas.microsoft.com/office/powerpoint/2010/main" val="1671861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Imite un vrai plancher affleurant. Cela n’a pas été testé dans nos installations. La cote de poids n’a pas été déterminée et nous avons vu des problèmes avec la pièce transition brusquement lors de la rupture de la plaine de la casserole sur le sous-plancher.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24</a:t>
            </a:fld>
            <a:endParaRPr lang="en-US"/>
          </a:p>
        </p:txBody>
      </p:sp>
    </p:spTree>
    <p:extLst>
      <p:ext uri="{BB962C8B-B14F-4D97-AF65-F5344CB8AC3E}">
        <p14:creationId xmlns:p14="http://schemas.microsoft.com/office/powerpoint/2010/main" val="249343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Mesurez du sous-plancher au bord supérieur de la barre d’usure aux extrémités pour déterminer la taille du rouleau nécessaire pour remplacer correctement la barre d’usure.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25</a:t>
            </a:fld>
            <a:endParaRPr lang="en-US"/>
          </a:p>
        </p:txBody>
      </p:sp>
    </p:spTree>
    <p:extLst>
      <p:ext uri="{BB962C8B-B14F-4D97-AF65-F5344CB8AC3E}">
        <p14:creationId xmlns:p14="http://schemas.microsoft.com/office/powerpoint/2010/main" val="2665028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rouleau de service 22324 peut être ajouté à une ouverture sans retirer le boîtier coulissant de l’ouverture. Si le rouleau de service doit aller au même endroit qu’un rouleau actuel 854275, l’ancien rouleau peut être retiré à l’aide d’une scie </a:t>
            </a:r>
            <a:r>
              <a:rPr lang="fr-FR" dirty="0" err="1"/>
              <a:t>zaw</a:t>
            </a:r>
            <a:r>
              <a:rPr lang="fr-FR" dirty="0"/>
              <a:t> ou d’une scie à </a:t>
            </a:r>
            <a:r>
              <a:rPr lang="fr-FR" dirty="0" err="1"/>
              <a:t>récipice</a:t>
            </a:r>
            <a:r>
              <a:rPr lang="fr-FR" dirty="0"/>
              <a:t>.</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26</a:t>
            </a:fld>
            <a:endParaRPr lang="en-US"/>
          </a:p>
        </p:txBody>
      </p:sp>
    </p:spTree>
    <p:extLst>
      <p:ext uri="{BB962C8B-B14F-4D97-AF65-F5344CB8AC3E}">
        <p14:creationId xmlns:p14="http://schemas.microsoft.com/office/powerpoint/2010/main" val="25296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Notez que la quantité de rouleaux peut varier en fonction du poids supplémentaire ou des différences de poids dans la boîte à glissière.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27</a:t>
            </a:fld>
            <a:endParaRPr lang="en-US"/>
          </a:p>
        </p:txBody>
      </p:sp>
    </p:spTree>
    <p:extLst>
      <p:ext uri="{BB962C8B-B14F-4D97-AF65-F5344CB8AC3E}">
        <p14:creationId xmlns:p14="http://schemas.microsoft.com/office/powerpoint/2010/main" val="227259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30</a:t>
            </a:fld>
            <a:endParaRPr lang="en-US"/>
          </a:p>
        </p:txBody>
      </p:sp>
    </p:spTree>
    <p:extLst>
      <p:ext uri="{BB962C8B-B14F-4D97-AF65-F5344CB8AC3E}">
        <p14:creationId xmlns:p14="http://schemas.microsoft.com/office/powerpoint/2010/main" val="70569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convient également de mentionner que lorsque vous ajoutez des vis de montage, assurez-vous de tirer les câbles serrés aux poulies pour vous assurer que vous ne les pincez pas derrière une sangle de poulie lors de la fixation du support de traction d’angle au mur.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31</a:t>
            </a:fld>
            <a:endParaRPr lang="en-US"/>
          </a:p>
        </p:txBody>
      </p:sp>
    </p:spTree>
    <p:extLst>
      <p:ext uri="{BB962C8B-B14F-4D97-AF65-F5344CB8AC3E}">
        <p14:creationId xmlns:p14="http://schemas.microsoft.com/office/powerpoint/2010/main" val="21665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B.A.L. Sales, Engineering and Technical Team arrive onsite at the vehicle manufacturer to install the prototype to ensure the design meets the specifications and no engineering changes are needed before the first production run of the product.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a:t>
            </a:fld>
            <a:endParaRPr lang="en-US"/>
          </a:p>
        </p:txBody>
      </p:sp>
    </p:spTree>
    <p:extLst>
      <p:ext uri="{BB962C8B-B14F-4D97-AF65-F5344CB8AC3E}">
        <p14:creationId xmlns:p14="http://schemas.microsoft.com/office/powerpoint/2010/main" val="3898425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Ici, nous avons une vidéo d’alignement approprié, de réglage et de changement de moteur sur l’</a:t>
            </a:r>
            <a:r>
              <a:rPr lang="fr-FR" dirty="0" err="1"/>
              <a:t>Accuslide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32</a:t>
            </a:fld>
            <a:endParaRPr lang="en-US"/>
          </a:p>
        </p:txBody>
      </p:sp>
    </p:spTree>
    <p:extLst>
      <p:ext uri="{BB962C8B-B14F-4D97-AF65-F5344CB8AC3E}">
        <p14:creationId xmlns:p14="http://schemas.microsoft.com/office/powerpoint/2010/main" val="698481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clip montre la mauvaise façon de monter les chaînes sur le double pignon sur le moteur. Montrant également l’assemblage du moteur sur une plaine uniforme. Côté canon du moteur doit avoir une inclinaison de 1/4 "loin des chaînes pour assurer un dégagement approprié pour le support de câble adj. pour effacer le canon du moteur.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33</a:t>
            </a:fld>
            <a:endParaRPr lang="en-US"/>
          </a:p>
        </p:txBody>
      </p:sp>
    </p:spTree>
    <p:extLst>
      <p:ext uri="{BB962C8B-B14F-4D97-AF65-F5344CB8AC3E}">
        <p14:creationId xmlns:p14="http://schemas.microsoft.com/office/powerpoint/2010/main" val="3705153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35</a:t>
            </a:fld>
            <a:endParaRPr lang="en-US"/>
          </a:p>
        </p:txBody>
      </p:sp>
    </p:spTree>
    <p:extLst>
      <p:ext uri="{BB962C8B-B14F-4D97-AF65-F5344CB8AC3E}">
        <p14:creationId xmlns:p14="http://schemas.microsoft.com/office/powerpoint/2010/main" val="2425075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36</a:t>
            </a:fld>
            <a:endParaRPr lang="en-US"/>
          </a:p>
        </p:txBody>
      </p:sp>
    </p:spTree>
    <p:extLst>
      <p:ext uri="{BB962C8B-B14F-4D97-AF65-F5344CB8AC3E}">
        <p14:creationId xmlns:p14="http://schemas.microsoft.com/office/powerpoint/2010/main" val="4144306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Bien qu’il existe plusieurs types de moteurs à glissière qui peuvent être utilisés dans l’application, tous ont une prise de priorité manuelle à l’extrémité du moteur et sont équipés d’un arbre flexible de priorité manuel avec un bit carré # 3. L’arbre flexible est nécessaire pour éviter d’endommager la boîte de vitesses, car l’arbre se tord pour interdire le </a:t>
            </a:r>
            <a:r>
              <a:rPr lang="fr-FR" sz="1800" dirty="0" err="1">
                <a:latin typeface="Aptos" panose="020B0004020202020204" pitchFamily="34" charset="0"/>
                <a:ea typeface="Aptos" panose="020B0004020202020204" pitchFamily="34" charset="0"/>
                <a:cs typeface="Times New Roman" panose="02020603050405020304" pitchFamily="18" charset="0"/>
              </a:rPr>
              <a:t>torquing</a:t>
            </a:r>
            <a:r>
              <a:rPr lang="fr-FR" sz="1800" dirty="0">
                <a:latin typeface="Aptos" panose="020B0004020202020204" pitchFamily="34" charset="0"/>
                <a:ea typeface="Aptos" panose="020B0004020202020204" pitchFamily="34" charset="0"/>
                <a:cs typeface="Times New Roman" panose="02020603050405020304" pitchFamily="18" charset="0"/>
              </a:rPr>
              <a:t>. Les moteurs d’assemblage en deux pièces avec l’arbre d’entraînement visible entre le moteur et la boîte de vitesses, permettent également d’insérer l’arbre flexible et le bit #3 directement dans la boîte de vitesses dans le cas où le moteur s’est grippé.</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37</a:t>
            </a:fld>
            <a:endParaRPr lang="en-US"/>
          </a:p>
        </p:txBody>
      </p:sp>
    </p:spTree>
    <p:extLst>
      <p:ext uri="{BB962C8B-B14F-4D97-AF65-F5344CB8AC3E}">
        <p14:creationId xmlns:p14="http://schemas.microsoft.com/office/powerpoint/2010/main" val="2415536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Nouvel autocollant de réglage du câble amélioré. Maintenant, il vous indique non seulement quel support doit aller où en haut ou en bas de l’ouverture de la diapositive, il vous donne également un processus en 13 étapes sur la façon d’ajuster correctement la pièce.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38</a:t>
            </a:fld>
            <a:endParaRPr lang="en-US"/>
          </a:p>
        </p:txBody>
      </p:sp>
    </p:spTree>
    <p:extLst>
      <p:ext uri="{BB962C8B-B14F-4D97-AF65-F5344CB8AC3E}">
        <p14:creationId xmlns:p14="http://schemas.microsoft.com/office/powerpoint/2010/main" val="1846401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39</a:t>
            </a:fld>
            <a:endParaRPr lang="en-US"/>
          </a:p>
        </p:txBody>
      </p:sp>
    </p:spTree>
    <p:extLst>
      <p:ext uri="{BB962C8B-B14F-4D97-AF65-F5344CB8AC3E}">
        <p14:creationId xmlns:p14="http://schemas.microsoft.com/office/powerpoint/2010/main" val="4289366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Ici, nous avons un diagramme montrant à quoi les supports devraient ressembler lorsqu’ils sont installés sur le pignon du moteur. Nous avons également une liste d’outils qui sont nécessaires pour y parvenir.</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40</a:t>
            </a:fld>
            <a:endParaRPr lang="en-US"/>
          </a:p>
        </p:txBody>
      </p:sp>
    </p:spTree>
    <p:extLst>
      <p:ext uri="{BB962C8B-B14F-4D97-AF65-F5344CB8AC3E}">
        <p14:creationId xmlns:p14="http://schemas.microsoft.com/office/powerpoint/2010/main" val="649692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fixation de l’écrou de blocage une fois que vous avez terminé le processus de réglage est essentielle pour vous assurer que les supports étiquetés d’entrée et de sortie n’entrent pas en collision les uns avec les autres de chaque côté du moteur. Si vous pouvez faire tourner l’écrou de confiture loin du support de réglage du câble, il n’est pas assez serré. Si vous n’avez pas de blocs de mousse anti-vibration, vous pouvez utiliser un écrou de fonctionnement libre de 1/4 « 20 à l’extrémité du goujon de câble et le verrouiller serré à l’écrou de 3/8 « pour le réglage du câble qui fera la même fonction que le bloc aurait.</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41</a:t>
            </a:fld>
            <a:endParaRPr lang="en-US"/>
          </a:p>
        </p:txBody>
      </p:sp>
    </p:spTree>
    <p:extLst>
      <p:ext uri="{BB962C8B-B14F-4D97-AF65-F5344CB8AC3E}">
        <p14:creationId xmlns:p14="http://schemas.microsoft.com/office/powerpoint/2010/main" val="1940251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Double processus d’ajustement arrière avec la liste d’outils requise.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42</a:t>
            </a:fld>
            <a:endParaRPr lang="en-US"/>
          </a:p>
        </p:txBody>
      </p:sp>
    </p:spTree>
    <p:extLst>
      <p:ext uri="{BB962C8B-B14F-4D97-AF65-F5344CB8AC3E}">
        <p14:creationId xmlns:p14="http://schemas.microsoft.com/office/powerpoint/2010/main" val="324111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B.A.L. currently has two main slide types. The dual motor slide has the motor, cables and chain contained in the right and left jamb assemblies. The single motor slide has a motor mounted above or below the room at the center of the opening. The single motor slide has a chain and set of cables that route horizontally to corner pulley brackets then into the right and left jamb assemblies</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4</a:t>
            </a:fld>
            <a:endParaRPr lang="en-US"/>
          </a:p>
        </p:txBody>
      </p:sp>
    </p:spTree>
    <p:extLst>
      <p:ext uri="{BB962C8B-B14F-4D97-AF65-F5344CB8AC3E}">
        <p14:creationId xmlns:p14="http://schemas.microsoft.com/office/powerpoint/2010/main" val="3319481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N’oubliez pas d’ajouter votre diviseur abs pour empêcher les poulies connectées à la chaîne de se frapper lors du passage les uns des autres pendant le fonctionnement de la glissade. Requis pour le système à double dos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44</a:t>
            </a:fld>
            <a:endParaRPr lang="en-US"/>
          </a:p>
        </p:txBody>
      </p:sp>
    </p:spTree>
    <p:extLst>
      <p:ext uri="{BB962C8B-B14F-4D97-AF65-F5344CB8AC3E}">
        <p14:creationId xmlns:p14="http://schemas.microsoft.com/office/powerpoint/2010/main" val="1247422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N’oubliez pas d’ajouter votre diviseur abs pour empêcher les poulies connectées à la chaîne de se frapper lors du passage les uns des autres pendant le fonctionnement de la glissade. Requis pour le système à double dos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45</a:t>
            </a:fld>
            <a:endParaRPr lang="en-US"/>
          </a:p>
        </p:txBody>
      </p:sp>
    </p:spTree>
    <p:extLst>
      <p:ext uri="{BB962C8B-B14F-4D97-AF65-F5344CB8AC3E}">
        <p14:creationId xmlns:p14="http://schemas.microsoft.com/office/powerpoint/2010/main" val="3204916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46</a:t>
            </a:fld>
            <a:endParaRPr lang="en-US"/>
          </a:p>
        </p:txBody>
      </p:sp>
    </p:spTree>
    <p:extLst>
      <p:ext uri="{BB962C8B-B14F-4D97-AF65-F5344CB8AC3E}">
        <p14:creationId xmlns:p14="http://schemas.microsoft.com/office/powerpoint/2010/main" val="3859865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pièce qui se remet en arrière après que le réglage approprié a été effectué peut être causée par des aimants de moteur affaiblis qui permettent au fond de la pièce de se glisser sur lui-même, aussi , la surface de glissement sous la pièce est déformée ou endommagée.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47</a:t>
            </a:fld>
            <a:endParaRPr lang="en-US"/>
          </a:p>
        </p:txBody>
      </p:sp>
    </p:spTree>
    <p:extLst>
      <p:ext uri="{BB962C8B-B14F-4D97-AF65-F5344CB8AC3E}">
        <p14:creationId xmlns:p14="http://schemas.microsoft.com/office/powerpoint/2010/main" val="41333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une série de questions communes sur lesquelles nous avons eu quelques appels.
Nous les avons documentés ici avec les symptômes et les mesures nécessaires pour s’occuper du problème.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48</a:t>
            </a:fld>
            <a:endParaRPr lang="en-US"/>
          </a:p>
        </p:txBody>
      </p:sp>
    </p:spTree>
    <p:extLst>
      <p:ext uri="{BB962C8B-B14F-4D97-AF65-F5344CB8AC3E}">
        <p14:creationId xmlns:p14="http://schemas.microsoft.com/office/powerpoint/2010/main" val="3434930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cyclisme de la pièce sans la pince de </a:t>
            </a:r>
            <a:r>
              <a:rPr lang="fr-FR" dirty="0" err="1"/>
              <a:t>jamb</a:t>
            </a:r>
            <a:r>
              <a:rPr lang="fr-FR" dirty="0"/>
              <a:t> sécurisée peut provoquer la torsion du montant et prendre l’espacement nécessaire entre le montant et la boîte coulissante. Cela pourrait entraîner une déchirure du joint de lingette ou des dommages au montant lui-même.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49</a:t>
            </a:fld>
            <a:endParaRPr lang="en-US"/>
          </a:p>
        </p:txBody>
      </p:sp>
    </p:spTree>
    <p:extLst>
      <p:ext uri="{BB962C8B-B14F-4D97-AF65-F5344CB8AC3E}">
        <p14:creationId xmlns:p14="http://schemas.microsoft.com/office/powerpoint/2010/main" val="358958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There are multiple types of Accu-Slides, each with their own sequence of installation steps for the production process.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a:t>
            </a:fld>
            <a:endParaRPr lang="en-US"/>
          </a:p>
        </p:txBody>
      </p:sp>
    </p:spTree>
    <p:extLst>
      <p:ext uri="{BB962C8B-B14F-4D97-AF65-F5344CB8AC3E}">
        <p14:creationId xmlns:p14="http://schemas.microsoft.com/office/powerpoint/2010/main" val="270587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Couvrons la convention de nommage sur les principaux composants du système, avant d’aller de l’avant. Les supports d’arrêt sont les supports qui sont fixés aux côtés des murs d’extrémité de la salle de glissière, où l’extrémité de la balle ou l’extrémité de la balle du câble se fixent. Les supports d’arrêt agissent comme le point d’arrêt de la pièce et représentent également la distance de déplacement. Les supports de poulie d’angle contiennent des poulies doubles qui peuvent être montées aux coins supérieurs ou inférieurs de l’ouverture rugueuse de la glissière du mur principal. Les supports de réglage sur l’Accu-Slide standard relient la chaîne aux câbles. Chaque support d’ajustement a 3 points d’ajustement. Les jambages ou les assemblages de jambages sont situés verticalement à droite et à gauche de l’ouverture rugueuse. Ils contiennent des poulies et des câbles. Les arbres d’entraînement sont utilisés dans les ensembles de moteur et de boîte de vitesses pour permettre au moteur de faire tourner les engrenages dans la boîte, ce qui fait tourner le double pignon vu en haut ou en bas de la pièce moulée de la boîte de vitesses.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6</a:t>
            </a:fld>
            <a:endParaRPr lang="en-US"/>
          </a:p>
        </p:txBody>
      </p:sp>
    </p:spTree>
    <p:extLst>
      <p:ext uri="{BB962C8B-B14F-4D97-AF65-F5344CB8AC3E}">
        <p14:creationId xmlns:p14="http://schemas.microsoft.com/office/powerpoint/2010/main" val="394068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Tous les accu-slides standard ont la même relation câble-chaîne. Quatre câbles pour retirer la pièce, également étiquetés comme les câbles OUT et quatre câbles pour tirer la pièce, étiquetés comme les câbles in.</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7</a:t>
            </a:fld>
            <a:endParaRPr lang="en-US"/>
          </a:p>
        </p:txBody>
      </p:sp>
    </p:spTree>
    <p:extLst>
      <p:ext uri="{BB962C8B-B14F-4D97-AF65-F5344CB8AC3E}">
        <p14:creationId xmlns:p14="http://schemas.microsoft.com/office/powerpoint/2010/main" val="400288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ABS Accu-Slide, also known as the picture frame slide, comes with extrusion or trim and wipe seals for all four sides of the rough opening from B.A.L.. Both sides of the room as well as the bottom, in some applications, will also have a metal jamb clamp, which is part of the structure, although it looks like an interior cover to the cables.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8</a:t>
            </a:fld>
            <a:endParaRPr lang="en-US"/>
          </a:p>
        </p:txBody>
      </p:sp>
    </p:spTree>
    <p:extLst>
      <p:ext uri="{BB962C8B-B14F-4D97-AF65-F5344CB8AC3E}">
        <p14:creationId xmlns:p14="http://schemas.microsoft.com/office/powerpoint/2010/main" val="334302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L’Hybride Accu-Slide, est livré avec des jambages pleine longueur, extrusion ou garniture et essuyer le joint pour la gauche et la droite de la pièce. L’équipementier du véhicule utilise des garnitures supérieures et inférieures et des joints fabriqués et achetés auprès d’autres fournisseurs de l’industrie.</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9</a:t>
            </a:fld>
            <a:endParaRPr lang="en-US"/>
          </a:p>
        </p:txBody>
      </p:sp>
    </p:spTree>
    <p:extLst>
      <p:ext uri="{BB962C8B-B14F-4D97-AF65-F5344CB8AC3E}">
        <p14:creationId xmlns:p14="http://schemas.microsoft.com/office/powerpoint/2010/main" val="199815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3FD-4FD4-1263-AAFC-82ADF55D3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9C3DD-8778-3C05-577F-9E3C25BD2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9BCBB-1843-5C24-E6CC-D57A5BA89E29}"/>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6B150812-CEA0-952A-C84B-0C6F528B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CD606-D8CC-86AB-8F02-02D74611A1E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98262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B686-8575-61C7-5111-AB19B1DC0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364C8-328E-114A-38CC-6C385F271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D7B92-A55F-0473-6CEF-15D171A2D923}"/>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23289B0A-769F-F791-A77C-33423857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D3A5-4CCC-5D30-7F65-5B5F77912CB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6163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DC067-21D7-1D32-2BC3-E8B8733625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4F450-46CD-3B31-97E3-744389F3F3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7CA55-BB2E-2211-899C-0B5987564533}"/>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C6BA3D6A-3539-9FE0-1719-455E455F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17D53-45A6-2B25-4348-11EC48436B9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49981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ADF3-E1C9-7FA4-E923-19621CE13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0AAF3-A909-BCC6-6C58-A63B88B3D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BC69-80EE-E59F-DBC2-FB3BD0B66AEA}"/>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31752003-B6DE-807E-7757-6D856D7A2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97441-BD9D-107F-BA2F-D70590770825}"/>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0599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0093-3A38-5825-FD9F-F5A63F155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F1C37-A32F-0CEC-CA9B-D2CBB7CFA4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FA0F5-B2BF-3815-1F58-94043FE08768}"/>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D98763A0-8B38-95B3-E5DB-28A45A6A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6B54A-1CCA-BD32-9256-A0360380E7C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408709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B06C-488A-0C07-6D44-507C577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57897-D415-2555-3262-E4901E65B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BB31-848D-4A34-4341-3EA348109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8F6BB-B4A7-32FF-E452-C35C0D56988A}"/>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6" name="Footer Placeholder 5">
            <a:extLst>
              <a:ext uri="{FF2B5EF4-FFF2-40B4-BE49-F238E27FC236}">
                <a16:creationId xmlns:a16="http://schemas.microsoft.com/office/drawing/2014/main" id="{6FECFFE6-5C05-991F-B232-20650B7C0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5D13-5BF2-6AA3-2592-4B8B910994E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399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55B3-D9C9-0B15-CB4F-950B0CE323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A8F90-2A38-96DD-B3CD-E37B23B0E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1876-0D6B-EAE6-19F4-9261DB528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E1D1D-E7E5-6A8D-2F86-2A62E2250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79CF1-6835-A3E6-762A-AB7875FF2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093E47-1A51-1053-315E-6A4787AFEB3C}"/>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8" name="Footer Placeholder 7">
            <a:extLst>
              <a:ext uri="{FF2B5EF4-FFF2-40B4-BE49-F238E27FC236}">
                <a16:creationId xmlns:a16="http://schemas.microsoft.com/office/drawing/2014/main" id="{53ECF0AB-518E-D62C-97CE-29D8E6FA9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D137B-4578-D417-265F-432EDAC654B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61230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C8F3-2596-1E05-6311-A9BCCFCE7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EB47C-0A9A-68A0-6838-A582A62D7E2F}"/>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4" name="Footer Placeholder 3">
            <a:extLst>
              <a:ext uri="{FF2B5EF4-FFF2-40B4-BE49-F238E27FC236}">
                <a16:creationId xmlns:a16="http://schemas.microsoft.com/office/drawing/2014/main" id="{8D9346FF-3B25-1BE2-1D87-9D9246A18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CA43F8-59A6-36FB-AC1A-3AD0FEC28CE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42160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9C5A1-B3BF-557B-296D-D71EEE6E5778}"/>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3" name="Footer Placeholder 2">
            <a:extLst>
              <a:ext uri="{FF2B5EF4-FFF2-40B4-BE49-F238E27FC236}">
                <a16:creationId xmlns:a16="http://schemas.microsoft.com/office/drawing/2014/main" id="{5743FD9B-2CC4-22D4-C554-E6D4134B2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C3410-E68B-4B5D-AFC4-23681BC9DC7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17980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3BF0-9F34-311B-DB78-D93E82F15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712B8A-6075-EC29-58D0-5F122ECF2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CB3AF3-9485-3F30-4082-6D30E8AEB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E75DF-03F4-366C-A4E0-192629E6DE46}"/>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6" name="Footer Placeholder 5">
            <a:extLst>
              <a:ext uri="{FF2B5EF4-FFF2-40B4-BE49-F238E27FC236}">
                <a16:creationId xmlns:a16="http://schemas.microsoft.com/office/drawing/2014/main" id="{18975C6A-661B-26AA-EE6D-7F73F06F0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B79E-6BBB-09DA-3D61-C08F42050504}"/>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79492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0E0F-84EE-EB0D-676A-217B3BD79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1F799-F927-C8D1-2521-ABE56AA0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D8FF4-97B7-A4DF-0DFB-AB3EB5292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AAFA8-692C-D42D-9F5E-D4FACD5B1F82}"/>
              </a:ext>
            </a:extLst>
          </p:cNvPr>
          <p:cNvSpPr>
            <a:spLocks noGrp="1"/>
          </p:cNvSpPr>
          <p:nvPr>
            <p:ph type="dt" sz="half" idx="10"/>
          </p:nvPr>
        </p:nvSpPr>
        <p:spPr/>
        <p:txBody>
          <a:bodyPr/>
          <a:lstStyle/>
          <a:p>
            <a:fld id="{7DEC2F80-CFF5-408D-99FB-7FB7718E0CAB}" type="datetimeFigureOut">
              <a:rPr lang="en-US" smtClean="0"/>
              <a:t>10/3/2024</a:t>
            </a:fld>
            <a:endParaRPr lang="en-US"/>
          </a:p>
        </p:txBody>
      </p:sp>
      <p:sp>
        <p:nvSpPr>
          <p:cNvPr id="6" name="Footer Placeholder 5">
            <a:extLst>
              <a:ext uri="{FF2B5EF4-FFF2-40B4-BE49-F238E27FC236}">
                <a16:creationId xmlns:a16="http://schemas.microsoft.com/office/drawing/2014/main" id="{13CB2BEC-A445-7E3A-64CC-08B0120C5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E685F-AEA1-8EC0-49AD-64B05617600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6222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E6A7D-84BC-1FCE-23F9-4D47359D0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C6982-D031-12AA-45FC-993AC1F90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2E1DA-7A29-D6E8-A4AA-BA1702059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C2F80-CFF5-408D-99FB-7FB7718E0CAB}" type="datetimeFigureOut">
              <a:rPr lang="en-US" smtClean="0"/>
              <a:t>10/3/2024</a:t>
            </a:fld>
            <a:endParaRPr lang="en-US"/>
          </a:p>
        </p:txBody>
      </p:sp>
      <p:sp>
        <p:nvSpPr>
          <p:cNvPr id="5" name="Footer Placeholder 4">
            <a:extLst>
              <a:ext uri="{FF2B5EF4-FFF2-40B4-BE49-F238E27FC236}">
                <a16:creationId xmlns:a16="http://schemas.microsoft.com/office/drawing/2014/main" id="{6ADBAC81-B0E9-4393-9719-ED5B39B63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1597F-202C-E38A-CB42-9419BADDD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9CE0B-A8E3-485B-9354-D962D07C6A78}" type="slidenum">
              <a:rPr lang="en-US" smtClean="0"/>
              <a:t>‹#›</a:t>
            </a:fld>
            <a:endParaRPr lang="en-US"/>
          </a:p>
        </p:txBody>
      </p:sp>
    </p:spTree>
    <p:extLst>
      <p:ext uri="{BB962C8B-B14F-4D97-AF65-F5344CB8AC3E}">
        <p14:creationId xmlns:p14="http://schemas.microsoft.com/office/powerpoint/2010/main" val="126228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hyperlink" Target="https://www.youtube.com/watch?v=am_YX0ISpa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balrvproducts.com/wp-content/uploads/downloads/tech/ACCU-SLIDE-G4-ECONO-PART-IDENTIFICATION-1.pdf"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7-ACCU-Slide-Double-Back-Cable-Routing-Diagram-REV-A.pdf" TargetMode="External"/><Relationship Id="rId5" Type="http://schemas.openxmlformats.org/officeDocument/2006/relationships/image" Target="../media/image4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QWBI0gnhp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8.xml"/><Relationship Id="rId7" Type="http://schemas.openxmlformats.org/officeDocument/2006/relationships/hyperlink" Target="https://www.youtube.com/watch?v=lQWBI0gnhpI" TargetMode="External"/><Relationship Id="rId2" Type="http://schemas.openxmlformats.org/officeDocument/2006/relationships/slideLayout" Target="../slideLayouts/slideLayout7.xml"/><Relationship Id="rId1" Type="http://schemas.openxmlformats.org/officeDocument/2006/relationships/video" Target="https://www.youtube.com/embed/lQWBI0gnhpI?feature=oembed" TargetMode="External"/><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image" Target="../media/image59.pn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png"/><Relationship Id="rId5" Type="http://schemas.openxmlformats.org/officeDocument/2006/relationships/image" Target="../media/image64.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balrvproducts.com/wp-content/uploads/GDS.SLD_.032-FLUSH-FLOOR-COMPRESSION-BLOCK-INSTALLATION-REV-A.pdf"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pX7uV7qheqs" TargetMode="External"/><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5-ACCU-Slide-Roller-Installation-for-Crushed-Wear-Bear-REV-B.pdf" TargetMode="External"/><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sv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30.xml"/><Relationship Id="rId7" Type="http://schemas.openxmlformats.org/officeDocument/2006/relationships/hyperlink" Target="https://www.youtube.com/watch?v=9KZE1jTeO3k" TargetMode="External"/><Relationship Id="rId2" Type="http://schemas.openxmlformats.org/officeDocument/2006/relationships/slideLayout" Target="../slideLayouts/slideLayout7.xml"/><Relationship Id="rId1" Type="http://schemas.openxmlformats.org/officeDocument/2006/relationships/video" Target="https://www.youtube.com/embed/9KZE1jTeO3k?feature=oembed" TargetMode="Externa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57.png"/><Relationship Id="rId9"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www.youtube.com/embed/dUIW7kkJa5I?feature=oembed" TargetMode="External"/><Relationship Id="rId6" Type="http://schemas.openxmlformats.org/officeDocument/2006/relationships/image" Target="../media/image118.jpeg"/><Relationship Id="rId5" Type="http://schemas.openxmlformats.org/officeDocument/2006/relationships/image" Target="../media/image1.png"/><Relationship Id="rId4" Type="http://schemas.openxmlformats.org/officeDocument/2006/relationships/hyperlink" Target="https://balrvproducts.com/wp-content/uploads/downloads/tech/INS.SLD_.002-Rev-E-Accu-Slide-Adjustment-Procedure_Web-Publication.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png"/><Relationship Id="rId7" Type="http://schemas.openxmlformats.org/officeDocument/2006/relationships/hyperlink" Target="https://www.youtube.com/watch?v=dUIW7kkJa5I"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balrvproducts.com/wp-content/uploads/downloads/tech/INS.SLD_.002-Rev-E-Accu-Slide-Adjustment-Procedure_Web-Publication.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youtube.com/watch?v=zYbillHIVOg" TargetMode="External"/><Relationship Id="rId5" Type="http://schemas.openxmlformats.org/officeDocument/2006/relationships/image" Target="../media/image1.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zYbillHIVOg?feature=oembed" TargetMode="External"/><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7.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7.png"/><Relationship Id="rId7"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png"/><Relationship Id="rId3" Type="http://schemas.openxmlformats.org/officeDocument/2006/relationships/image" Target="../media/image7.png"/><Relationship Id="rId7" Type="http://schemas.openxmlformats.org/officeDocument/2006/relationships/image" Target="../media/image134.svg"/><Relationship Id="rId12" Type="http://schemas.openxmlformats.org/officeDocument/2006/relationships/hyperlink" Target="https://www.pngall.com/screw-png/download/4866"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sv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0.svg"/></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7.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svg"/><Relationship Id="rId9" Type="http://schemas.openxmlformats.org/officeDocument/2006/relationships/image" Target="../media/image152.png"/></Relationships>
</file>

<file path=ppt/slides/_rels/slide52.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54.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2.png"/><Relationship Id="rId4" Type="http://schemas.openxmlformats.org/officeDocument/2006/relationships/image" Target="../media/image16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30-ACCU-Slide-Cable-Routing-Diagram-REV-A.pdf" TargetMode="External"/><Relationship Id="rId5" Type="http://schemas.openxmlformats.org/officeDocument/2006/relationships/image" Target="../media/image3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balrvproducts.com/wp-content/uploads/downloads/InstallationOperation/accuslide_installation-manual.pdf"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hyperlink" Target="https://www.youtube.com/watch?v=7jneHI6Qb5k"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balrvproducts.com/wp-content/uploads/downloads/tech/ACCU-SLIDE-Hybrid-PART-IDENTIFICATION.pdf"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82F538-863D-78A0-C5E3-5BFBAE45018E}"/>
              </a:ext>
            </a:extLst>
          </p:cNvPr>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latin typeface="+mj-lt"/>
                <a:ea typeface="+mj-ea"/>
                <a:cs typeface="+mj-cs"/>
              </a:rPr>
              <a:t>UNIVERSITÉ NORCO</a:t>
            </a:r>
          </a:p>
        </p:txBody>
      </p:sp>
      <p:sp>
        <p:nvSpPr>
          <p:cNvPr id="69" name="Rectangle 58">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465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86B518-8207-9FED-FBF6-C74295D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466" y="1809085"/>
            <a:ext cx="3246120" cy="1509445"/>
          </a:xfrm>
          <a:prstGeom prst="rect">
            <a:avLst/>
          </a:prstGeom>
        </p:spPr>
      </p:pic>
      <p:sp>
        <p:nvSpPr>
          <p:cNvPr id="71"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raduation cap with solid fill">
            <a:extLst>
              <a:ext uri="{FF2B5EF4-FFF2-40B4-BE49-F238E27FC236}">
                <a16:creationId xmlns:a16="http://schemas.microsoft.com/office/drawing/2014/main" id="{F046B9B2-5FAC-C4CE-A9B8-769CE20F8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7510" y="556807"/>
            <a:ext cx="3236976" cy="3236976"/>
          </a:xfrm>
          <a:prstGeom prst="rect">
            <a:avLst/>
          </a:prstGeom>
        </p:spPr>
      </p:pic>
      <p:sp>
        <p:nvSpPr>
          <p:cNvPr id="72"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9732906-B4C2-0C50-02EC-94D144DD774F}"/>
              </a:ext>
            </a:extLst>
          </p:cNvPr>
          <p:cNvPicPr>
            <a:picLocks noChangeAspect="1"/>
          </p:cNvPicPr>
          <p:nvPr/>
        </p:nvPicPr>
        <p:blipFill>
          <a:blip r:embed="rId6"/>
          <a:stretch>
            <a:fillRect/>
          </a:stretch>
        </p:blipFill>
        <p:spPr>
          <a:xfrm>
            <a:off x="8418574" y="873068"/>
            <a:ext cx="3246120" cy="2596896"/>
          </a:xfrm>
          <a:prstGeom prst="rect">
            <a:avLst/>
          </a:prstGeom>
        </p:spPr>
      </p:pic>
      <p:pic>
        <p:nvPicPr>
          <p:cNvPr id="2" name="Picture 1">
            <a:extLst>
              <a:ext uri="{FF2B5EF4-FFF2-40B4-BE49-F238E27FC236}">
                <a16:creationId xmlns:a16="http://schemas.microsoft.com/office/drawing/2014/main" id="{05720CCD-27FE-B8FD-8400-2357E00CA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6" y="1420149"/>
            <a:ext cx="3246120" cy="1509445"/>
          </a:xfrm>
          <a:prstGeom prst="rect">
            <a:avLst/>
          </a:prstGeom>
        </p:spPr>
      </p:pic>
    </p:spTree>
    <p:extLst>
      <p:ext uri="{BB962C8B-B14F-4D97-AF65-F5344CB8AC3E}">
        <p14:creationId xmlns:p14="http://schemas.microsoft.com/office/powerpoint/2010/main" val="24306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Types </a:t>
            </a:r>
            <a:r>
              <a:rPr lang="en-US" dirty="0" err="1">
                <a:solidFill>
                  <a:schemeClr val="bg1"/>
                </a:solidFill>
              </a:rPr>
              <a:t>d’ACCU</a:t>
            </a:r>
            <a:r>
              <a:rPr lang="en-US" dirty="0">
                <a:solidFill>
                  <a:schemeClr val="bg1"/>
                </a:solidFill>
              </a:rPr>
              <a:t>-Diapositives : G4</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4" name="Picture 3">
            <a:extLst>
              <a:ext uri="{FF2B5EF4-FFF2-40B4-BE49-F238E27FC236}">
                <a16:creationId xmlns:a16="http://schemas.microsoft.com/office/drawing/2014/main" id="{2484E028-42B5-76CF-CAD4-EA733E40AE69}"/>
              </a:ext>
            </a:extLst>
          </p:cNvPr>
          <p:cNvPicPr>
            <a:picLocks noChangeAspect="1"/>
          </p:cNvPicPr>
          <p:nvPr/>
        </p:nvPicPr>
        <p:blipFill>
          <a:blip r:embed="rId4"/>
          <a:stretch>
            <a:fillRect/>
          </a:stretch>
        </p:blipFill>
        <p:spPr>
          <a:xfrm>
            <a:off x="3824102" y="1028378"/>
            <a:ext cx="7512624" cy="4970474"/>
          </a:xfrm>
          <a:prstGeom prst="rect">
            <a:avLst/>
          </a:prstGeom>
        </p:spPr>
      </p:pic>
      <p:sp>
        <p:nvSpPr>
          <p:cNvPr id="5" name="TextBox 4">
            <a:extLst>
              <a:ext uri="{FF2B5EF4-FFF2-40B4-BE49-F238E27FC236}">
                <a16:creationId xmlns:a16="http://schemas.microsoft.com/office/drawing/2014/main" id="{5044589F-7E40-D820-CDC5-D6C07A5F8755}"/>
              </a:ext>
            </a:extLst>
          </p:cNvPr>
          <p:cNvSpPr txBox="1"/>
          <p:nvPr/>
        </p:nvSpPr>
        <p:spPr>
          <a:xfrm>
            <a:off x="963484" y="1421745"/>
            <a:ext cx="2539337" cy="2308324"/>
          </a:xfrm>
          <a:prstGeom prst="rect">
            <a:avLst/>
          </a:prstGeom>
          <a:noFill/>
        </p:spPr>
        <p:txBody>
          <a:bodyPr wrap="square" rtlCol="0">
            <a:spAutoFit/>
          </a:bodyPr>
          <a:lstStyle/>
          <a:p>
            <a:r>
              <a:rPr lang="fr-FR" b="1" dirty="0"/>
              <a:t>G4 : BAL fournit des jambages qui sont composés de supports montés en haut et en bas du côté droit et gauche et l’OEM de la remorque fournit tous les couvercles et joints.</a:t>
            </a:r>
            <a:endParaRPr lang="en-US" dirty="0"/>
          </a:p>
        </p:txBody>
      </p:sp>
      <p:pic>
        <p:nvPicPr>
          <p:cNvPr id="3" name="Picture 2">
            <a:hlinkClick r:id="rId5"/>
            <a:extLst>
              <a:ext uri="{FF2B5EF4-FFF2-40B4-BE49-F238E27FC236}">
                <a16:creationId xmlns:a16="http://schemas.microsoft.com/office/drawing/2014/main" id="{0D958BF7-D074-D8DC-DE7C-48783C5ABC26}"/>
              </a:ext>
            </a:extLst>
          </p:cNvPr>
          <p:cNvPicPr>
            <a:picLocks noChangeAspect="1"/>
          </p:cNvPicPr>
          <p:nvPr/>
        </p:nvPicPr>
        <p:blipFill>
          <a:blip r:embed="rId6"/>
          <a:stretch>
            <a:fillRect/>
          </a:stretch>
        </p:blipFill>
        <p:spPr>
          <a:xfrm>
            <a:off x="963484" y="3726024"/>
            <a:ext cx="1381125" cy="1676400"/>
          </a:xfrm>
          <a:prstGeom prst="rect">
            <a:avLst/>
          </a:prstGeom>
        </p:spPr>
      </p:pic>
      <p:pic>
        <p:nvPicPr>
          <p:cNvPr id="7" name="Picture 6">
            <a:hlinkClick r:id="rId7"/>
            <a:extLst>
              <a:ext uri="{FF2B5EF4-FFF2-40B4-BE49-F238E27FC236}">
                <a16:creationId xmlns:a16="http://schemas.microsoft.com/office/drawing/2014/main" id="{35E5EC1F-6E0E-F0A8-73C6-9748E575B96A}"/>
              </a:ext>
            </a:extLst>
          </p:cNvPr>
          <p:cNvPicPr>
            <a:picLocks noChangeAspect="1"/>
          </p:cNvPicPr>
          <p:nvPr/>
        </p:nvPicPr>
        <p:blipFill>
          <a:blip r:embed="rId8"/>
          <a:stretch>
            <a:fillRect/>
          </a:stretch>
        </p:blipFill>
        <p:spPr>
          <a:xfrm>
            <a:off x="2344609" y="3726024"/>
            <a:ext cx="1333500" cy="1676400"/>
          </a:xfrm>
          <a:prstGeom prst="rect">
            <a:avLst/>
          </a:prstGeom>
        </p:spPr>
      </p:pic>
    </p:spTree>
    <p:extLst>
      <p:ext uri="{BB962C8B-B14F-4D97-AF65-F5344CB8AC3E}">
        <p14:creationId xmlns:p14="http://schemas.microsoft.com/office/powerpoint/2010/main" val="232526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DC70A0-56A5-FFF6-8C13-55967732FAFE}"/>
              </a:ext>
            </a:extLst>
          </p:cNvPr>
          <p:cNvPicPr>
            <a:picLocks noChangeAspect="1"/>
          </p:cNvPicPr>
          <p:nvPr/>
        </p:nvPicPr>
        <p:blipFill>
          <a:blip r:embed="rId3"/>
          <a:stretch>
            <a:fillRect/>
          </a:stretch>
        </p:blipFill>
        <p:spPr>
          <a:xfrm>
            <a:off x="3529120" y="996413"/>
            <a:ext cx="7716760" cy="4995224"/>
          </a:xfrm>
          <a:prstGeom prst="rect">
            <a:avLst/>
          </a:prstGeom>
        </p:spPr>
      </p:pic>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Types </a:t>
            </a:r>
            <a:r>
              <a:rPr lang="en-US" dirty="0" err="1">
                <a:solidFill>
                  <a:schemeClr val="bg1"/>
                </a:solidFill>
              </a:rPr>
              <a:t>d’ACCU</a:t>
            </a:r>
            <a:r>
              <a:rPr lang="en-US" dirty="0">
                <a:solidFill>
                  <a:schemeClr val="bg1"/>
                </a:solidFill>
              </a:rPr>
              <a:t>-Slides : Double Back</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8" name="Picture 7">
            <a:extLst>
              <a:ext uri="{FF2B5EF4-FFF2-40B4-BE49-F238E27FC236}">
                <a16:creationId xmlns:a16="http://schemas.microsoft.com/office/drawing/2014/main" id="{5D52885E-FCDA-A5C5-EB72-E4E9EFB0B56C}"/>
              </a:ext>
            </a:extLst>
          </p:cNvPr>
          <p:cNvPicPr>
            <a:picLocks noChangeAspect="1"/>
          </p:cNvPicPr>
          <p:nvPr/>
        </p:nvPicPr>
        <p:blipFill>
          <a:blip r:embed="rId5"/>
          <a:stretch>
            <a:fillRect/>
          </a:stretch>
        </p:blipFill>
        <p:spPr>
          <a:xfrm>
            <a:off x="1009379" y="1139862"/>
            <a:ext cx="2214588" cy="957897"/>
          </a:xfrm>
          <a:prstGeom prst="rect">
            <a:avLst/>
          </a:prstGeom>
          <a:ln>
            <a:solidFill>
              <a:schemeClr val="bg2">
                <a:lumMod val="50000"/>
              </a:schemeClr>
            </a:solidFill>
          </a:ln>
        </p:spPr>
      </p:pic>
      <p:sp>
        <p:nvSpPr>
          <p:cNvPr id="4" name="TextBox 3">
            <a:extLst>
              <a:ext uri="{FF2B5EF4-FFF2-40B4-BE49-F238E27FC236}">
                <a16:creationId xmlns:a16="http://schemas.microsoft.com/office/drawing/2014/main" id="{D63B78A1-5C49-CB32-E12D-19179CE39B26}"/>
              </a:ext>
            </a:extLst>
          </p:cNvPr>
          <p:cNvSpPr txBox="1"/>
          <p:nvPr/>
        </p:nvSpPr>
        <p:spPr>
          <a:xfrm>
            <a:off x="991160" y="2097759"/>
            <a:ext cx="2214588" cy="2585323"/>
          </a:xfrm>
          <a:prstGeom prst="rect">
            <a:avLst/>
          </a:prstGeom>
          <a:noFill/>
        </p:spPr>
        <p:txBody>
          <a:bodyPr wrap="square" rtlCol="0">
            <a:spAutoFit/>
          </a:bodyPr>
          <a:lstStyle/>
          <a:p>
            <a:r>
              <a:rPr lang="fr-FR" b="1" dirty="0"/>
              <a:t>Double Dos : Destiné aux glissières profondes qui nécessitent des câbles plus longs et des supports de poulie d’angle où les ajustements sont effectués.</a:t>
            </a:r>
            <a:endParaRPr lang="en-US" dirty="0"/>
          </a:p>
        </p:txBody>
      </p:sp>
      <p:pic>
        <p:nvPicPr>
          <p:cNvPr id="6" name="Picture 5">
            <a:hlinkClick r:id="rId6"/>
            <a:extLst>
              <a:ext uri="{FF2B5EF4-FFF2-40B4-BE49-F238E27FC236}">
                <a16:creationId xmlns:a16="http://schemas.microsoft.com/office/drawing/2014/main" id="{61E8FF4A-E3E0-D03B-0F3F-CF7ADCA10238}"/>
              </a:ext>
            </a:extLst>
          </p:cNvPr>
          <p:cNvPicPr>
            <a:picLocks noChangeAspect="1"/>
          </p:cNvPicPr>
          <p:nvPr/>
        </p:nvPicPr>
        <p:blipFill>
          <a:blip r:embed="rId7"/>
          <a:stretch>
            <a:fillRect/>
          </a:stretch>
        </p:blipFill>
        <p:spPr>
          <a:xfrm>
            <a:off x="1038807" y="4437197"/>
            <a:ext cx="1809750" cy="1047750"/>
          </a:xfrm>
          <a:prstGeom prst="rect">
            <a:avLst/>
          </a:prstGeom>
        </p:spPr>
      </p:pic>
    </p:spTree>
    <p:extLst>
      <p:ext uri="{BB962C8B-B14F-4D97-AF65-F5344CB8AC3E}">
        <p14:creationId xmlns:p14="http://schemas.microsoft.com/office/powerpoint/2010/main" val="179584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8AF03DC-B637-8B13-E145-D0D92CD4168A}"/>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Quelles sont les causes des câbles extérieurs effilochés ?</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4" name="Picture 3" descr="Gears">
            <a:extLst>
              <a:ext uri="{FF2B5EF4-FFF2-40B4-BE49-F238E27FC236}">
                <a16:creationId xmlns:a16="http://schemas.microsoft.com/office/drawing/2014/main" id="{24D6C854-900B-2F1C-748C-41FC8A6E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641" y="3531727"/>
            <a:ext cx="3733249" cy="2490048"/>
          </a:xfrm>
          <a:prstGeom prst="rect">
            <a:avLst/>
          </a:prstGeom>
        </p:spPr>
      </p:pic>
      <p:pic>
        <p:nvPicPr>
          <p:cNvPr id="5" name="Picture 4">
            <a:extLst>
              <a:ext uri="{FF2B5EF4-FFF2-40B4-BE49-F238E27FC236}">
                <a16:creationId xmlns:a16="http://schemas.microsoft.com/office/drawing/2014/main" id="{4E4ED432-EE29-2279-8727-39D660C4DA60}"/>
              </a:ext>
            </a:extLst>
          </p:cNvPr>
          <p:cNvPicPr>
            <a:picLocks noChangeAspect="1"/>
          </p:cNvPicPr>
          <p:nvPr/>
        </p:nvPicPr>
        <p:blipFill>
          <a:blip r:embed="rId4"/>
          <a:stretch>
            <a:fillRect/>
          </a:stretch>
        </p:blipFill>
        <p:spPr>
          <a:xfrm>
            <a:off x="5931279" y="1780547"/>
            <a:ext cx="5674970" cy="4273263"/>
          </a:xfrm>
          <a:prstGeom prst="rect">
            <a:avLst/>
          </a:prstGeom>
        </p:spPr>
      </p:pic>
      <p:pic>
        <p:nvPicPr>
          <p:cNvPr id="8" name="Picture 7">
            <a:extLst>
              <a:ext uri="{FF2B5EF4-FFF2-40B4-BE49-F238E27FC236}">
                <a16:creationId xmlns:a16="http://schemas.microsoft.com/office/drawing/2014/main" id="{A34CB2E2-8430-3909-B4BB-852A81B6EDE5}"/>
              </a:ext>
            </a:extLst>
          </p:cNvPr>
          <p:cNvPicPr>
            <a:picLocks noChangeAspect="1"/>
          </p:cNvPicPr>
          <p:nvPr/>
        </p:nvPicPr>
        <p:blipFill>
          <a:blip r:embed="rId5"/>
          <a:stretch>
            <a:fillRect/>
          </a:stretch>
        </p:blipFill>
        <p:spPr>
          <a:xfrm>
            <a:off x="638386" y="1000420"/>
            <a:ext cx="5258534" cy="2991267"/>
          </a:xfrm>
          <a:prstGeom prst="rect">
            <a:avLst/>
          </a:prstGeom>
        </p:spPr>
      </p:pic>
      <p:pic>
        <p:nvPicPr>
          <p:cNvPr id="6" name="Picture 5">
            <a:extLst>
              <a:ext uri="{FF2B5EF4-FFF2-40B4-BE49-F238E27FC236}">
                <a16:creationId xmlns:a16="http://schemas.microsoft.com/office/drawing/2014/main" id="{DD43FF26-1C99-EDE5-B6AA-9E3D2682B5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627" y="6214533"/>
            <a:ext cx="1007547" cy="468509"/>
          </a:xfrm>
          <a:prstGeom prst="rect">
            <a:avLst/>
          </a:prstGeom>
        </p:spPr>
      </p:pic>
      <p:pic>
        <p:nvPicPr>
          <p:cNvPr id="10" name="Picture 9" descr="Icon&#10;&#10;Description automatically generated">
            <a:extLst>
              <a:ext uri="{FF2B5EF4-FFF2-40B4-BE49-F238E27FC236}">
                <a16:creationId xmlns:a16="http://schemas.microsoft.com/office/drawing/2014/main" id="{2EA77B1A-4A94-6F88-6BE3-241D203ED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2" name="Speech Bubble: Rectangle 1">
            <a:extLst>
              <a:ext uri="{FF2B5EF4-FFF2-40B4-BE49-F238E27FC236}">
                <a16:creationId xmlns:a16="http://schemas.microsoft.com/office/drawing/2014/main" id="{67869078-1B51-8F3E-1A26-9FE2F12B63E7}"/>
              </a:ext>
            </a:extLst>
          </p:cNvPr>
          <p:cNvSpPr/>
          <p:nvPr/>
        </p:nvSpPr>
        <p:spPr>
          <a:xfrm>
            <a:off x="653815" y="4065006"/>
            <a:ext cx="5243106" cy="888709"/>
          </a:xfrm>
          <a:prstGeom prst="wedgeRectCallout">
            <a:avLst>
              <a:gd name="adj1" fmla="val 52381"/>
              <a:gd name="adj2" fmla="val 879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LES CÂBLES D’AÉRONEF SONT TESTÉS POUR 2 000 LB. LORSQU’ILS S’EFFILOCHENT OU SE CASSENT, IL Y A UNE CAUSE FONDAMENTALE QUI DOIT ÊTRE DÉTERMINÉE ET TRAITÉE POUR ÉVITER UNE DÉFAILLANCE RÉPÉTÉE.</a:t>
            </a:r>
            <a:endParaRPr lang="en-US" sz="1400" dirty="0"/>
          </a:p>
        </p:txBody>
      </p:sp>
    </p:spTree>
    <p:extLst>
      <p:ext uri="{BB962C8B-B14F-4D97-AF65-F5344CB8AC3E}">
        <p14:creationId xmlns:p14="http://schemas.microsoft.com/office/powerpoint/2010/main" val="55630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9FE98C2-0B1C-85F4-0609-C6FA38382C02}"/>
              </a:ext>
            </a:extLst>
          </p:cNvPr>
          <p:cNvPicPr>
            <a:picLocks noChangeAspect="1"/>
          </p:cNvPicPr>
          <p:nvPr/>
        </p:nvPicPr>
        <p:blipFill>
          <a:blip r:embed="rId3"/>
          <a:stretch>
            <a:fillRect/>
          </a:stretch>
        </p:blipFill>
        <p:spPr>
          <a:xfrm>
            <a:off x="620110" y="643467"/>
            <a:ext cx="8566235" cy="5391944"/>
          </a:xfrm>
          <a:prstGeom prst="rect">
            <a:avLst/>
          </a:prstGeom>
        </p:spPr>
      </p:pic>
      <p:sp>
        <p:nvSpPr>
          <p:cNvPr id="14" name="Oval 13">
            <a:extLst>
              <a:ext uri="{FF2B5EF4-FFF2-40B4-BE49-F238E27FC236}">
                <a16:creationId xmlns:a16="http://schemas.microsoft.com/office/drawing/2014/main" id="{821D1CEA-24F4-3D47-3429-FDA69C7D26AA}"/>
              </a:ext>
            </a:extLst>
          </p:cNvPr>
          <p:cNvSpPr/>
          <p:nvPr/>
        </p:nvSpPr>
        <p:spPr>
          <a:xfrm>
            <a:off x="6918948" y="2765810"/>
            <a:ext cx="772998" cy="1102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433D4D-875A-A73F-8083-FE5CB18DCE20}"/>
              </a:ext>
            </a:extLst>
          </p:cNvPr>
          <p:cNvCxnSpPr/>
          <p:nvPr/>
        </p:nvCxnSpPr>
        <p:spPr>
          <a:xfrm>
            <a:off x="7425327" y="2565715"/>
            <a:ext cx="131389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62E6F-A714-2AC4-E05D-128F18D03CFC}"/>
              </a:ext>
            </a:extLst>
          </p:cNvPr>
          <p:cNvSpPr txBox="1"/>
          <p:nvPr/>
        </p:nvSpPr>
        <p:spPr>
          <a:xfrm>
            <a:off x="7509094" y="2120983"/>
            <a:ext cx="1606512" cy="369332"/>
          </a:xfrm>
          <a:prstGeom prst="rect">
            <a:avLst/>
          </a:prstGeom>
          <a:noFill/>
        </p:spPr>
        <p:txBody>
          <a:bodyPr wrap="square" rtlCol="0">
            <a:spAutoFit/>
          </a:bodyPr>
          <a:lstStyle/>
          <a:p>
            <a:r>
              <a:rPr lang="en-US" b="1" dirty="0">
                <a:solidFill>
                  <a:srgbClr val="FF0000"/>
                </a:solidFill>
              </a:rPr>
              <a:t>6" </a:t>
            </a:r>
            <a:r>
              <a:rPr lang="en-US" b="1" dirty="0" err="1">
                <a:solidFill>
                  <a:srgbClr val="FF0000"/>
                </a:solidFill>
              </a:rPr>
              <a:t>Étendu</a:t>
            </a:r>
            <a:endParaRPr lang="en-US" b="1" dirty="0">
              <a:solidFill>
                <a:srgbClr val="FF0000"/>
              </a:solidFill>
            </a:endParaRPr>
          </a:p>
        </p:txBody>
      </p:sp>
      <p:sp>
        <p:nvSpPr>
          <p:cNvPr id="20" name="TextBox 19">
            <a:extLst>
              <a:ext uri="{FF2B5EF4-FFF2-40B4-BE49-F238E27FC236}">
                <a16:creationId xmlns:a16="http://schemas.microsoft.com/office/drawing/2014/main" id="{CD03D4F2-DEDE-CC52-7282-19CE08EB3279}"/>
              </a:ext>
            </a:extLst>
          </p:cNvPr>
          <p:cNvSpPr txBox="1"/>
          <p:nvPr/>
        </p:nvSpPr>
        <p:spPr>
          <a:xfrm>
            <a:off x="9427818" y="1683581"/>
            <a:ext cx="1978991" cy="2246769"/>
          </a:xfrm>
          <a:prstGeom prst="rect">
            <a:avLst/>
          </a:prstGeom>
          <a:solidFill>
            <a:schemeClr val="accent1">
              <a:lumMod val="50000"/>
            </a:schemeClr>
          </a:solidFill>
        </p:spPr>
        <p:txBody>
          <a:bodyPr wrap="square" rtlCol="0">
            <a:spAutoFit/>
          </a:bodyPr>
          <a:lstStyle/>
          <a:p>
            <a:r>
              <a:rPr lang="fr-FR" sz="1400" dirty="0">
                <a:solidFill>
                  <a:schemeClr val="bg1"/>
                </a:solidFill>
              </a:rPr>
              <a:t>Avec la pièce étendue de 6 ", assurez-vous que le câble est centré avec le trou dans le montant.
Les impasses montées trop bas ou trop haut feront pincer l’extrémité de la balle lorsqu’elle se ferme contre le montant.</a:t>
            </a:r>
            <a:endParaRPr lang="en-US" sz="1400" dirty="0">
              <a:solidFill>
                <a:schemeClr val="bg1"/>
              </a:solidFill>
            </a:endParaRPr>
          </a:p>
        </p:txBody>
      </p:sp>
      <p:pic>
        <p:nvPicPr>
          <p:cNvPr id="28" name="Picture 27">
            <a:extLst>
              <a:ext uri="{FF2B5EF4-FFF2-40B4-BE49-F238E27FC236}">
                <a16:creationId xmlns:a16="http://schemas.microsoft.com/office/drawing/2014/main" id="{1E1EE56F-788C-B029-617E-F70B77361DD2}"/>
              </a:ext>
            </a:extLst>
          </p:cNvPr>
          <p:cNvPicPr>
            <a:picLocks noChangeAspect="1"/>
          </p:cNvPicPr>
          <p:nvPr/>
        </p:nvPicPr>
        <p:blipFill>
          <a:blip r:embed="rId4"/>
          <a:stretch>
            <a:fillRect/>
          </a:stretch>
        </p:blipFill>
        <p:spPr>
          <a:xfrm>
            <a:off x="4251098" y="2765810"/>
            <a:ext cx="1233845" cy="287649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FA78843B-87C3-BAE3-727E-D2D508194D97}"/>
              </a:ext>
            </a:extLst>
          </p:cNvPr>
          <p:cNvSpPr txBox="1"/>
          <p:nvPr/>
        </p:nvSpPr>
        <p:spPr>
          <a:xfrm>
            <a:off x="3119924" y="1739511"/>
            <a:ext cx="3517640" cy="738664"/>
          </a:xfrm>
          <a:prstGeom prst="rect">
            <a:avLst/>
          </a:prstGeom>
          <a:solidFill>
            <a:schemeClr val="accent1">
              <a:lumMod val="50000"/>
            </a:schemeClr>
          </a:solidFill>
        </p:spPr>
        <p:txBody>
          <a:bodyPr wrap="square" rtlCol="0">
            <a:spAutoFit/>
          </a:bodyPr>
          <a:lstStyle/>
          <a:p>
            <a:r>
              <a:rPr lang="en-US" sz="1400" dirty="0">
                <a:solidFill>
                  <a:schemeClr val="bg1"/>
                </a:solidFill>
              </a:rPr>
              <a:t>The exterior cables have a ball end or bullet end, that sits in the standoff bracket. </a:t>
            </a:r>
          </a:p>
          <a:p>
            <a:endParaRPr lang="en-US" sz="1400" dirty="0">
              <a:solidFill>
                <a:schemeClr val="bg1"/>
              </a:solidFill>
            </a:endParaRPr>
          </a:p>
        </p:txBody>
      </p:sp>
      <p:cxnSp>
        <p:nvCxnSpPr>
          <p:cNvPr id="5" name="Straight Connector 4">
            <a:extLst>
              <a:ext uri="{FF2B5EF4-FFF2-40B4-BE49-F238E27FC236}">
                <a16:creationId xmlns:a16="http://schemas.microsoft.com/office/drawing/2014/main" id="{D273209A-DBF7-4922-4278-FB1892339633}"/>
              </a:ext>
            </a:extLst>
          </p:cNvPr>
          <p:cNvCxnSpPr>
            <a:endCxn id="28" idx="0"/>
          </p:cNvCxnSpPr>
          <p:nvPr/>
        </p:nvCxnSpPr>
        <p:spPr>
          <a:xfrm flipH="1">
            <a:off x="4868021" y="2765810"/>
            <a:ext cx="2430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06644-C1F0-60FE-6301-056D15B0CA8A}"/>
              </a:ext>
            </a:extLst>
          </p:cNvPr>
          <p:cNvCxnSpPr>
            <a:stCxn id="14" idx="4"/>
            <a:endCxn id="28" idx="4"/>
          </p:cNvCxnSpPr>
          <p:nvPr/>
        </p:nvCxnSpPr>
        <p:spPr>
          <a:xfrm flipH="1">
            <a:off x="4868021" y="3868747"/>
            <a:ext cx="2437426" cy="1773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Quelles sont les causes des câbles extérieurs effilochés ?</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17" name="Picture 16">
            <a:extLst>
              <a:ext uri="{FF2B5EF4-FFF2-40B4-BE49-F238E27FC236}">
                <a16:creationId xmlns:a16="http://schemas.microsoft.com/office/drawing/2014/main" id="{7E8B12BE-31C7-90A5-093D-BA7673BE6EEE}"/>
              </a:ext>
            </a:extLst>
          </p:cNvPr>
          <p:cNvPicPr>
            <a:picLocks noChangeAspect="1"/>
          </p:cNvPicPr>
          <p:nvPr/>
        </p:nvPicPr>
        <p:blipFill>
          <a:blip r:embed="rId6"/>
          <a:stretch>
            <a:fillRect/>
          </a:stretch>
        </p:blipFill>
        <p:spPr>
          <a:xfrm>
            <a:off x="898925" y="3362987"/>
            <a:ext cx="1889052" cy="2201342"/>
          </a:xfrm>
          <a:prstGeom prst="rect">
            <a:avLst/>
          </a:prstGeom>
          <a:ln w="57150">
            <a:solidFill>
              <a:schemeClr val="bg1"/>
            </a:solidFill>
          </a:ln>
        </p:spPr>
      </p:pic>
      <p:pic>
        <p:nvPicPr>
          <p:cNvPr id="21" name="Picture 20">
            <a:extLst>
              <a:ext uri="{FF2B5EF4-FFF2-40B4-BE49-F238E27FC236}">
                <a16:creationId xmlns:a16="http://schemas.microsoft.com/office/drawing/2014/main" id="{9B76BD4A-3314-9437-4DF2-D9A540C53D55}"/>
              </a:ext>
            </a:extLst>
          </p:cNvPr>
          <p:cNvPicPr>
            <a:picLocks noChangeAspect="1"/>
          </p:cNvPicPr>
          <p:nvPr/>
        </p:nvPicPr>
        <p:blipFill>
          <a:blip r:embed="rId7"/>
          <a:stretch>
            <a:fillRect/>
          </a:stretch>
        </p:blipFill>
        <p:spPr>
          <a:xfrm>
            <a:off x="904780" y="822589"/>
            <a:ext cx="1912313" cy="2266263"/>
          </a:xfrm>
          <a:prstGeom prst="rect">
            <a:avLst/>
          </a:prstGeom>
          <a:ln w="57150">
            <a:solidFill>
              <a:schemeClr val="bg1"/>
            </a:solidFill>
          </a:ln>
        </p:spPr>
      </p:pic>
      <p:pic>
        <p:nvPicPr>
          <p:cNvPr id="2" name="Picture 1" descr="Icon&#10;&#10;Description automatically generated">
            <a:extLst>
              <a:ext uri="{FF2B5EF4-FFF2-40B4-BE49-F238E27FC236}">
                <a16:creationId xmlns:a16="http://schemas.microsoft.com/office/drawing/2014/main" id="{EEF91BBA-B5C3-781D-3465-1C0C58613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04" y="6128942"/>
            <a:ext cx="2237089" cy="530872"/>
          </a:xfrm>
          <a:prstGeom prst="rect">
            <a:avLst/>
          </a:prstGeom>
        </p:spPr>
      </p:pic>
    </p:spTree>
    <p:extLst>
      <p:ext uri="{BB962C8B-B14F-4D97-AF65-F5344CB8AC3E}">
        <p14:creationId xmlns:p14="http://schemas.microsoft.com/office/powerpoint/2010/main" val="70498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fr-FR" sz="1600" b="1" dirty="0">
                <a:ln w="0"/>
                <a:solidFill>
                  <a:schemeClr val="bg1"/>
                </a:solidFill>
                <a:effectLst>
                  <a:outerShdw blurRad="38100" dist="25400" dir="5400000" algn="ctr" rotWithShape="0">
                    <a:srgbClr val="6E747A">
                      <a:alpha val="43000"/>
                    </a:srgbClr>
                  </a:outerShdw>
                </a:effectLst>
              </a:rPr>
              <a:t>Réglage De L’Emplacement Du Support D’Attente</a:t>
            </a:r>
            <a:endParaRPr lang="en-US" sz="1600" b="1" dirty="0">
              <a:ln w="0"/>
              <a:solidFill>
                <a:schemeClr val="bg1"/>
              </a:solidFill>
              <a:effectLst>
                <a:outerShdw blurRad="38100" dist="25400" dir="5400000" algn="ctr" rotWithShape="0">
                  <a:srgbClr val="6E747A">
                    <a:alpha val="43000"/>
                  </a:srgbClr>
                </a:outerShdw>
              </a:effectLst>
            </a:endParaRPr>
          </a:p>
        </p:txBody>
      </p:sp>
      <p:pic>
        <p:nvPicPr>
          <p:cNvPr id="5" name="Picture 4">
            <a:extLst>
              <a:ext uri="{FF2B5EF4-FFF2-40B4-BE49-F238E27FC236}">
                <a16:creationId xmlns:a16="http://schemas.microsoft.com/office/drawing/2014/main" id="{B91EB9B0-09BD-214C-592C-86D6295A41FF}"/>
              </a:ext>
            </a:extLst>
          </p:cNvPr>
          <p:cNvPicPr>
            <a:picLocks noChangeAspect="1"/>
          </p:cNvPicPr>
          <p:nvPr/>
        </p:nvPicPr>
        <p:blipFill>
          <a:blip r:embed="rId4"/>
          <a:stretch>
            <a:fillRect/>
          </a:stretch>
        </p:blipFill>
        <p:spPr>
          <a:xfrm>
            <a:off x="3992504" y="732597"/>
            <a:ext cx="3771258" cy="52136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descr="Icon&#10;&#10;Description automatically generated">
            <a:extLst>
              <a:ext uri="{FF2B5EF4-FFF2-40B4-BE49-F238E27FC236}">
                <a16:creationId xmlns:a16="http://schemas.microsoft.com/office/drawing/2014/main" id="{04A28C58-5CC0-A3FD-3156-5961669E7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14" y="6143169"/>
            <a:ext cx="2237089" cy="530872"/>
          </a:xfrm>
          <a:prstGeom prst="rect">
            <a:avLst/>
          </a:prstGeom>
        </p:spPr>
      </p:pic>
    </p:spTree>
    <p:extLst>
      <p:ext uri="{BB962C8B-B14F-4D97-AF65-F5344CB8AC3E}">
        <p14:creationId xmlns:p14="http://schemas.microsoft.com/office/powerpoint/2010/main" val="128057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0DC71EE-A1D6-C140-3C2D-4F55BDD3F129}"/>
              </a:ext>
            </a:extLst>
          </p:cNvPr>
          <p:cNvPicPr>
            <a:picLocks noChangeAspect="1"/>
          </p:cNvPicPr>
          <p:nvPr/>
        </p:nvPicPr>
        <p:blipFill>
          <a:blip r:embed="rId3"/>
          <a:stretch>
            <a:fillRect/>
          </a:stretch>
        </p:blipFill>
        <p:spPr>
          <a:xfrm>
            <a:off x="756570" y="633387"/>
            <a:ext cx="3737307" cy="26363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Torons de câble tordus autour du câble</a:t>
            </a:r>
            <a:endParaRPr lang="en-US" dirty="0">
              <a:solidFill>
                <a:schemeClr val="bg1"/>
              </a:solidFill>
            </a:endParaRPr>
          </a:p>
        </p:txBody>
      </p:sp>
      <p:sp>
        <p:nvSpPr>
          <p:cNvPr id="18" name="TextBox 17">
            <a:extLst>
              <a:ext uri="{FF2B5EF4-FFF2-40B4-BE49-F238E27FC236}">
                <a16:creationId xmlns:a16="http://schemas.microsoft.com/office/drawing/2014/main" id="{D57718B7-0523-3D04-51EF-6F4D46BD47D2}"/>
              </a:ext>
            </a:extLst>
          </p:cNvPr>
          <p:cNvSpPr txBox="1"/>
          <p:nvPr/>
        </p:nvSpPr>
        <p:spPr>
          <a:xfrm>
            <a:off x="634861" y="499423"/>
            <a:ext cx="6817451" cy="646331"/>
          </a:xfrm>
          <a:prstGeom prst="rect">
            <a:avLst/>
          </a:prstGeom>
          <a:solidFill>
            <a:schemeClr val="accent1">
              <a:lumMod val="50000"/>
            </a:schemeClr>
          </a:solidFill>
        </p:spPr>
        <p:txBody>
          <a:bodyPr wrap="square" rtlCol="0">
            <a:spAutoFit/>
          </a:bodyPr>
          <a:lstStyle/>
          <a:p>
            <a:r>
              <a:rPr lang="en-US">
                <a:solidFill>
                  <a:schemeClr val="bg1"/>
                </a:solidFill>
              </a:rPr>
              <a:t>Adjusting the system without holding the threaded end of the cable in place with needle nose vice grips will twist the cable at the same time.</a:t>
            </a:r>
          </a:p>
        </p:txBody>
      </p:sp>
      <p:pic>
        <p:nvPicPr>
          <p:cNvPr id="5" name="Picture 4">
            <a:extLst>
              <a:ext uri="{FF2B5EF4-FFF2-40B4-BE49-F238E27FC236}">
                <a16:creationId xmlns:a16="http://schemas.microsoft.com/office/drawing/2014/main" id="{F67804FA-6D50-5DD0-546E-09AB371AB3E2}"/>
              </a:ext>
            </a:extLst>
          </p:cNvPr>
          <p:cNvPicPr>
            <a:picLocks noChangeAspect="1"/>
          </p:cNvPicPr>
          <p:nvPr/>
        </p:nvPicPr>
        <p:blipFill>
          <a:blip r:embed="rId4"/>
          <a:stretch>
            <a:fillRect/>
          </a:stretch>
        </p:blipFill>
        <p:spPr>
          <a:xfrm>
            <a:off x="10789878" y="1266788"/>
            <a:ext cx="228600" cy="1866900"/>
          </a:xfrm>
          <a:prstGeom prst="rect">
            <a:avLst/>
          </a:prstGeom>
        </p:spPr>
      </p:pic>
      <p:pic>
        <p:nvPicPr>
          <p:cNvPr id="10" name="Picture 9" descr="A picture containing pair, tool, black, scissors&#10;&#10;Description automatically generated">
            <a:extLst>
              <a:ext uri="{FF2B5EF4-FFF2-40B4-BE49-F238E27FC236}">
                <a16:creationId xmlns:a16="http://schemas.microsoft.com/office/drawing/2014/main" id="{2ACF2DB0-5FF2-B6C1-7B66-29BC10B96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70156" y="1608657"/>
            <a:ext cx="3465174" cy="1224577"/>
          </a:xfrm>
          <a:prstGeom prst="rect">
            <a:avLst/>
          </a:prstGeom>
        </p:spPr>
      </p:pic>
      <p:sp>
        <p:nvSpPr>
          <p:cNvPr id="23" name="TextBox 22">
            <a:extLst>
              <a:ext uri="{FF2B5EF4-FFF2-40B4-BE49-F238E27FC236}">
                <a16:creationId xmlns:a16="http://schemas.microsoft.com/office/drawing/2014/main" id="{2DB30F90-7EDB-385F-8723-8424A3778DC6}"/>
              </a:ext>
            </a:extLst>
          </p:cNvPr>
          <p:cNvSpPr txBox="1"/>
          <p:nvPr/>
        </p:nvSpPr>
        <p:spPr>
          <a:xfrm>
            <a:off x="10226229" y="3208432"/>
            <a:ext cx="1452583" cy="553998"/>
          </a:xfrm>
          <a:prstGeom prst="rect">
            <a:avLst/>
          </a:prstGeom>
          <a:noFill/>
        </p:spPr>
        <p:txBody>
          <a:bodyPr wrap="square" rtlCol="0">
            <a:spAutoFit/>
          </a:bodyPr>
          <a:lstStyle/>
          <a:p>
            <a:r>
              <a:rPr lang="fr-FR" sz="1000" dirty="0">
                <a:solidFill>
                  <a:srgbClr val="FF0000"/>
                </a:solidFill>
              </a:rPr>
              <a:t>PINCE À LA ZONE DU CANON DE L’EXTRÉMITÉ DU CÂBLE</a:t>
            </a:r>
            <a:endParaRPr lang="en-US" sz="1000" dirty="0">
              <a:solidFill>
                <a:srgbClr val="FF0000"/>
              </a:solidFill>
            </a:endParaRPr>
          </a:p>
        </p:txBody>
      </p:sp>
      <p:sp>
        <p:nvSpPr>
          <p:cNvPr id="24" name="Right Brace 23">
            <a:extLst>
              <a:ext uri="{FF2B5EF4-FFF2-40B4-BE49-F238E27FC236}">
                <a16:creationId xmlns:a16="http://schemas.microsoft.com/office/drawing/2014/main" id="{73F9E6A9-A679-1249-48AE-D3569E3FC1AE}"/>
              </a:ext>
            </a:extLst>
          </p:cNvPr>
          <p:cNvSpPr/>
          <p:nvPr/>
        </p:nvSpPr>
        <p:spPr>
          <a:xfrm>
            <a:off x="10982034" y="2037817"/>
            <a:ext cx="144904" cy="40011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7" name="Picture 26">
            <a:extLst>
              <a:ext uri="{FF2B5EF4-FFF2-40B4-BE49-F238E27FC236}">
                <a16:creationId xmlns:a16="http://schemas.microsoft.com/office/drawing/2014/main" id="{A569FD7E-84FB-9F3D-EA69-BE331ED60C67}"/>
              </a:ext>
            </a:extLst>
          </p:cNvPr>
          <p:cNvPicPr>
            <a:picLocks noChangeAspect="1"/>
          </p:cNvPicPr>
          <p:nvPr/>
        </p:nvPicPr>
        <p:blipFill>
          <a:blip r:embed="rId7"/>
          <a:stretch>
            <a:fillRect/>
          </a:stretch>
        </p:blipFill>
        <p:spPr>
          <a:xfrm>
            <a:off x="560022" y="3172037"/>
            <a:ext cx="2892270" cy="25440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9" name="TextBox 28">
            <a:extLst>
              <a:ext uri="{FF2B5EF4-FFF2-40B4-BE49-F238E27FC236}">
                <a16:creationId xmlns:a16="http://schemas.microsoft.com/office/drawing/2014/main" id="{593979AC-0E86-3C5F-D8AE-BC4723A98F51}"/>
              </a:ext>
            </a:extLst>
          </p:cNvPr>
          <p:cNvSpPr txBox="1"/>
          <p:nvPr/>
        </p:nvSpPr>
        <p:spPr>
          <a:xfrm>
            <a:off x="649649" y="3181429"/>
            <a:ext cx="3129138" cy="830997"/>
          </a:xfrm>
          <a:prstGeom prst="rect">
            <a:avLst/>
          </a:prstGeom>
          <a:noFill/>
        </p:spPr>
        <p:txBody>
          <a:bodyPr wrap="square">
            <a:spAutoFit/>
          </a:bodyPr>
          <a:lstStyle/>
          <a:p>
            <a:r>
              <a:rPr lang="fr-FR" sz="2400" dirty="0"/>
              <a:t>Torons de câbles non filés</a:t>
            </a:r>
            <a:endParaRPr lang="en-US" sz="2400" dirty="0"/>
          </a:p>
        </p:txBody>
      </p:sp>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6" name="Picture 5">
            <a:extLst>
              <a:ext uri="{FF2B5EF4-FFF2-40B4-BE49-F238E27FC236}">
                <a16:creationId xmlns:a16="http://schemas.microsoft.com/office/drawing/2014/main" id="{5D0CFFD8-65D4-9881-3ED0-5E62C016540B}"/>
              </a:ext>
            </a:extLst>
          </p:cNvPr>
          <p:cNvPicPr>
            <a:picLocks noChangeAspect="1"/>
          </p:cNvPicPr>
          <p:nvPr/>
        </p:nvPicPr>
        <p:blipFill>
          <a:blip r:embed="rId9"/>
          <a:stretch>
            <a:fillRect/>
          </a:stretch>
        </p:blipFill>
        <p:spPr>
          <a:xfrm>
            <a:off x="5957350" y="2843314"/>
            <a:ext cx="3737306" cy="29186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Oval 7">
            <a:extLst>
              <a:ext uri="{FF2B5EF4-FFF2-40B4-BE49-F238E27FC236}">
                <a16:creationId xmlns:a16="http://schemas.microsoft.com/office/drawing/2014/main" id="{9A7D154E-F65C-16FE-6693-C57B68487D31}"/>
              </a:ext>
            </a:extLst>
          </p:cNvPr>
          <p:cNvSpPr/>
          <p:nvPr/>
        </p:nvSpPr>
        <p:spPr>
          <a:xfrm>
            <a:off x="6843569" y="3083163"/>
            <a:ext cx="1419987" cy="15337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42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45320-036D-B6BA-873A-531A70BC787A}"/>
              </a:ext>
            </a:extLst>
          </p:cNvPr>
          <p:cNvSpPr txBox="1"/>
          <p:nvPr/>
        </p:nvSpPr>
        <p:spPr>
          <a:xfrm>
            <a:off x="5874818" y="1470581"/>
            <a:ext cx="6050089" cy="369332"/>
          </a:xfrm>
          <a:prstGeom prst="rect">
            <a:avLst/>
          </a:prstGeom>
          <a:noFill/>
        </p:spPr>
        <p:txBody>
          <a:bodyPr wrap="square">
            <a:spAutoFit/>
          </a:bodyPr>
          <a:lstStyle/>
          <a:p>
            <a:r>
              <a:rPr lang="fr-FR" dirty="0"/>
              <a:t>L’extrémité filetée d’un câble peut se casser pour trois raisons :</a:t>
            </a:r>
            <a:endParaRPr lang="en-US" dirty="0"/>
          </a:p>
        </p:txBody>
      </p:sp>
      <p:pic>
        <p:nvPicPr>
          <p:cNvPr id="5" name="Picture 4">
            <a:extLst>
              <a:ext uri="{FF2B5EF4-FFF2-40B4-BE49-F238E27FC236}">
                <a16:creationId xmlns:a16="http://schemas.microsoft.com/office/drawing/2014/main" id="{8F816048-E9A4-A1CD-A97E-B6CF00FF96B5}"/>
              </a:ext>
            </a:extLst>
          </p:cNvPr>
          <p:cNvPicPr>
            <a:picLocks noChangeAspect="1"/>
          </p:cNvPicPr>
          <p:nvPr/>
        </p:nvPicPr>
        <p:blipFill>
          <a:blip r:embed="rId3"/>
          <a:stretch>
            <a:fillRect/>
          </a:stretch>
        </p:blipFill>
        <p:spPr>
          <a:xfrm>
            <a:off x="574993" y="1098026"/>
            <a:ext cx="4649115" cy="51707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picture containing text, sign, clipart&#10;&#10;Description automatically generated">
            <a:extLst>
              <a:ext uri="{FF2B5EF4-FFF2-40B4-BE49-F238E27FC236}">
                <a16:creationId xmlns:a16="http://schemas.microsoft.com/office/drawing/2014/main" id="{E317334F-01D4-4E47-00D0-3BC2B6A5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sp>
        <p:nvSpPr>
          <p:cNvPr id="8" name="TextBox 7">
            <a:extLst>
              <a:ext uri="{FF2B5EF4-FFF2-40B4-BE49-F238E27FC236}">
                <a16:creationId xmlns:a16="http://schemas.microsoft.com/office/drawing/2014/main" id="{4217209D-4B16-55E9-79B9-9B60B8E01666}"/>
              </a:ext>
            </a:extLst>
          </p:cNvPr>
          <p:cNvSpPr txBox="1"/>
          <p:nvPr/>
        </p:nvSpPr>
        <p:spPr>
          <a:xfrm>
            <a:off x="5801823" y="2113764"/>
            <a:ext cx="5583671" cy="2862322"/>
          </a:xfrm>
          <a:prstGeom prst="rect">
            <a:avLst/>
          </a:prstGeom>
          <a:noFill/>
        </p:spPr>
        <p:txBody>
          <a:bodyPr wrap="square">
            <a:spAutoFit/>
          </a:bodyPr>
          <a:lstStyle/>
          <a:p>
            <a:pPr marL="171450" indent="-171450">
              <a:buFont typeface="Arial" panose="020B0604020202020204" pitchFamily="34" charset="0"/>
              <a:buChar char="•"/>
            </a:pPr>
            <a:r>
              <a:rPr lang="fr-FR" dirty="0"/>
              <a:t>Pendant l’installation ou le réglage, des outils électriques ont été utilisés sur l’écrou d’attelage, et l’écrou a été filé soudé à l’extrémité filetée.
Le support de réglage était incliné à gauche ou à droite et n’était pas droit de haut en bas après l’installation ou le réglage.
Les chaînes n’étaient pas sur le pignon de boîte de vitesses correct, ce qui a fait que le support de réglage a heurté l’extrémité du moteur pendant le fonctionnement.</a:t>
            </a:r>
            <a:endParaRPr lang="en-US" dirty="0"/>
          </a:p>
        </p:txBody>
      </p:sp>
    </p:spTree>
    <p:extLst>
      <p:ext uri="{BB962C8B-B14F-4D97-AF65-F5344CB8AC3E}">
        <p14:creationId xmlns:p14="http://schemas.microsoft.com/office/powerpoint/2010/main" val="165525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59B5405-B54A-AB11-A5CF-6EC8626957AD}"/>
              </a:ext>
            </a:extLst>
          </p:cNvPr>
          <p:cNvPicPr>
            <a:picLocks noChangeAspect="1"/>
          </p:cNvPicPr>
          <p:nvPr/>
        </p:nvPicPr>
        <p:blipFill>
          <a:blip r:embed="rId4"/>
          <a:stretch>
            <a:fillRect/>
          </a:stretch>
        </p:blipFill>
        <p:spPr>
          <a:xfrm>
            <a:off x="23650" y="0"/>
            <a:ext cx="12192000" cy="6858000"/>
          </a:xfrm>
          <a:prstGeom prst="rect">
            <a:avLst/>
          </a:prstGeom>
        </p:spPr>
      </p:pic>
    </p:spTree>
    <p:extLst>
      <p:ext uri="{BB962C8B-B14F-4D97-AF65-F5344CB8AC3E}">
        <p14:creationId xmlns:p14="http://schemas.microsoft.com/office/powerpoint/2010/main" val="3787881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BEBBE-FCDD-CDAF-110B-8F7DADA41EFB}"/>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Changement</a:t>
            </a:r>
            <a:r>
              <a:rPr lang="en-US" dirty="0">
                <a:solidFill>
                  <a:schemeClr val="bg1"/>
                </a:solidFill>
              </a:rPr>
              <a:t> de </a:t>
            </a:r>
            <a:r>
              <a:rPr lang="en-US" dirty="0" err="1">
                <a:solidFill>
                  <a:schemeClr val="bg1"/>
                </a:solidFill>
              </a:rPr>
              <a:t>câble</a:t>
            </a:r>
            <a:endParaRPr lang="en-US" sz="2000" dirty="0">
              <a:solidFill>
                <a:schemeClr val="bg1"/>
              </a:solidFill>
            </a:endParaRPr>
          </a:p>
        </p:txBody>
      </p:sp>
      <p:pic>
        <p:nvPicPr>
          <p:cNvPr id="7" name="Picture 6">
            <a:extLst>
              <a:ext uri="{FF2B5EF4-FFF2-40B4-BE49-F238E27FC236}">
                <a16:creationId xmlns:a16="http://schemas.microsoft.com/office/drawing/2014/main" id="{2EB0F8ED-03C8-D03E-F33A-7CE025141BD6}"/>
              </a:ext>
            </a:extLst>
          </p:cNvPr>
          <p:cNvPicPr>
            <a:picLocks noChangeAspect="1"/>
          </p:cNvPicPr>
          <p:nvPr/>
        </p:nvPicPr>
        <p:blipFill>
          <a:blip r:embed="rId4"/>
          <a:stretch>
            <a:fillRect/>
          </a:stretch>
        </p:blipFill>
        <p:spPr>
          <a:xfrm>
            <a:off x="264001" y="3999695"/>
            <a:ext cx="2344174" cy="1437959"/>
          </a:xfrm>
          <a:prstGeom prst="rect">
            <a:avLst/>
          </a:prstGeom>
        </p:spPr>
      </p:pic>
      <p:sp>
        <p:nvSpPr>
          <p:cNvPr id="8" name="TextBox 7">
            <a:extLst>
              <a:ext uri="{FF2B5EF4-FFF2-40B4-BE49-F238E27FC236}">
                <a16:creationId xmlns:a16="http://schemas.microsoft.com/office/drawing/2014/main" id="{75D4A7BF-D648-6AF9-1D01-A41B04BE7B00}"/>
              </a:ext>
            </a:extLst>
          </p:cNvPr>
          <p:cNvSpPr txBox="1"/>
          <p:nvPr/>
        </p:nvSpPr>
        <p:spPr>
          <a:xfrm>
            <a:off x="174170" y="5021339"/>
            <a:ext cx="2771960" cy="923330"/>
          </a:xfrm>
          <a:prstGeom prst="rect">
            <a:avLst/>
          </a:prstGeom>
          <a:noFill/>
        </p:spPr>
        <p:txBody>
          <a:bodyPr wrap="square" rtlCol="0">
            <a:spAutoFit/>
          </a:bodyPr>
          <a:lstStyle/>
          <a:p>
            <a:r>
              <a:rPr lang="fr-FR" dirty="0"/>
              <a:t>25041
TROUSSE DE RACCORDS DE CÂBLE (ENSEMBLE DE 4)</a:t>
            </a:r>
            <a:endParaRPr lang="en-US" dirty="0"/>
          </a:p>
        </p:txBody>
      </p:sp>
      <p:pic>
        <p:nvPicPr>
          <p:cNvPr id="4" name="Picture 3" descr="Icon&#10;&#10;Description automatically generated">
            <a:extLst>
              <a:ext uri="{FF2B5EF4-FFF2-40B4-BE49-F238E27FC236}">
                <a16:creationId xmlns:a16="http://schemas.microsoft.com/office/drawing/2014/main" id="{8C2CCEBF-AFFD-33A3-03F5-A0F51EE2D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85" y="5844370"/>
            <a:ext cx="2237089" cy="530872"/>
          </a:xfrm>
          <a:prstGeom prst="rect">
            <a:avLst/>
          </a:prstGeom>
        </p:spPr>
      </p:pic>
      <p:pic>
        <p:nvPicPr>
          <p:cNvPr id="6" name="Picture 5">
            <a:extLst>
              <a:ext uri="{FF2B5EF4-FFF2-40B4-BE49-F238E27FC236}">
                <a16:creationId xmlns:a16="http://schemas.microsoft.com/office/drawing/2014/main" id="{CB68D8F6-0526-D27B-615E-9248824B99F1}"/>
              </a:ext>
            </a:extLst>
          </p:cNvPr>
          <p:cNvPicPr>
            <a:picLocks noChangeAspect="1"/>
          </p:cNvPicPr>
          <p:nvPr/>
        </p:nvPicPr>
        <p:blipFill>
          <a:blip r:embed="rId6"/>
          <a:stretch>
            <a:fillRect/>
          </a:stretch>
        </p:blipFill>
        <p:spPr>
          <a:xfrm>
            <a:off x="162918" y="907625"/>
            <a:ext cx="2635637" cy="1748489"/>
          </a:xfrm>
          <a:prstGeom prst="rect">
            <a:avLst/>
          </a:prstGeom>
        </p:spPr>
      </p:pic>
      <p:sp>
        <p:nvSpPr>
          <p:cNvPr id="9" name="TextBox 8">
            <a:extLst>
              <a:ext uri="{FF2B5EF4-FFF2-40B4-BE49-F238E27FC236}">
                <a16:creationId xmlns:a16="http://schemas.microsoft.com/office/drawing/2014/main" id="{E45FB853-2087-0FDA-5A12-895146C70720}"/>
              </a:ext>
            </a:extLst>
          </p:cNvPr>
          <p:cNvSpPr txBox="1"/>
          <p:nvPr/>
        </p:nvSpPr>
        <p:spPr>
          <a:xfrm>
            <a:off x="162919" y="482757"/>
            <a:ext cx="3233424" cy="369332"/>
          </a:xfrm>
          <a:prstGeom prst="rect">
            <a:avLst/>
          </a:prstGeom>
          <a:noFill/>
        </p:spPr>
        <p:txBody>
          <a:bodyPr wrap="square" rtlCol="0">
            <a:spAutoFit/>
          </a:bodyPr>
          <a:lstStyle/>
          <a:p>
            <a:r>
              <a:rPr lang="en-US" dirty="0" err="1"/>
              <a:t>Numéro</a:t>
            </a:r>
            <a:r>
              <a:rPr lang="en-US" dirty="0"/>
              <a:t> de pièce 22305</a:t>
            </a:r>
          </a:p>
        </p:txBody>
      </p:sp>
      <p:pic>
        <p:nvPicPr>
          <p:cNvPr id="5" name="Picture 4">
            <a:hlinkClick r:id="rId7"/>
            <a:extLst>
              <a:ext uri="{FF2B5EF4-FFF2-40B4-BE49-F238E27FC236}">
                <a16:creationId xmlns:a16="http://schemas.microsoft.com/office/drawing/2014/main" id="{EAD97748-6133-DCBB-1A5D-91CBA807685B}"/>
              </a:ext>
            </a:extLst>
          </p:cNvPr>
          <p:cNvPicPr>
            <a:picLocks noChangeAspect="1"/>
          </p:cNvPicPr>
          <p:nvPr/>
        </p:nvPicPr>
        <p:blipFill>
          <a:blip r:embed="rId8"/>
          <a:stretch>
            <a:fillRect/>
          </a:stretch>
        </p:blipFill>
        <p:spPr>
          <a:xfrm>
            <a:off x="264000" y="2656114"/>
            <a:ext cx="1138543" cy="1147234"/>
          </a:xfrm>
          <a:prstGeom prst="rect">
            <a:avLst/>
          </a:prstGeom>
        </p:spPr>
      </p:pic>
      <p:sp>
        <p:nvSpPr>
          <p:cNvPr id="10" name="TextBox 9">
            <a:extLst>
              <a:ext uri="{FF2B5EF4-FFF2-40B4-BE49-F238E27FC236}">
                <a16:creationId xmlns:a16="http://schemas.microsoft.com/office/drawing/2014/main" id="{C4EC2336-4AAF-7174-932C-AD561B1AA16C}"/>
              </a:ext>
            </a:extLst>
          </p:cNvPr>
          <p:cNvSpPr txBox="1"/>
          <p:nvPr/>
        </p:nvSpPr>
        <p:spPr>
          <a:xfrm>
            <a:off x="8536726" y="482758"/>
            <a:ext cx="3492355" cy="523220"/>
          </a:xfrm>
          <a:prstGeom prst="rect">
            <a:avLst/>
          </a:prstGeom>
          <a:noFill/>
        </p:spPr>
        <p:txBody>
          <a:bodyPr wrap="square" rtlCol="0">
            <a:spAutoFit/>
          </a:bodyPr>
          <a:lstStyle/>
          <a:p>
            <a:r>
              <a:rPr lang="fr-FR" sz="1400" dirty="0"/>
              <a:t>VIDÉO D’INSTRUCTIONS DE REMPLACEMENT DE CÂBLE</a:t>
            </a:r>
            <a:endParaRPr lang="en-US" sz="1400" dirty="0"/>
          </a:p>
        </p:txBody>
      </p:sp>
      <p:pic>
        <p:nvPicPr>
          <p:cNvPr id="2" name="Online Media 1" title="BAL Accu-Slide Cable Replacement Training">
            <a:hlinkClick r:id="" action="ppaction://media"/>
            <a:extLst>
              <a:ext uri="{FF2B5EF4-FFF2-40B4-BE49-F238E27FC236}">
                <a16:creationId xmlns:a16="http://schemas.microsoft.com/office/drawing/2014/main" id="{FCAA1B00-23E4-C5FD-5AEF-A04FD1150846}"/>
              </a:ext>
            </a:extLst>
          </p:cNvPr>
          <p:cNvPicPr>
            <a:picLocks noRot="1" noChangeAspect="1"/>
          </p:cNvPicPr>
          <p:nvPr>
            <a:videoFile r:link="rId1"/>
          </p:nvPr>
        </p:nvPicPr>
        <p:blipFill>
          <a:blip r:embed="rId9"/>
          <a:stretch>
            <a:fillRect/>
          </a:stretch>
        </p:blipFill>
        <p:spPr>
          <a:xfrm>
            <a:off x="4027714" y="790535"/>
            <a:ext cx="8001367" cy="6001025"/>
          </a:xfrm>
          <a:prstGeom prst="rect">
            <a:avLst/>
          </a:prstGeom>
        </p:spPr>
      </p:pic>
    </p:spTree>
    <p:extLst>
      <p:ext uri="{BB962C8B-B14F-4D97-AF65-F5344CB8AC3E}">
        <p14:creationId xmlns:p14="http://schemas.microsoft.com/office/powerpoint/2010/main" val="267109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B6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ble replacement kit with a cable and a stick&#10;&#10;Description automatically generated">
            <a:extLst>
              <a:ext uri="{FF2B5EF4-FFF2-40B4-BE49-F238E27FC236}">
                <a16:creationId xmlns:a16="http://schemas.microsoft.com/office/drawing/2014/main" id="{FFFFDC65-D591-0A35-50CC-B8C9DE19AA6E}"/>
              </a:ext>
            </a:extLst>
          </p:cNvPr>
          <p:cNvPicPr>
            <a:picLocks noChangeAspect="1"/>
          </p:cNvPicPr>
          <p:nvPr/>
        </p:nvPicPr>
        <p:blipFill>
          <a:blip r:embed="rId3"/>
          <a:stretch>
            <a:fillRect/>
          </a:stretch>
        </p:blipFill>
        <p:spPr>
          <a:xfrm>
            <a:off x="1209098" y="643467"/>
            <a:ext cx="9773804" cy="5571066"/>
          </a:xfrm>
          <a:prstGeom prst="rect">
            <a:avLst/>
          </a:prstGeom>
        </p:spPr>
      </p:pic>
    </p:spTree>
    <p:extLst>
      <p:ext uri="{BB962C8B-B14F-4D97-AF65-F5344CB8AC3E}">
        <p14:creationId xmlns:p14="http://schemas.microsoft.com/office/powerpoint/2010/main" val="136596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working on blueprints">
            <a:extLst>
              <a:ext uri="{FF2B5EF4-FFF2-40B4-BE49-F238E27FC236}">
                <a16:creationId xmlns:a16="http://schemas.microsoft.com/office/drawing/2014/main" id="{85F4B598-6AF7-140C-6568-21125676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 y="0"/>
            <a:ext cx="9900254" cy="6858000"/>
          </a:xfrm>
          <a:prstGeom prst="rect">
            <a:avLst/>
          </a:prstGeom>
        </p:spPr>
      </p:pic>
      <p:sp>
        <p:nvSpPr>
          <p:cNvPr id="6" name="TextBox 5">
            <a:extLst>
              <a:ext uri="{FF2B5EF4-FFF2-40B4-BE49-F238E27FC236}">
                <a16:creationId xmlns:a16="http://schemas.microsoft.com/office/drawing/2014/main" id="{937090F6-EB40-EAB5-99DE-561423961F61}"/>
              </a:ext>
            </a:extLst>
          </p:cNvPr>
          <p:cNvSpPr txBox="1"/>
          <p:nvPr/>
        </p:nvSpPr>
        <p:spPr>
          <a:xfrm>
            <a:off x="9771353" y="3089692"/>
            <a:ext cx="2254324"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PLANCHER AFFLEURANT</a:t>
            </a:r>
          </a:p>
        </p:txBody>
      </p:sp>
      <p:sp>
        <p:nvSpPr>
          <p:cNvPr id="7" name="TextBox 6">
            <a:extLst>
              <a:ext uri="{FF2B5EF4-FFF2-40B4-BE49-F238E27FC236}">
                <a16:creationId xmlns:a16="http://schemas.microsoft.com/office/drawing/2014/main" id="{E0E05B45-B5F7-A14D-DF65-337F91183094}"/>
              </a:ext>
            </a:extLst>
          </p:cNvPr>
          <p:cNvSpPr txBox="1"/>
          <p:nvPr/>
        </p:nvSpPr>
        <p:spPr>
          <a:xfrm>
            <a:off x="10239740" y="3486745"/>
            <a:ext cx="1785937"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BARRE D’USURE</a:t>
            </a:r>
          </a:p>
        </p:txBody>
      </p:sp>
      <p:sp>
        <p:nvSpPr>
          <p:cNvPr id="8" name="TextBox 7">
            <a:extLst>
              <a:ext uri="{FF2B5EF4-FFF2-40B4-BE49-F238E27FC236}">
                <a16:creationId xmlns:a16="http://schemas.microsoft.com/office/drawing/2014/main" id="{6EFBA91A-43D5-5CC7-7BA1-A6BF122711FA}"/>
              </a:ext>
            </a:extLst>
          </p:cNvPr>
          <p:cNvSpPr txBox="1"/>
          <p:nvPr/>
        </p:nvSpPr>
        <p:spPr>
          <a:xfrm>
            <a:off x="10525489" y="3883798"/>
            <a:ext cx="1500188"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ROULEAUX</a:t>
            </a:r>
          </a:p>
        </p:txBody>
      </p:sp>
      <p:sp>
        <p:nvSpPr>
          <p:cNvPr id="9" name="TextBox 8">
            <a:extLst>
              <a:ext uri="{FF2B5EF4-FFF2-40B4-BE49-F238E27FC236}">
                <a16:creationId xmlns:a16="http://schemas.microsoft.com/office/drawing/2014/main" id="{F937298F-15CB-5AB1-AD22-7CBFBA4063FD}"/>
              </a:ext>
            </a:extLst>
          </p:cNvPr>
          <p:cNvSpPr txBox="1"/>
          <p:nvPr/>
        </p:nvSpPr>
        <p:spPr>
          <a:xfrm>
            <a:off x="8953865" y="2692639"/>
            <a:ext cx="3071812"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POIDS DE LA PIÈCE</a:t>
            </a:r>
          </a:p>
        </p:txBody>
      </p:sp>
      <p:sp>
        <p:nvSpPr>
          <p:cNvPr id="10" name="TextBox 9">
            <a:extLst>
              <a:ext uri="{FF2B5EF4-FFF2-40B4-BE49-F238E27FC236}">
                <a16:creationId xmlns:a16="http://schemas.microsoft.com/office/drawing/2014/main" id="{BFB0CCD2-A069-CDA0-010C-A0BE75F279C8}"/>
              </a:ext>
            </a:extLst>
          </p:cNvPr>
          <p:cNvSpPr txBox="1"/>
          <p:nvPr/>
        </p:nvSpPr>
        <p:spPr>
          <a:xfrm>
            <a:off x="9589659" y="2295586"/>
            <a:ext cx="2436018"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PROFONDEUR DE LA PIÈCE</a:t>
            </a:r>
          </a:p>
        </p:txBody>
      </p:sp>
      <p:sp>
        <p:nvSpPr>
          <p:cNvPr id="11" name="TextBox 10">
            <a:extLst>
              <a:ext uri="{FF2B5EF4-FFF2-40B4-BE49-F238E27FC236}">
                <a16:creationId xmlns:a16="http://schemas.microsoft.com/office/drawing/2014/main" id="{7C04D065-F881-FAC4-7FE7-DA0ACA75665E}"/>
              </a:ext>
            </a:extLst>
          </p:cNvPr>
          <p:cNvSpPr txBox="1"/>
          <p:nvPr/>
        </p:nvSpPr>
        <p:spPr>
          <a:xfrm>
            <a:off x="9771353" y="1713867"/>
            <a:ext cx="2254324" cy="461665"/>
          </a:xfrm>
          <a:prstGeom prst="rect">
            <a:avLst/>
          </a:prstGeom>
          <a:noFill/>
        </p:spPr>
        <p:txBody>
          <a:bodyPr wrap="square" rtlCol="0" anchor="b" anchorCtr="0">
            <a:spAutoFit/>
          </a:bodyPr>
          <a:lstStyle/>
          <a:p>
            <a:pPr algn="r"/>
            <a:r>
              <a:rPr lang="fr-FR" sz="1200" b="1" dirty="0">
                <a:latin typeface="Arial" panose="020B0604020202020204" pitchFamily="34" charset="0"/>
                <a:cs typeface="Arial" panose="020B0604020202020204" pitchFamily="34" charset="0"/>
              </a:rPr>
              <a:t>LONGUEUR DE L’OUVERTURE DU MUR</a:t>
            </a:r>
            <a:endParaRPr lang="en-US" sz="12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835CDA9-E122-733F-3795-72690326F3A1}"/>
              </a:ext>
            </a:extLst>
          </p:cNvPr>
          <p:cNvSpPr txBox="1"/>
          <p:nvPr/>
        </p:nvSpPr>
        <p:spPr>
          <a:xfrm>
            <a:off x="10239739" y="1224635"/>
            <a:ext cx="1785937" cy="646331"/>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HAUTEUR D’OUVERTURE DU MUR</a:t>
            </a:r>
          </a:p>
        </p:txBody>
      </p:sp>
      <p:sp>
        <p:nvSpPr>
          <p:cNvPr id="13" name="TextBox 12">
            <a:extLst>
              <a:ext uri="{FF2B5EF4-FFF2-40B4-BE49-F238E27FC236}">
                <a16:creationId xmlns:a16="http://schemas.microsoft.com/office/drawing/2014/main" id="{6BE6CC87-1C62-E96F-A6FB-D33180AA9D52}"/>
              </a:ext>
            </a:extLst>
          </p:cNvPr>
          <p:cNvSpPr txBox="1"/>
          <p:nvPr/>
        </p:nvSpPr>
        <p:spPr>
          <a:xfrm>
            <a:off x="1173127" y="2912507"/>
            <a:ext cx="2764631" cy="369332"/>
          </a:xfrm>
          <a:prstGeom prst="rect">
            <a:avLst/>
          </a:prstGeom>
          <a:noFill/>
        </p:spPr>
        <p:txBody>
          <a:bodyPr wrap="square" rtlCol="0">
            <a:spAutoFit/>
          </a:bodyPr>
          <a:lstStyle/>
          <a:p>
            <a:r>
              <a:rPr lang="en-US"/>
              <a:t>WALL THICKNESS</a:t>
            </a:r>
          </a:p>
        </p:txBody>
      </p:sp>
      <p:sp>
        <p:nvSpPr>
          <p:cNvPr id="14" name="TextBox 13">
            <a:extLst>
              <a:ext uri="{FF2B5EF4-FFF2-40B4-BE49-F238E27FC236}">
                <a16:creationId xmlns:a16="http://schemas.microsoft.com/office/drawing/2014/main" id="{5247035D-C06F-796B-0131-7068B993C93C}"/>
              </a:ext>
            </a:extLst>
          </p:cNvPr>
          <p:cNvSpPr txBox="1"/>
          <p:nvPr/>
        </p:nvSpPr>
        <p:spPr>
          <a:xfrm>
            <a:off x="10535734" y="4677904"/>
            <a:ext cx="1489943"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STRATIFIÉ</a:t>
            </a:r>
          </a:p>
        </p:txBody>
      </p:sp>
      <p:sp>
        <p:nvSpPr>
          <p:cNvPr id="15" name="TextBox 14">
            <a:extLst>
              <a:ext uri="{FF2B5EF4-FFF2-40B4-BE49-F238E27FC236}">
                <a16:creationId xmlns:a16="http://schemas.microsoft.com/office/drawing/2014/main" id="{7CACA7A6-3512-1F15-A999-44F72B24801C}"/>
              </a:ext>
            </a:extLst>
          </p:cNvPr>
          <p:cNvSpPr txBox="1"/>
          <p:nvPr/>
        </p:nvSpPr>
        <p:spPr>
          <a:xfrm>
            <a:off x="8953865" y="4280851"/>
            <a:ext cx="3071812"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BÂTON ET ÉTAIN</a:t>
            </a:r>
          </a:p>
        </p:txBody>
      </p:sp>
      <p:sp>
        <p:nvSpPr>
          <p:cNvPr id="16" name="TextBox 15">
            <a:extLst>
              <a:ext uri="{FF2B5EF4-FFF2-40B4-BE49-F238E27FC236}">
                <a16:creationId xmlns:a16="http://schemas.microsoft.com/office/drawing/2014/main" id="{3FC9B59A-C76E-A5BC-B2B7-615090E3D069}"/>
              </a:ext>
            </a:extLst>
          </p:cNvPr>
          <p:cNvSpPr txBox="1"/>
          <p:nvPr/>
        </p:nvSpPr>
        <p:spPr>
          <a:xfrm>
            <a:off x="9529598" y="5074960"/>
            <a:ext cx="2496079" cy="276999"/>
          </a:xfrm>
          <a:prstGeom prst="rect">
            <a:avLst/>
          </a:prstGeom>
          <a:noFill/>
        </p:spPr>
        <p:txBody>
          <a:bodyPr wrap="square" rtlCol="0" anchor="b" anchorCtr="0">
            <a:spAutoFit/>
          </a:bodyPr>
          <a:lstStyle/>
          <a:p>
            <a:pPr algn="r"/>
            <a:r>
              <a:rPr lang="en-US" sz="1200" b="1" dirty="0">
                <a:latin typeface="Arial" panose="020B0604020202020204" pitchFamily="34" charset="0"/>
                <a:cs typeface="Arial" panose="020B0604020202020204" pitchFamily="34" charset="0"/>
              </a:rPr>
              <a:t>VERRE SUSPENDU GRATUIT</a:t>
            </a:r>
          </a:p>
        </p:txBody>
      </p:sp>
      <p:pic>
        <p:nvPicPr>
          <p:cNvPr id="20" name="Picture 19">
            <a:extLst>
              <a:ext uri="{FF2B5EF4-FFF2-40B4-BE49-F238E27FC236}">
                <a16:creationId xmlns:a16="http://schemas.microsoft.com/office/drawing/2014/main" id="{A792CFC2-62E3-D680-DDD4-EE5D23808A1E}"/>
              </a:ext>
            </a:extLst>
          </p:cNvPr>
          <p:cNvPicPr>
            <a:picLocks noChangeAspect="1"/>
          </p:cNvPicPr>
          <p:nvPr/>
        </p:nvPicPr>
        <p:blipFill>
          <a:blip r:embed="rId4"/>
          <a:stretch>
            <a:fillRect/>
          </a:stretch>
        </p:blipFill>
        <p:spPr>
          <a:xfrm>
            <a:off x="4938940" y="1388190"/>
            <a:ext cx="4690886" cy="4197109"/>
          </a:xfrm>
          <a:prstGeom prst="rect">
            <a:avLst/>
          </a:prstGeom>
          <a:ln w="228600" cap="sq" cmpd="thickThin">
            <a:solidFill>
              <a:srgbClr val="000000"/>
            </a:solidFill>
            <a:prstDash val="solid"/>
            <a:miter lim="800000"/>
          </a:ln>
          <a:effectLst>
            <a:innerShdw blurRad="76200">
              <a:srgbClr val="000000"/>
            </a:innerShdw>
          </a:effectLst>
        </p:spPr>
      </p:pic>
      <p:sp>
        <p:nvSpPr>
          <p:cNvPr id="21" name="TextBox 20">
            <a:extLst>
              <a:ext uri="{FF2B5EF4-FFF2-40B4-BE49-F238E27FC236}">
                <a16:creationId xmlns:a16="http://schemas.microsoft.com/office/drawing/2014/main" id="{CAEDD980-E86D-F0B8-311A-98DD0B49E104}"/>
              </a:ext>
            </a:extLst>
          </p:cNvPr>
          <p:cNvSpPr txBox="1"/>
          <p:nvPr/>
        </p:nvSpPr>
        <p:spPr>
          <a:xfrm>
            <a:off x="344384" y="130629"/>
            <a:ext cx="3734790" cy="584775"/>
          </a:xfrm>
          <a:prstGeom prst="rect">
            <a:avLst/>
          </a:prstGeom>
          <a:noFill/>
        </p:spPr>
        <p:txBody>
          <a:bodyPr wrap="square" rtlCol="0">
            <a:spAutoFit/>
          </a:bodyPr>
          <a:lstStyle/>
          <a:p>
            <a:r>
              <a:rPr lang="en-US" sz="3200">
                <a:solidFill>
                  <a:schemeClr val="bg1"/>
                </a:solidFill>
                <a:latin typeface="Stencil" panose="040409050D0802020404" pitchFamily="82" charset="0"/>
              </a:rPr>
              <a:t>DESIGN PROCESS</a:t>
            </a:r>
          </a:p>
        </p:txBody>
      </p:sp>
      <p:pic>
        <p:nvPicPr>
          <p:cNvPr id="22" name="Picture 21">
            <a:extLst>
              <a:ext uri="{FF2B5EF4-FFF2-40B4-BE49-F238E27FC236}">
                <a16:creationId xmlns:a16="http://schemas.microsoft.com/office/drawing/2014/main" id="{E13AC870-2284-39B7-482E-047FE12B5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05" y="6121818"/>
            <a:ext cx="1007547" cy="468509"/>
          </a:xfrm>
          <a:prstGeom prst="rect">
            <a:avLst/>
          </a:prstGeom>
        </p:spPr>
      </p:pic>
      <p:pic>
        <p:nvPicPr>
          <p:cNvPr id="3" name="Picture 2">
            <a:extLst>
              <a:ext uri="{FF2B5EF4-FFF2-40B4-BE49-F238E27FC236}">
                <a16:creationId xmlns:a16="http://schemas.microsoft.com/office/drawing/2014/main" id="{53508C22-4445-BDF2-04C8-24AE96E49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3598" y="540162"/>
            <a:ext cx="1007547" cy="468509"/>
          </a:xfrm>
          <a:prstGeom prst="rect">
            <a:avLst/>
          </a:prstGeom>
        </p:spPr>
      </p:pic>
      <p:pic>
        <p:nvPicPr>
          <p:cNvPr id="5" name="Picture 4" descr="Icon&#10;&#10;Description automatically generated">
            <a:extLst>
              <a:ext uri="{FF2B5EF4-FFF2-40B4-BE49-F238E27FC236}">
                <a16:creationId xmlns:a16="http://schemas.microsoft.com/office/drawing/2014/main" id="{DBC53AD7-CD82-E5B7-7BE6-F899095C0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441" y="5776579"/>
            <a:ext cx="4690886" cy="1113169"/>
          </a:xfrm>
          <a:prstGeom prst="rect">
            <a:avLst/>
          </a:prstGeom>
        </p:spPr>
      </p:pic>
    </p:spTree>
    <p:extLst>
      <p:ext uri="{BB962C8B-B14F-4D97-AF65-F5344CB8AC3E}">
        <p14:creationId xmlns:p14="http://schemas.microsoft.com/office/powerpoint/2010/main" val="26538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3"/>
          <a:stretch>
            <a:fillRect/>
          </a:stretch>
        </p:blipFill>
        <p:spPr>
          <a:xfrm>
            <a:off x="3585941" y="4154327"/>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Identification des surfaces de plané</a:t>
            </a:r>
            <a:endParaRPr lang="en-US" dirty="0">
              <a:solidFill>
                <a:schemeClr val="bg1"/>
              </a:solidFill>
            </a:endParaRPr>
          </a:p>
        </p:txBody>
      </p:sp>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4"/>
          <a:stretch>
            <a:fillRect/>
          </a:stretch>
        </p:blipFill>
        <p:spPr>
          <a:xfrm>
            <a:off x="8386541" y="523378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cxnSpLocks/>
            <a:endCxn id="28" idx="1"/>
          </p:cNvCxnSpPr>
          <p:nvPr/>
        </p:nvCxnSpPr>
        <p:spPr>
          <a:xfrm>
            <a:off x="7269933" y="5095993"/>
            <a:ext cx="1116608" cy="426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F8E0D57-3245-48E0-1CE4-78A346D44E99}"/>
              </a:ext>
            </a:extLst>
          </p:cNvPr>
          <p:cNvSpPr txBox="1"/>
          <p:nvPr/>
        </p:nvSpPr>
        <p:spPr>
          <a:xfrm>
            <a:off x="2622064" y="528106"/>
            <a:ext cx="6947872" cy="830997"/>
          </a:xfrm>
          <a:prstGeom prst="rect">
            <a:avLst/>
          </a:prstGeom>
          <a:noFill/>
        </p:spPr>
        <p:txBody>
          <a:bodyPr wrap="square" rtlCol="0">
            <a:spAutoFit/>
          </a:bodyPr>
          <a:lstStyle/>
          <a:p>
            <a:pPr algn="ctr"/>
            <a:r>
              <a:rPr lang="fr-FR" sz="2400" dirty="0"/>
              <a:t>A-t-il une barre d’usure, des rouleaux ou est-ce un plancher affleurant ?</a:t>
            </a:r>
            <a:endParaRPr lang="en-US" sz="2400" dirty="0"/>
          </a:p>
        </p:txBody>
      </p:sp>
      <p:sp>
        <p:nvSpPr>
          <p:cNvPr id="3" name="TextBox 2">
            <a:extLst>
              <a:ext uri="{FF2B5EF4-FFF2-40B4-BE49-F238E27FC236}">
                <a16:creationId xmlns:a16="http://schemas.microsoft.com/office/drawing/2014/main" id="{EDF7A565-8CF2-3FB8-76D5-77DB7B4D5AD7}"/>
              </a:ext>
            </a:extLst>
          </p:cNvPr>
          <p:cNvSpPr txBox="1"/>
          <p:nvPr/>
        </p:nvSpPr>
        <p:spPr>
          <a:xfrm>
            <a:off x="9090291" y="4342052"/>
            <a:ext cx="3000923" cy="923330"/>
          </a:xfrm>
          <a:prstGeom prst="rect">
            <a:avLst/>
          </a:prstGeom>
          <a:noFill/>
        </p:spPr>
        <p:txBody>
          <a:bodyPr wrap="square" rtlCol="0">
            <a:spAutoFit/>
          </a:bodyPr>
          <a:lstStyle/>
          <a:p>
            <a:pPr marL="285750" indent="-285750">
              <a:buFont typeface="Arial" panose="020B0604020202020204" pitchFamily="34" charset="0"/>
              <a:buChar char="•"/>
            </a:pPr>
            <a:r>
              <a:rPr lang="fr-FR" dirty="0"/>
              <a:t>Le bloc de compression perd-il sa forme ? 
Est-il trop petit ?</a:t>
            </a:r>
            <a:endParaRPr lang="en-US" dirty="0"/>
          </a:p>
        </p:txBody>
      </p:sp>
      <p:pic>
        <p:nvPicPr>
          <p:cNvPr id="4" name="Picture 3">
            <a:extLst>
              <a:ext uri="{FF2B5EF4-FFF2-40B4-BE49-F238E27FC236}">
                <a16:creationId xmlns:a16="http://schemas.microsoft.com/office/drawing/2014/main" id="{508AF7CC-65EC-4C17-16BE-525D5A3C2281}"/>
              </a:ext>
            </a:extLst>
          </p:cNvPr>
          <p:cNvPicPr>
            <a:picLocks noChangeAspect="1"/>
          </p:cNvPicPr>
          <p:nvPr/>
        </p:nvPicPr>
        <p:blipFill>
          <a:blip r:embed="rId5"/>
          <a:stretch>
            <a:fillRect/>
          </a:stretch>
        </p:blipFill>
        <p:spPr>
          <a:xfrm>
            <a:off x="856168" y="1413503"/>
            <a:ext cx="1952956" cy="13915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1D5DD1A8-5829-0DA5-DB62-6633B0E3E02F}"/>
              </a:ext>
            </a:extLst>
          </p:cNvPr>
          <p:cNvSpPr txBox="1"/>
          <p:nvPr/>
        </p:nvSpPr>
        <p:spPr>
          <a:xfrm>
            <a:off x="520732" y="3099315"/>
            <a:ext cx="4135243" cy="2031325"/>
          </a:xfrm>
          <a:prstGeom prst="rect">
            <a:avLst/>
          </a:prstGeom>
          <a:noFill/>
        </p:spPr>
        <p:txBody>
          <a:bodyPr wrap="square" rtlCol="0">
            <a:spAutoFit/>
          </a:bodyPr>
          <a:lstStyle/>
          <a:p>
            <a:pPr marL="285750" indent="-285750">
              <a:buFont typeface="Arial" panose="020B0604020202020204" pitchFamily="34" charset="0"/>
              <a:buChar char="•"/>
            </a:pPr>
            <a:r>
              <a:rPr lang="fr-FR" dirty="0"/>
              <a:t>Vérifiez que les attaches de la barre d’usure ne sont pas plus hautes que la barre d’usure. 
Vérifiez que la barre d’usure n’est pas ondulée.
Vérifiez que la barre d’usure n’est pas endommagée.</a:t>
            </a:r>
            <a:endParaRPr lang="en-US" dirty="0"/>
          </a:p>
        </p:txBody>
      </p:sp>
      <p:pic>
        <p:nvPicPr>
          <p:cNvPr id="8" name="Picture 7">
            <a:extLst>
              <a:ext uri="{FF2B5EF4-FFF2-40B4-BE49-F238E27FC236}">
                <a16:creationId xmlns:a16="http://schemas.microsoft.com/office/drawing/2014/main" id="{16312D76-EC97-06DA-EE37-60D5DC06DC0B}"/>
              </a:ext>
            </a:extLst>
          </p:cNvPr>
          <p:cNvPicPr>
            <a:picLocks noChangeAspect="1"/>
          </p:cNvPicPr>
          <p:nvPr/>
        </p:nvPicPr>
        <p:blipFill>
          <a:blip r:embed="rId6"/>
          <a:stretch>
            <a:fillRect/>
          </a:stretch>
        </p:blipFill>
        <p:spPr>
          <a:xfrm>
            <a:off x="5293995" y="1413503"/>
            <a:ext cx="5400104" cy="10976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667C50-9C26-5132-2C71-6FDAD8C012AA}"/>
              </a:ext>
            </a:extLst>
          </p:cNvPr>
          <p:cNvCxnSpPr>
            <a:cxnSpLocks/>
          </p:cNvCxnSpPr>
          <p:nvPr/>
        </p:nvCxnSpPr>
        <p:spPr>
          <a:xfrm flipH="1">
            <a:off x="10020371" y="1652710"/>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09EA658-B0C8-2F4A-684E-5F83B18A8D11}"/>
              </a:ext>
            </a:extLst>
          </p:cNvPr>
          <p:cNvSpPr txBox="1"/>
          <p:nvPr/>
        </p:nvSpPr>
        <p:spPr>
          <a:xfrm>
            <a:off x="5013336" y="2626368"/>
            <a:ext cx="6412899" cy="2031325"/>
          </a:xfrm>
          <a:prstGeom prst="rect">
            <a:avLst/>
          </a:prstGeom>
          <a:noFill/>
        </p:spPr>
        <p:txBody>
          <a:bodyPr wrap="square" rtlCol="0">
            <a:spAutoFit/>
          </a:bodyPr>
          <a:lstStyle/>
          <a:p>
            <a:pPr marL="285750" indent="-285750">
              <a:buFont typeface="Arial" panose="020B0604020202020204" pitchFamily="34" charset="0"/>
              <a:buChar char="•"/>
            </a:pPr>
            <a:r>
              <a:rPr lang="fr-FR" dirty="0"/>
              <a:t>Lorsque le poids il sur les rouleaux, sont-ils facilement tourner à la main ?
Est-ce que tous les rouleaux touchent le fond de la pièce pendant le fonctionnement ?
Combien de rouleaux sont installés sous la pièce ? La plupart des rouleaux sont évalués pour 150 </a:t>
            </a:r>
            <a:r>
              <a:rPr lang="fr-FR" dirty="0" err="1"/>
              <a:t>lbs</a:t>
            </a:r>
            <a:r>
              <a:rPr lang="fr-FR" dirty="0"/>
              <a:t> - 200 </a:t>
            </a:r>
            <a:r>
              <a:rPr lang="fr-FR" dirty="0" err="1"/>
              <a:t>lbs</a:t>
            </a:r>
            <a:r>
              <a:rPr lang="fr-FR" dirty="0"/>
              <a:t>, selon le fournisseur.</a:t>
            </a:r>
            <a:endParaRPr lang="en-US" dirty="0"/>
          </a:p>
        </p:txBody>
      </p:sp>
      <p:cxnSp>
        <p:nvCxnSpPr>
          <p:cNvPr id="25" name="Straight Arrow Connector 24">
            <a:extLst>
              <a:ext uri="{FF2B5EF4-FFF2-40B4-BE49-F238E27FC236}">
                <a16:creationId xmlns:a16="http://schemas.microsoft.com/office/drawing/2014/main" id="{12E3354A-6698-1883-5084-CD39AA5C869E}"/>
              </a:ext>
            </a:extLst>
          </p:cNvPr>
          <p:cNvCxnSpPr>
            <a:cxnSpLocks/>
          </p:cNvCxnSpPr>
          <p:nvPr/>
        </p:nvCxnSpPr>
        <p:spPr>
          <a:xfrm flipH="1">
            <a:off x="8886277" y="5191727"/>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5" name="TextBox 4">
            <a:extLst>
              <a:ext uri="{FF2B5EF4-FFF2-40B4-BE49-F238E27FC236}">
                <a16:creationId xmlns:a16="http://schemas.microsoft.com/office/drawing/2014/main" id="{ECBCED53-DD4C-69EB-5501-D263EBED7216}"/>
              </a:ext>
            </a:extLst>
          </p:cNvPr>
          <p:cNvSpPr txBox="1"/>
          <p:nvPr/>
        </p:nvSpPr>
        <p:spPr>
          <a:xfrm>
            <a:off x="3410112" y="5964213"/>
            <a:ext cx="6412899" cy="923330"/>
          </a:xfrm>
          <a:prstGeom prst="rect">
            <a:avLst/>
          </a:prstGeom>
          <a:noFill/>
        </p:spPr>
        <p:txBody>
          <a:bodyPr wrap="square" rtlCol="0">
            <a:spAutoFit/>
          </a:bodyPr>
          <a:lstStyle/>
          <a:p>
            <a:r>
              <a:rPr lang="fr-FR" dirty="0"/>
              <a:t>Quelle est la longueur de la pièce et quels appareils électroménagers / meubles sont installés ?
Remarque : Les réfrigérateurs coûtent environ 12 lb par pied cube.</a:t>
            </a:r>
            <a:endParaRPr lang="en-US" dirty="0"/>
          </a:p>
        </p:txBody>
      </p:sp>
    </p:spTree>
    <p:extLst>
      <p:ext uri="{BB962C8B-B14F-4D97-AF65-F5344CB8AC3E}">
        <p14:creationId xmlns:p14="http://schemas.microsoft.com/office/powerpoint/2010/main" val="325144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127920" y="993522"/>
            <a:ext cx="3342457" cy="1651093"/>
          </a:xfrm>
          <a:prstGeom prst="rect">
            <a:avLst/>
          </a:prstGeom>
        </p:spPr>
      </p:pic>
      <p:pic>
        <p:nvPicPr>
          <p:cNvPr id="9" name="Picture 8">
            <a:extLst>
              <a:ext uri="{FF2B5EF4-FFF2-40B4-BE49-F238E27FC236}">
                <a16:creationId xmlns:a16="http://schemas.microsoft.com/office/drawing/2014/main" id="{B0386672-7958-3D87-8C01-99886F6844EA}"/>
              </a:ext>
            </a:extLst>
          </p:cNvPr>
          <p:cNvPicPr>
            <a:picLocks noChangeAspect="1"/>
          </p:cNvPicPr>
          <p:nvPr/>
        </p:nvPicPr>
        <p:blipFill>
          <a:blip r:embed="rId4"/>
          <a:stretch>
            <a:fillRect/>
          </a:stretch>
        </p:blipFill>
        <p:spPr>
          <a:xfrm>
            <a:off x="2189076" y="2493527"/>
            <a:ext cx="3901740" cy="1892397"/>
          </a:xfrm>
          <a:prstGeom prst="rect">
            <a:avLst/>
          </a:prstGeom>
        </p:spPr>
      </p:pic>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5"/>
          <a:stretch>
            <a:fillRect/>
          </a:stretch>
        </p:blipFill>
        <p:spPr>
          <a:xfrm>
            <a:off x="3921122" y="4385924"/>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Conception de </a:t>
            </a:r>
            <a:r>
              <a:rPr lang="en-US" dirty="0" err="1">
                <a:solidFill>
                  <a:schemeClr val="bg1"/>
                </a:solidFill>
              </a:rPr>
              <a:t>plancher</a:t>
            </a:r>
            <a:r>
              <a:rPr lang="en-US" dirty="0">
                <a:solidFill>
                  <a:schemeClr val="bg1"/>
                </a:solidFill>
              </a:rPr>
              <a:t> </a:t>
            </a:r>
            <a:r>
              <a:rPr lang="en-US" dirty="0" err="1">
                <a:solidFill>
                  <a:schemeClr val="bg1"/>
                </a:solidFill>
              </a:rPr>
              <a:t>affleurant</a:t>
            </a:r>
            <a:endParaRPr lang="en-US" dirty="0">
              <a:solidFill>
                <a:schemeClr val="bg1"/>
              </a:solidFill>
            </a:endParaRPr>
          </a:p>
        </p:txBody>
      </p:sp>
      <p:pic>
        <p:nvPicPr>
          <p:cNvPr id="14" name="Picture 13">
            <a:extLst>
              <a:ext uri="{FF2B5EF4-FFF2-40B4-BE49-F238E27FC236}">
                <a16:creationId xmlns:a16="http://schemas.microsoft.com/office/drawing/2014/main" id="{4429C135-4FCB-E48B-1DDC-3C2BCFAB539A}"/>
              </a:ext>
            </a:extLst>
          </p:cNvPr>
          <p:cNvPicPr>
            <a:picLocks noChangeAspect="1"/>
          </p:cNvPicPr>
          <p:nvPr/>
        </p:nvPicPr>
        <p:blipFill>
          <a:blip r:embed="rId6"/>
          <a:stretch>
            <a:fillRect/>
          </a:stretch>
        </p:blipFill>
        <p:spPr>
          <a:xfrm>
            <a:off x="8028023" y="1462538"/>
            <a:ext cx="1995830" cy="1699988"/>
          </a:xfrm>
          <a:prstGeom prst="rect">
            <a:avLst/>
          </a:prstGeom>
        </p:spPr>
      </p:pic>
      <p:sp>
        <p:nvSpPr>
          <p:cNvPr id="15" name="TextBox 14">
            <a:extLst>
              <a:ext uri="{FF2B5EF4-FFF2-40B4-BE49-F238E27FC236}">
                <a16:creationId xmlns:a16="http://schemas.microsoft.com/office/drawing/2014/main" id="{B7086EC8-6B53-C32F-54CE-1D8EB82801FA}"/>
              </a:ext>
            </a:extLst>
          </p:cNvPr>
          <p:cNvSpPr txBox="1"/>
          <p:nvPr/>
        </p:nvSpPr>
        <p:spPr>
          <a:xfrm>
            <a:off x="10299883" y="1819069"/>
            <a:ext cx="1227257" cy="276999"/>
          </a:xfrm>
          <a:prstGeom prst="rect">
            <a:avLst/>
          </a:prstGeom>
          <a:noFill/>
        </p:spPr>
        <p:txBody>
          <a:bodyPr wrap="square" rtlCol="0">
            <a:spAutoFit/>
          </a:bodyPr>
          <a:lstStyle/>
          <a:p>
            <a:r>
              <a:rPr lang="en-US" sz="1200"/>
              <a:t>WEAR BAR</a:t>
            </a:r>
          </a:p>
        </p:txBody>
      </p:sp>
      <p:cxnSp>
        <p:nvCxnSpPr>
          <p:cNvPr id="17" name="Straight Arrow Connector 16">
            <a:extLst>
              <a:ext uri="{FF2B5EF4-FFF2-40B4-BE49-F238E27FC236}">
                <a16:creationId xmlns:a16="http://schemas.microsoft.com/office/drawing/2014/main" id="{7943E5B1-552D-9CDD-7587-F44DE52878B7}"/>
              </a:ext>
            </a:extLst>
          </p:cNvPr>
          <p:cNvCxnSpPr>
            <a:stCxn id="15" idx="1"/>
          </p:cNvCxnSpPr>
          <p:nvPr/>
        </p:nvCxnSpPr>
        <p:spPr>
          <a:xfrm flipH="1">
            <a:off x="9941664" y="1957569"/>
            <a:ext cx="358219" cy="59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6814C16-5277-925B-738D-203132B7206C}"/>
              </a:ext>
            </a:extLst>
          </p:cNvPr>
          <p:cNvSpPr txBox="1"/>
          <p:nvPr/>
        </p:nvSpPr>
        <p:spPr>
          <a:xfrm>
            <a:off x="9941664" y="2843032"/>
            <a:ext cx="1351015" cy="276999"/>
          </a:xfrm>
          <a:prstGeom prst="rect">
            <a:avLst/>
          </a:prstGeom>
          <a:noFill/>
        </p:spPr>
        <p:txBody>
          <a:bodyPr wrap="square" rtlCol="0">
            <a:spAutoFit/>
          </a:bodyPr>
          <a:lstStyle/>
          <a:p>
            <a:r>
              <a:rPr lang="en-US" sz="1200"/>
              <a:t>FLUSH FLOOR PAN</a:t>
            </a:r>
          </a:p>
        </p:txBody>
      </p:sp>
      <p:cxnSp>
        <p:nvCxnSpPr>
          <p:cNvPr id="20" name="Straight Arrow Connector 19">
            <a:extLst>
              <a:ext uri="{FF2B5EF4-FFF2-40B4-BE49-F238E27FC236}">
                <a16:creationId xmlns:a16="http://schemas.microsoft.com/office/drawing/2014/main" id="{9667F27A-3044-0845-0EAB-D0E124625220}"/>
              </a:ext>
            </a:extLst>
          </p:cNvPr>
          <p:cNvCxnSpPr>
            <a:stCxn id="18" idx="1"/>
          </p:cNvCxnSpPr>
          <p:nvPr/>
        </p:nvCxnSpPr>
        <p:spPr>
          <a:xfrm flipH="1" flipV="1">
            <a:off x="9529193" y="2843032"/>
            <a:ext cx="412471" cy="138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7BF55081-F77C-50E6-A8F1-B49CC5F7110A}"/>
              </a:ext>
            </a:extLst>
          </p:cNvPr>
          <p:cNvPicPr>
            <a:picLocks noChangeAspect="1"/>
          </p:cNvPicPr>
          <p:nvPr/>
        </p:nvPicPr>
        <p:blipFill>
          <a:blip r:embed="rId7"/>
          <a:stretch>
            <a:fillRect/>
          </a:stretch>
        </p:blipFill>
        <p:spPr>
          <a:xfrm>
            <a:off x="8846382" y="4956936"/>
            <a:ext cx="1037783" cy="767700"/>
          </a:xfrm>
          <a:prstGeom prst="rect">
            <a:avLst/>
          </a:prstGeom>
        </p:spPr>
      </p:pic>
      <p:pic>
        <p:nvPicPr>
          <p:cNvPr id="26" name="Picture 25">
            <a:extLst>
              <a:ext uri="{FF2B5EF4-FFF2-40B4-BE49-F238E27FC236}">
                <a16:creationId xmlns:a16="http://schemas.microsoft.com/office/drawing/2014/main" id="{A6042557-DAF4-A716-A33C-9EEBC0C01F72}"/>
              </a:ext>
            </a:extLst>
          </p:cNvPr>
          <p:cNvPicPr>
            <a:picLocks noChangeAspect="1"/>
          </p:cNvPicPr>
          <p:nvPr/>
        </p:nvPicPr>
        <p:blipFill>
          <a:blip r:embed="rId8"/>
          <a:stretch>
            <a:fillRect/>
          </a:stretch>
        </p:blipFill>
        <p:spPr>
          <a:xfrm>
            <a:off x="10024465" y="4967376"/>
            <a:ext cx="999290" cy="757260"/>
          </a:xfrm>
          <a:prstGeom prst="rect">
            <a:avLst/>
          </a:prstGeom>
        </p:spPr>
      </p:pic>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9"/>
          <a:stretch>
            <a:fillRect/>
          </a:stretch>
        </p:blipFill>
        <p:spPr>
          <a:xfrm>
            <a:off x="8344921" y="598237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endCxn id="28" idx="1"/>
          </p:cNvCxnSpPr>
          <p:nvPr/>
        </p:nvCxnSpPr>
        <p:spPr>
          <a:xfrm>
            <a:off x="7711126" y="5524283"/>
            <a:ext cx="633795" cy="7470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90167D-C65F-1B05-E672-EA0169B6A5D6}"/>
              </a:ext>
            </a:extLst>
          </p:cNvPr>
          <p:cNvSpPr txBox="1"/>
          <p:nvPr/>
        </p:nvSpPr>
        <p:spPr>
          <a:xfrm>
            <a:off x="8846382" y="4637314"/>
            <a:ext cx="2583618" cy="230832"/>
          </a:xfrm>
          <a:prstGeom prst="rect">
            <a:avLst/>
          </a:prstGeom>
          <a:noFill/>
        </p:spPr>
        <p:txBody>
          <a:bodyPr wrap="square" rtlCol="0">
            <a:spAutoFit/>
          </a:bodyPr>
          <a:lstStyle/>
          <a:p>
            <a:r>
              <a:rPr lang="en-US" sz="900"/>
              <a:t>COMPRESSION ROLLER AT EACH END OF THE PAN</a:t>
            </a:r>
          </a:p>
        </p:txBody>
      </p:sp>
      <p:pic>
        <p:nvPicPr>
          <p:cNvPr id="10" name="Picture 9">
            <a:extLst>
              <a:ext uri="{FF2B5EF4-FFF2-40B4-BE49-F238E27FC236}">
                <a16:creationId xmlns:a16="http://schemas.microsoft.com/office/drawing/2014/main" id="{9A3AF7A2-CF5F-C392-15A8-841139A2C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747253">
            <a:off x="6019619" y="-1407113"/>
            <a:ext cx="7431618" cy="8246901"/>
          </a:xfrm>
          <a:prstGeom prst="rect">
            <a:avLst/>
          </a:prstGeom>
        </p:spPr>
      </p:pic>
      <p:sp>
        <p:nvSpPr>
          <p:cNvPr id="2" name="TextBox 1">
            <a:extLst>
              <a:ext uri="{FF2B5EF4-FFF2-40B4-BE49-F238E27FC236}">
                <a16:creationId xmlns:a16="http://schemas.microsoft.com/office/drawing/2014/main" id="{EF8E0D57-3245-48E0-1CE4-78A346D44E99}"/>
              </a:ext>
            </a:extLst>
          </p:cNvPr>
          <p:cNvSpPr txBox="1"/>
          <p:nvPr/>
        </p:nvSpPr>
        <p:spPr>
          <a:xfrm>
            <a:off x="3390900" y="375041"/>
            <a:ext cx="6267450" cy="646331"/>
          </a:xfrm>
          <a:prstGeom prst="rect">
            <a:avLst/>
          </a:prstGeom>
          <a:noFill/>
        </p:spPr>
        <p:txBody>
          <a:bodyPr wrap="square" rtlCol="0">
            <a:spAutoFit/>
          </a:bodyPr>
          <a:lstStyle/>
          <a:p>
            <a:r>
              <a:rPr lang="fr-FR" dirty="0"/>
              <a:t>Combinaison de barres d’usure, de casseroles et de rouleaux de compression.</a:t>
            </a:r>
            <a:endParaRPr lang="en-US" dirty="0"/>
          </a:p>
        </p:txBody>
      </p:sp>
      <p:pic>
        <p:nvPicPr>
          <p:cNvPr id="3" name="Picture 2" descr="Icon&#10;&#10;Description automatically generated">
            <a:extLst>
              <a:ext uri="{FF2B5EF4-FFF2-40B4-BE49-F238E27FC236}">
                <a16:creationId xmlns:a16="http://schemas.microsoft.com/office/drawing/2014/main" id="{697639F8-054A-B5FA-1311-028BF982BE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50" y="5816985"/>
            <a:ext cx="2237089" cy="530872"/>
          </a:xfrm>
          <a:prstGeom prst="rect">
            <a:avLst/>
          </a:prstGeom>
        </p:spPr>
      </p:pic>
    </p:spTree>
    <p:extLst>
      <p:ext uri="{BB962C8B-B14F-4D97-AF65-F5344CB8AC3E}">
        <p14:creationId xmlns:p14="http://schemas.microsoft.com/office/powerpoint/2010/main" val="2904292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0AE0F-7E8C-7774-0929-5529110D8D03}"/>
              </a:ext>
            </a:extLst>
          </p:cNvPr>
          <p:cNvPicPr>
            <a:picLocks noChangeAspect="1"/>
          </p:cNvPicPr>
          <p:nvPr/>
        </p:nvPicPr>
        <p:blipFill>
          <a:blip r:embed="rId3"/>
          <a:stretch>
            <a:fillRect/>
          </a:stretch>
        </p:blipFill>
        <p:spPr>
          <a:xfrm>
            <a:off x="6096000" y="3582401"/>
            <a:ext cx="5602444" cy="3203265"/>
          </a:xfrm>
          <a:prstGeom prst="rect">
            <a:avLst/>
          </a:prstGeom>
        </p:spPr>
      </p:pic>
      <p:pic>
        <p:nvPicPr>
          <p:cNvPr id="5" name="Picture 4">
            <a:extLst>
              <a:ext uri="{FF2B5EF4-FFF2-40B4-BE49-F238E27FC236}">
                <a16:creationId xmlns:a16="http://schemas.microsoft.com/office/drawing/2014/main" id="{8AF8D208-8F28-7C07-037B-521C9CFB89EE}"/>
              </a:ext>
            </a:extLst>
          </p:cNvPr>
          <p:cNvPicPr>
            <a:picLocks noChangeAspect="1"/>
          </p:cNvPicPr>
          <p:nvPr/>
        </p:nvPicPr>
        <p:blipFill>
          <a:blip r:embed="rId4"/>
          <a:stretch>
            <a:fillRect/>
          </a:stretch>
        </p:blipFill>
        <p:spPr>
          <a:xfrm>
            <a:off x="432994" y="491863"/>
            <a:ext cx="5915025" cy="1047750"/>
          </a:xfrm>
          <a:prstGeom prst="rect">
            <a:avLst/>
          </a:prstGeom>
        </p:spPr>
      </p:pic>
      <p:pic>
        <p:nvPicPr>
          <p:cNvPr id="7" name="Picture 6">
            <a:extLst>
              <a:ext uri="{FF2B5EF4-FFF2-40B4-BE49-F238E27FC236}">
                <a16:creationId xmlns:a16="http://schemas.microsoft.com/office/drawing/2014/main" id="{0414A93C-A621-0510-D133-E4EFCE59470E}"/>
              </a:ext>
            </a:extLst>
          </p:cNvPr>
          <p:cNvPicPr>
            <a:picLocks noChangeAspect="1"/>
          </p:cNvPicPr>
          <p:nvPr/>
        </p:nvPicPr>
        <p:blipFill>
          <a:blip r:embed="rId5"/>
          <a:stretch>
            <a:fillRect/>
          </a:stretch>
        </p:blipFill>
        <p:spPr>
          <a:xfrm>
            <a:off x="339415" y="1539613"/>
            <a:ext cx="7139684" cy="2363084"/>
          </a:xfrm>
          <a:prstGeom prst="rect">
            <a:avLst/>
          </a:prstGeom>
        </p:spPr>
      </p:pic>
      <p:sp>
        <p:nvSpPr>
          <p:cNvPr id="8" name="TextBox 7">
            <a:extLst>
              <a:ext uri="{FF2B5EF4-FFF2-40B4-BE49-F238E27FC236}">
                <a16:creationId xmlns:a16="http://schemas.microsoft.com/office/drawing/2014/main" id="{F39C7C98-E2E8-2211-E046-294B7307AFE9}"/>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Conception de plancher affleurant - Remplacement du bloc en caoutchouc</a:t>
            </a:r>
            <a:endParaRPr lang="en-US" dirty="0">
              <a:solidFill>
                <a:schemeClr val="bg1"/>
              </a:solidFill>
            </a:endParaRPr>
          </a:p>
        </p:txBody>
      </p:sp>
      <p:pic>
        <p:nvPicPr>
          <p:cNvPr id="4" name="Picture 3">
            <a:hlinkClick r:id="rId6"/>
            <a:extLst>
              <a:ext uri="{FF2B5EF4-FFF2-40B4-BE49-F238E27FC236}">
                <a16:creationId xmlns:a16="http://schemas.microsoft.com/office/drawing/2014/main" id="{AA72C4D0-488A-3164-1B1A-08F418B76A6F}"/>
              </a:ext>
            </a:extLst>
          </p:cNvPr>
          <p:cNvPicPr>
            <a:picLocks noChangeAspect="1"/>
          </p:cNvPicPr>
          <p:nvPr/>
        </p:nvPicPr>
        <p:blipFill>
          <a:blip r:embed="rId7"/>
          <a:stretch>
            <a:fillRect/>
          </a:stretch>
        </p:blipFill>
        <p:spPr>
          <a:xfrm>
            <a:off x="9069544" y="802007"/>
            <a:ext cx="2628900" cy="2628900"/>
          </a:xfrm>
          <a:prstGeom prst="rect">
            <a:avLst/>
          </a:prstGeom>
        </p:spPr>
      </p:pic>
      <p:sp>
        <p:nvSpPr>
          <p:cNvPr id="6" name="TextBox 5">
            <a:extLst>
              <a:ext uri="{FF2B5EF4-FFF2-40B4-BE49-F238E27FC236}">
                <a16:creationId xmlns:a16="http://schemas.microsoft.com/office/drawing/2014/main" id="{0E37FCCC-7137-C6E1-3492-E61CDC78605A}"/>
              </a:ext>
            </a:extLst>
          </p:cNvPr>
          <p:cNvSpPr txBox="1"/>
          <p:nvPr/>
        </p:nvSpPr>
        <p:spPr>
          <a:xfrm>
            <a:off x="7531585" y="491863"/>
            <a:ext cx="3538937" cy="461665"/>
          </a:xfrm>
          <a:prstGeom prst="rect">
            <a:avLst/>
          </a:prstGeom>
          <a:noFill/>
        </p:spPr>
        <p:txBody>
          <a:bodyPr wrap="square" rtlCol="0">
            <a:spAutoFit/>
          </a:bodyPr>
          <a:lstStyle/>
          <a:p>
            <a:r>
              <a:rPr lang="fr-FR" sz="1200" dirty="0"/>
              <a:t>INSTRUCTIONS DE REMPLACEMENT DE BLOC DE COMPRESSION</a:t>
            </a:r>
            <a:endParaRPr lang="en-US" sz="1200" dirty="0"/>
          </a:p>
        </p:txBody>
      </p:sp>
    </p:spTree>
    <p:extLst>
      <p:ext uri="{BB962C8B-B14F-4D97-AF65-F5344CB8AC3E}">
        <p14:creationId xmlns:p14="http://schemas.microsoft.com/office/powerpoint/2010/main" val="21307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Conception de plancher Faux Flush sans rouleaux de compression</a:t>
            </a:r>
            <a:endParaRPr lang="en-US" dirty="0">
              <a:solidFill>
                <a:schemeClr val="bg1"/>
              </a:solidFill>
            </a:endParaRPr>
          </a:p>
        </p:txBody>
      </p:sp>
      <p:pic>
        <p:nvPicPr>
          <p:cNvPr id="6" name="Picture 5">
            <a:extLst>
              <a:ext uri="{FF2B5EF4-FFF2-40B4-BE49-F238E27FC236}">
                <a16:creationId xmlns:a16="http://schemas.microsoft.com/office/drawing/2014/main" id="{6540E137-F03A-5CCD-3A7D-27B4BCE0E3B5}"/>
              </a:ext>
            </a:extLst>
          </p:cNvPr>
          <p:cNvPicPr>
            <a:picLocks noChangeAspect="1"/>
          </p:cNvPicPr>
          <p:nvPr/>
        </p:nvPicPr>
        <p:blipFill>
          <a:blip r:embed="rId3"/>
          <a:stretch>
            <a:fillRect/>
          </a:stretch>
        </p:blipFill>
        <p:spPr>
          <a:xfrm>
            <a:off x="469238" y="2197427"/>
            <a:ext cx="11253521" cy="1655779"/>
          </a:xfrm>
          <a:prstGeom prst="rect">
            <a:avLst/>
          </a:prstGeom>
        </p:spPr>
      </p:pic>
      <p:pic>
        <p:nvPicPr>
          <p:cNvPr id="2" name="Picture 1" descr="Icon&#10;&#10;Description automatically generated">
            <a:extLst>
              <a:ext uri="{FF2B5EF4-FFF2-40B4-BE49-F238E27FC236}">
                <a16:creationId xmlns:a16="http://schemas.microsoft.com/office/drawing/2014/main" id="{0DD4BA00-62D8-80A7-3ED0-7AB6F08FD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Tree>
    <p:extLst>
      <p:ext uri="{BB962C8B-B14F-4D97-AF65-F5344CB8AC3E}">
        <p14:creationId xmlns:p14="http://schemas.microsoft.com/office/powerpoint/2010/main" val="2592346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Conception de plancher Faux Flush sans rouleaux de compression</a:t>
            </a:r>
            <a:endParaRPr lang="en-US" dirty="0">
              <a:solidFill>
                <a:schemeClr val="bg1"/>
              </a:solidFill>
            </a:endParaRPr>
          </a:p>
        </p:txBody>
      </p:sp>
      <p:pic>
        <p:nvPicPr>
          <p:cNvPr id="2" name="Picture 1" descr="Icon&#10;&#10;Description automatically generated">
            <a:extLst>
              <a:ext uri="{FF2B5EF4-FFF2-40B4-BE49-F238E27FC236}">
                <a16:creationId xmlns:a16="http://schemas.microsoft.com/office/drawing/2014/main" id="{0DD4BA00-62D8-80A7-3ED0-7AB6F08FD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4" name="Picture 3">
            <a:extLst>
              <a:ext uri="{FF2B5EF4-FFF2-40B4-BE49-F238E27FC236}">
                <a16:creationId xmlns:a16="http://schemas.microsoft.com/office/drawing/2014/main" id="{D8ED0CFA-9334-8EFB-061F-92C10DF9F718}"/>
              </a:ext>
            </a:extLst>
          </p:cNvPr>
          <p:cNvPicPr>
            <a:picLocks noChangeAspect="1"/>
          </p:cNvPicPr>
          <p:nvPr/>
        </p:nvPicPr>
        <p:blipFill>
          <a:blip r:embed="rId4"/>
          <a:stretch>
            <a:fillRect/>
          </a:stretch>
        </p:blipFill>
        <p:spPr>
          <a:xfrm>
            <a:off x="2719754" y="720690"/>
            <a:ext cx="3376246" cy="4746661"/>
          </a:xfrm>
          <a:prstGeom prst="rect">
            <a:avLst/>
          </a:prstGeom>
        </p:spPr>
      </p:pic>
      <p:sp>
        <p:nvSpPr>
          <p:cNvPr id="5" name="TextBox 4">
            <a:extLst>
              <a:ext uri="{FF2B5EF4-FFF2-40B4-BE49-F238E27FC236}">
                <a16:creationId xmlns:a16="http://schemas.microsoft.com/office/drawing/2014/main" id="{2032FDE8-1236-654F-29AA-F977A0B77C1B}"/>
              </a:ext>
            </a:extLst>
          </p:cNvPr>
          <p:cNvSpPr txBox="1"/>
          <p:nvPr/>
        </p:nvSpPr>
        <p:spPr>
          <a:xfrm>
            <a:off x="6096000" y="1452880"/>
            <a:ext cx="5510543" cy="2031325"/>
          </a:xfrm>
          <a:prstGeom prst="rect">
            <a:avLst/>
          </a:prstGeom>
          <a:noFill/>
        </p:spPr>
        <p:txBody>
          <a:bodyPr wrap="square" rtlCol="0">
            <a:spAutoFit/>
          </a:bodyPr>
          <a:lstStyle/>
          <a:p>
            <a:r>
              <a:rPr lang="fr-FR" dirty="0"/>
              <a:t>MORCEAUX DE BANDE DE GLISSEMENT EN PLASTIQUE LE LONG DU BORD INTÉRIEUR DE LA CASSEROLE EN MÉTAL
NOUVELLE CONCEPTION DE PLANCHER FAUX FLUSH POUR L’INDUSTRIE POUR 2024
LE BAS DU PLANCHER COULISSANT A UN NEZ BISEAUTÉ QUI GLISSE À TRAVERS LE PLATEAU DU REZ-DE-CHAUSSÉE EN PENTE MÉTALLIQUE</a:t>
            </a:r>
            <a:endParaRPr lang="en-US" dirty="0"/>
          </a:p>
        </p:txBody>
      </p:sp>
    </p:spTree>
    <p:extLst>
      <p:ext uri="{BB962C8B-B14F-4D97-AF65-F5344CB8AC3E}">
        <p14:creationId xmlns:p14="http://schemas.microsoft.com/office/powerpoint/2010/main" val="46636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Barre </a:t>
            </a:r>
            <a:r>
              <a:rPr lang="en-US" dirty="0" err="1">
                <a:solidFill>
                  <a:schemeClr val="bg1"/>
                </a:solidFill>
              </a:rPr>
              <a:t>d’usure</a:t>
            </a:r>
            <a:r>
              <a:rPr lang="en-US" dirty="0">
                <a:solidFill>
                  <a:schemeClr val="bg1"/>
                </a:solidFill>
              </a:rPr>
              <a:t> à l’ancienne</a:t>
            </a:r>
          </a:p>
        </p:txBody>
      </p:sp>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9" name="Picture 8">
            <a:extLst>
              <a:ext uri="{FF2B5EF4-FFF2-40B4-BE49-F238E27FC236}">
                <a16:creationId xmlns:a16="http://schemas.microsoft.com/office/drawing/2014/main" id="{95248ACA-73CF-6B19-1066-DCA10591767C}"/>
              </a:ext>
            </a:extLst>
          </p:cNvPr>
          <p:cNvPicPr>
            <a:picLocks noChangeAspect="1"/>
          </p:cNvPicPr>
          <p:nvPr/>
        </p:nvPicPr>
        <p:blipFill>
          <a:blip r:embed="rId4"/>
          <a:stretch>
            <a:fillRect/>
          </a:stretch>
        </p:blipFill>
        <p:spPr>
          <a:xfrm>
            <a:off x="1059022" y="583609"/>
            <a:ext cx="4484577" cy="3186410"/>
          </a:xfrm>
          <a:prstGeom prst="rect">
            <a:avLst/>
          </a:prstGeom>
        </p:spPr>
      </p:pic>
      <p:pic>
        <p:nvPicPr>
          <p:cNvPr id="13" name="Picture 12">
            <a:extLst>
              <a:ext uri="{FF2B5EF4-FFF2-40B4-BE49-F238E27FC236}">
                <a16:creationId xmlns:a16="http://schemas.microsoft.com/office/drawing/2014/main" id="{98BA1930-D4A8-782C-F58C-EDFA202850B6}"/>
              </a:ext>
            </a:extLst>
          </p:cNvPr>
          <p:cNvPicPr>
            <a:picLocks noChangeAspect="1"/>
          </p:cNvPicPr>
          <p:nvPr/>
        </p:nvPicPr>
        <p:blipFill>
          <a:blip r:embed="rId5"/>
          <a:stretch>
            <a:fillRect/>
          </a:stretch>
        </p:blipFill>
        <p:spPr>
          <a:xfrm>
            <a:off x="8207504" y="365876"/>
            <a:ext cx="3744613" cy="3186410"/>
          </a:xfrm>
          <a:prstGeom prst="rect">
            <a:avLst/>
          </a:prstGeom>
        </p:spPr>
      </p:pic>
      <p:sp>
        <p:nvSpPr>
          <p:cNvPr id="14" name="TextBox 13">
            <a:extLst>
              <a:ext uri="{FF2B5EF4-FFF2-40B4-BE49-F238E27FC236}">
                <a16:creationId xmlns:a16="http://schemas.microsoft.com/office/drawing/2014/main" id="{B819861B-F96B-7A57-F086-0FDE5F99FC28}"/>
              </a:ext>
            </a:extLst>
          </p:cNvPr>
          <p:cNvSpPr txBox="1"/>
          <p:nvPr/>
        </p:nvSpPr>
        <p:spPr>
          <a:xfrm>
            <a:off x="200415" y="3905971"/>
            <a:ext cx="7154069" cy="1477328"/>
          </a:xfrm>
          <a:prstGeom prst="rect">
            <a:avLst/>
          </a:prstGeom>
          <a:noFill/>
        </p:spPr>
        <p:txBody>
          <a:bodyPr wrap="square" rtlCol="0">
            <a:spAutoFit/>
          </a:bodyPr>
          <a:lstStyle/>
          <a:p>
            <a:r>
              <a:rPr lang="fr-FR" dirty="0"/>
              <a:t>Les barres d’usure de style plus ancien utilisées dans le passé n’étaient pas toutes des noyaux solides. Au fil du temps, le poids de la pièce peut faire sauter la pièce pendant le fonctionnement, empêcher la pièce de se plein étendre au fond ou ajouter une pression supplémentaire sur le moteur et l’ensemble de la boîte de vitesses.</a:t>
            </a:r>
            <a:endParaRPr lang="en-US" dirty="0"/>
          </a:p>
        </p:txBody>
      </p:sp>
      <p:pic>
        <p:nvPicPr>
          <p:cNvPr id="17" name="Picture 16">
            <a:hlinkClick r:id="rId6"/>
            <a:extLst>
              <a:ext uri="{FF2B5EF4-FFF2-40B4-BE49-F238E27FC236}">
                <a16:creationId xmlns:a16="http://schemas.microsoft.com/office/drawing/2014/main" id="{21377468-D983-8C9D-7476-1EB36FC7B552}"/>
              </a:ext>
            </a:extLst>
          </p:cNvPr>
          <p:cNvPicPr>
            <a:picLocks noChangeAspect="1"/>
          </p:cNvPicPr>
          <p:nvPr/>
        </p:nvPicPr>
        <p:blipFill>
          <a:blip r:embed="rId7"/>
          <a:stretch>
            <a:fillRect/>
          </a:stretch>
        </p:blipFill>
        <p:spPr>
          <a:xfrm>
            <a:off x="9403329" y="3905971"/>
            <a:ext cx="2647950" cy="2686050"/>
          </a:xfrm>
          <a:prstGeom prst="rect">
            <a:avLst/>
          </a:prstGeom>
        </p:spPr>
      </p:pic>
      <p:sp>
        <p:nvSpPr>
          <p:cNvPr id="18" name="TextBox 17">
            <a:extLst>
              <a:ext uri="{FF2B5EF4-FFF2-40B4-BE49-F238E27FC236}">
                <a16:creationId xmlns:a16="http://schemas.microsoft.com/office/drawing/2014/main" id="{4865DC71-E25B-01FE-FD36-88736FBBEAD2}"/>
              </a:ext>
            </a:extLst>
          </p:cNvPr>
          <p:cNvSpPr txBox="1"/>
          <p:nvPr/>
        </p:nvSpPr>
        <p:spPr>
          <a:xfrm>
            <a:off x="7528357" y="3849252"/>
            <a:ext cx="4349051" cy="276999"/>
          </a:xfrm>
          <a:prstGeom prst="rect">
            <a:avLst/>
          </a:prstGeom>
          <a:noFill/>
        </p:spPr>
        <p:txBody>
          <a:bodyPr wrap="square" rtlCol="0">
            <a:spAutoFit/>
          </a:bodyPr>
          <a:lstStyle/>
          <a:p>
            <a:pPr algn="r"/>
            <a:r>
              <a:rPr lang="en-US" sz="1200"/>
              <a:t>Link to roller installation instructions</a:t>
            </a:r>
          </a:p>
        </p:txBody>
      </p:sp>
      <p:sp>
        <p:nvSpPr>
          <p:cNvPr id="19" name="TextBox 18">
            <a:extLst>
              <a:ext uri="{FF2B5EF4-FFF2-40B4-BE49-F238E27FC236}">
                <a16:creationId xmlns:a16="http://schemas.microsoft.com/office/drawing/2014/main" id="{AA2DEA88-7C07-F625-285B-E524B1FA16CC}"/>
              </a:ext>
            </a:extLst>
          </p:cNvPr>
          <p:cNvSpPr txBox="1"/>
          <p:nvPr/>
        </p:nvSpPr>
        <p:spPr>
          <a:xfrm>
            <a:off x="4216013" y="682832"/>
            <a:ext cx="3312344" cy="1200329"/>
          </a:xfrm>
          <a:prstGeom prst="rect">
            <a:avLst/>
          </a:prstGeom>
          <a:noFill/>
        </p:spPr>
        <p:txBody>
          <a:bodyPr wrap="square" rtlCol="0">
            <a:spAutoFit/>
          </a:bodyPr>
          <a:lstStyle/>
          <a:p>
            <a:r>
              <a:rPr lang="fr-FR" dirty="0"/>
              <a:t>DES ROULEAUX DE SERVICE PEUVENT ÊTRE AJOUTÉS SANS RETIRER LA GLISSIÈRE OU L’ANCIENNE BARRE D’USURE.</a:t>
            </a:r>
            <a:endParaRPr lang="en-US" dirty="0"/>
          </a:p>
        </p:txBody>
      </p:sp>
      <p:sp>
        <p:nvSpPr>
          <p:cNvPr id="2" name="TextBox 1">
            <a:extLst>
              <a:ext uri="{FF2B5EF4-FFF2-40B4-BE49-F238E27FC236}">
                <a16:creationId xmlns:a16="http://schemas.microsoft.com/office/drawing/2014/main" id="{0DC89071-D78E-B707-2D17-23067C6DA5EF}"/>
              </a:ext>
            </a:extLst>
          </p:cNvPr>
          <p:cNvSpPr txBox="1"/>
          <p:nvPr/>
        </p:nvSpPr>
        <p:spPr>
          <a:xfrm>
            <a:off x="5649686" y="2240924"/>
            <a:ext cx="4189773" cy="1200329"/>
          </a:xfrm>
          <a:prstGeom prst="rect">
            <a:avLst/>
          </a:prstGeom>
          <a:noFill/>
        </p:spPr>
        <p:txBody>
          <a:bodyPr wrap="square" rtlCol="0">
            <a:spAutoFit/>
          </a:bodyPr>
          <a:lstStyle/>
          <a:p>
            <a:r>
              <a:rPr lang="fr-FR" dirty="0"/>
              <a:t>ROULEAU DE 1/2" DE HAUTEUR - NUMÉRO DE PIÈCE 854304
ROULEAU DE 3/4" DE HAUTEUR – NUMÉRO DE PIÈCE 854303</a:t>
            </a:r>
            <a:endParaRPr lang="en-US" dirty="0"/>
          </a:p>
        </p:txBody>
      </p:sp>
      <p:pic>
        <p:nvPicPr>
          <p:cNvPr id="4" name="Picture 3">
            <a:hlinkClick r:id="rId8"/>
            <a:extLst>
              <a:ext uri="{FF2B5EF4-FFF2-40B4-BE49-F238E27FC236}">
                <a16:creationId xmlns:a16="http://schemas.microsoft.com/office/drawing/2014/main" id="{CF1EEC75-B2E7-02EB-B691-D92013B57ECE}"/>
              </a:ext>
            </a:extLst>
          </p:cNvPr>
          <p:cNvPicPr>
            <a:picLocks noChangeAspect="1"/>
          </p:cNvPicPr>
          <p:nvPr/>
        </p:nvPicPr>
        <p:blipFill>
          <a:blip r:embed="rId9"/>
          <a:stretch>
            <a:fillRect/>
          </a:stretch>
        </p:blipFill>
        <p:spPr>
          <a:xfrm>
            <a:off x="7170898" y="3763275"/>
            <a:ext cx="2271846" cy="2686050"/>
          </a:xfrm>
          <a:prstGeom prst="rect">
            <a:avLst/>
          </a:prstGeom>
        </p:spPr>
      </p:pic>
    </p:spTree>
    <p:extLst>
      <p:ext uri="{BB962C8B-B14F-4D97-AF65-F5344CB8AC3E}">
        <p14:creationId xmlns:p14="http://schemas.microsoft.com/office/powerpoint/2010/main" val="19548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Ajout</a:t>
            </a:r>
            <a:r>
              <a:rPr lang="en-US" dirty="0">
                <a:solidFill>
                  <a:schemeClr val="bg1"/>
                </a:solidFill>
              </a:rPr>
              <a:t> de rouleaux </a:t>
            </a:r>
            <a:r>
              <a:rPr lang="en-US" dirty="0" err="1">
                <a:solidFill>
                  <a:schemeClr val="bg1"/>
                </a:solidFill>
              </a:rPr>
              <a:t>supplémentaires</a:t>
            </a:r>
            <a:endParaRPr lang="en-US" dirty="0">
              <a:solidFill>
                <a:schemeClr val="bg1"/>
              </a:solidFill>
            </a:endParaRPr>
          </a:p>
        </p:txBody>
      </p:sp>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4" name="Picture 3">
            <a:extLst>
              <a:ext uri="{FF2B5EF4-FFF2-40B4-BE49-F238E27FC236}">
                <a16:creationId xmlns:a16="http://schemas.microsoft.com/office/drawing/2014/main" id="{404A26FA-EA64-1A79-62CE-1013919BC0B3}"/>
              </a:ext>
            </a:extLst>
          </p:cNvPr>
          <p:cNvPicPr>
            <a:picLocks noChangeAspect="1"/>
          </p:cNvPicPr>
          <p:nvPr/>
        </p:nvPicPr>
        <p:blipFill>
          <a:blip r:embed="rId4"/>
          <a:stretch>
            <a:fillRect/>
          </a:stretch>
        </p:blipFill>
        <p:spPr>
          <a:xfrm>
            <a:off x="813830" y="856445"/>
            <a:ext cx="6112208" cy="2651078"/>
          </a:xfrm>
          <a:prstGeom prst="rect">
            <a:avLst/>
          </a:prstGeom>
        </p:spPr>
      </p:pic>
      <p:sp>
        <p:nvSpPr>
          <p:cNvPr id="19" name="TextBox 18">
            <a:extLst>
              <a:ext uri="{FF2B5EF4-FFF2-40B4-BE49-F238E27FC236}">
                <a16:creationId xmlns:a16="http://schemas.microsoft.com/office/drawing/2014/main" id="{AA2DEA88-7C07-F625-285B-E524B1FA16CC}"/>
              </a:ext>
            </a:extLst>
          </p:cNvPr>
          <p:cNvSpPr txBox="1"/>
          <p:nvPr/>
        </p:nvSpPr>
        <p:spPr>
          <a:xfrm>
            <a:off x="3754192" y="3063636"/>
            <a:ext cx="4260129" cy="1200329"/>
          </a:xfrm>
          <a:prstGeom prst="rect">
            <a:avLst/>
          </a:prstGeom>
          <a:noFill/>
        </p:spPr>
        <p:txBody>
          <a:bodyPr wrap="square" rtlCol="0">
            <a:spAutoFit/>
          </a:bodyPr>
          <a:lstStyle/>
          <a:p>
            <a:r>
              <a:rPr lang="fr-FR" dirty="0"/>
              <a:t>DES ROULEAUX DE SERVICE À LA MÊME HAUTEUR QUE LES ROULEAUX D’ORIGINE DE 1,00 PO PEUVENT ÊTRE AJOUTÉS SANS RETIRER LA GLISSIÈRE.</a:t>
            </a:r>
            <a:endParaRPr lang="en-US" dirty="0"/>
          </a:p>
        </p:txBody>
      </p:sp>
      <p:pic>
        <p:nvPicPr>
          <p:cNvPr id="6" name="Picture 5">
            <a:extLst>
              <a:ext uri="{FF2B5EF4-FFF2-40B4-BE49-F238E27FC236}">
                <a16:creationId xmlns:a16="http://schemas.microsoft.com/office/drawing/2014/main" id="{D3AD5E3D-A1B1-EEF6-3603-93B9A6F6517C}"/>
              </a:ext>
            </a:extLst>
          </p:cNvPr>
          <p:cNvPicPr>
            <a:picLocks noChangeAspect="1"/>
          </p:cNvPicPr>
          <p:nvPr/>
        </p:nvPicPr>
        <p:blipFill>
          <a:blip r:embed="rId5"/>
          <a:stretch>
            <a:fillRect/>
          </a:stretch>
        </p:blipFill>
        <p:spPr>
          <a:xfrm>
            <a:off x="7568029" y="3680332"/>
            <a:ext cx="4467225" cy="2933700"/>
          </a:xfrm>
          <a:prstGeom prst="rect">
            <a:avLst/>
          </a:prstGeom>
        </p:spPr>
      </p:pic>
      <p:sp>
        <p:nvSpPr>
          <p:cNvPr id="2" name="TextBox 1">
            <a:extLst>
              <a:ext uri="{FF2B5EF4-FFF2-40B4-BE49-F238E27FC236}">
                <a16:creationId xmlns:a16="http://schemas.microsoft.com/office/drawing/2014/main" id="{930CE91D-97D4-48B6-027E-37B20375A7AE}"/>
              </a:ext>
            </a:extLst>
          </p:cNvPr>
          <p:cNvSpPr txBox="1"/>
          <p:nvPr/>
        </p:nvSpPr>
        <p:spPr>
          <a:xfrm>
            <a:off x="4833257" y="5225143"/>
            <a:ext cx="2734772" cy="369332"/>
          </a:xfrm>
          <a:prstGeom prst="rect">
            <a:avLst/>
          </a:prstGeom>
          <a:noFill/>
        </p:spPr>
        <p:txBody>
          <a:bodyPr wrap="square" rtlCol="0">
            <a:spAutoFit/>
          </a:bodyPr>
          <a:lstStyle/>
          <a:p>
            <a:r>
              <a:rPr lang="en-US" dirty="0"/>
              <a:t>NUMÉRO DE PIÈCE 22324</a:t>
            </a:r>
          </a:p>
        </p:txBody>
      </p:sp>
      <p:sp>
        <p:nvSpPr>
          <p:cNvPr id="3" name="TextBox 2">
            <a:extLst>
              <a:ext uri="{FF2B5EF4-FFF2-40B4-BE49-F238E27FC236}">
                <a16:creationId xmlns:a16="http://schemas.microsoft.com/office/drawing/2014/main" id="{C81159DA-BE08-CE2E-3873-FB580DAFA366}"/>
              </a:ext>
            </a:extLst>
          </p:cNvPr>
          <p:cNvSpPr txBox="1"/>
          <p:nvPr/>
        </p:nvSpPr>
        <p:spPr>
          <a:xfrm>
            <a:off x="5889171" y="1088571"/>
            <a:ext cx="5170715" cy="369332"/>
          </a:xfrm>
          <a:prstGeom prst="rect">
            <a:avLst/>
          </a:prstGeom>
          <a:noFill/>
        </p:spPr>
        <p:txBody>
          <a:bodyPr wrap="square" rtlCol="0">
            <a:spAutoFit/>
          </a:bodyPr>
          <a:lstStyle/>
          <a:p>
            <a:r>
              <a:rPr lang="en-US" dirty="0"/>
              <a:t>NUMÉRO DE PIÈCE 854275</a:t>
            </a:r>
          </a:p>
        </p:txBody>
      </p:sp>
    </p:spTree>
    <p:extLst>
      <p:ext uri="{BB962C8B-B14F-4D97-AF65-F5344CB8AC3E}">
        <p14:creationId xmlns:p14="http://schemas.microsoft.com/office/powerpoint/2010/main" val="317874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Limites de poids pour l’Accu-Slide</a:t>
            </a:r>
            <a:endParaRPr lang="en-US" dirty="0">
              <a:solidFill>
                <a:schemeClr val="bg1"/>
              </a:solidFill>
            </a:endParaRP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76" y="6114599"/>
            <a:ext cx="2237089" cy="530872"/>
          </a:xfrm>
          <a:prstGeom prst="rect">
            <a:avLst/>
          </a:prstGeom>
        </p:spPr>
      </p:pic>
      <p:sp>
        <p:nvSpPr>
          <p:cNvPr id="8" name="TextBox 7">
            <a:extLst>
              <a:ext uri="{FF2B5EF4-FFF2-40B4-BE49-F238E27FC236}">
                <a16:creationId xmlns:a16="http://schemas.microsoft.com/office/drawing/2014/main" id="{95CB8949-D840-0403-D147-42050851A114}"/>
              </a:ext>
            </a:extLst>
          </p:cNvPr>
          <p:cNvSpPr txBox="1"/>
          <p:nvPr/>
        </p:nvSpPr>
        <p:spPr>
          <a:xfrm>
            <a:off x="9296400" y="3659832"/>
            <a:ext cx="2243070" cy="2308324"/>
          </a:xfrm>
          <a:prstGeom prst="rect">
            <a:avLst/>
          </a:prstGeom>
          <a:noFill/>
        </p:spPr>
        <p:txBody>
          <a:bodyPr wrap="square" rtlCol="0">
            <a:spAutoFit/>
          </a:bodyPr>
          <a:lstStyle/>
          <a:p>
            <a:r>
              <a:rPr lang="fr-FR" dirty="0"/>
              <a:t>Bal Rouleaux sont évalués pour 200 </a:t>
            </a:r>
            <a:r>
              <a:rPr lang="fr-FR" dirty="0" err="1"/>
              <a:t>lbs</a:t>
            </a:r>
            <a:r>
              <a:rPr lang="fr-FR" dirty="0"/>
              <a:t>. Des rouleaux supplémentaires peuvent être nécessaires en fonction de l’application.</a:t>
            </a:r>
            <a:endParaRPr lang="en-US" dirty="0"/>
          </a:p>
        </p:txBody>
      </p:sp>
      <p:graphicFrame>
        <p:nvGraphicFramePr>
          <p:cNvPr id="5" name="Table 4">
            <a:extLst>
              <a:ext uri="{FF2B5EF4-FFF2-40B4-BE49-F238E27FC236}">
                <a16:creationId xmlns:a16="http://schemas.microsoft.com/office/drawing/2014/main" id="{24839D4F-05B0-4170-7E34-27AF61CA72B1}"/>
              </a:ext>
            </a:extLst>
          </p:cNvPr>
          <p:cNvGraphicFramePr>
            <a:graphicFrameLocks noGrp="1"/>
          </p:cNvGraphicFramePr>
          <p:nvPr>
            <p:extLst>
              <p:ext uri="{D42A27DB-BD31-4B8C-83A1-F6EECF244321}">
                <p14:modId xmlns:p14="http://schemas.microsoft.com/office/powerpoint/2010/main" val="249292439"/>
              </p:ext>
            </p:extLst>
          </p:nvPr>
        </p:nvGraphicFramePr>
        <p:xfrm>
          <a:off x="0" y="365876"/>
          <a:ext cx="12192000" cy="2225040"/>
        </p:xfrm>
        <a:graphic>
          <a:graphicData uri="http://schemas.openxmlformats.org/drawingml/2006/table">
            <a:tbl>
              <a:tblPr firstRow="1" bandRow="1">
                <a:tableStyleId>{69012ECD-51FC-41F1-AA8D-1B2483CD663E}</a:tableStyleId>
              </a:tblPr>
              <a:tblGrid>
                <a:gridCol w="4064001">
                  <a:extLst>
                    <a:ext uri="{9D8B030D-6E8A-4147-A177-3AD203B41FA5}">
                      <a16:colId xmlns:a16="http://schemas.microsoft.com/office/drawing/2014/main" val="414307201"/>
                    </a:ext>
                  </a:extLst>
                </a:gridCol>
                <a:gridCol w="5280511">
                  <a:extLst>
                    <a:ext uri="{9D8B030D-6E8A-4147-A177-3AD203B41FA5}">
                      <a16:colId xmlns:a16="http://schemas.microsoft.com/office/drawing/2014/main" val="2967198347"/>
                    </a:ext>
                  </a:extLst>
                </a:gridCol>
                <a:gridCol w="2847488">
                  <a:extLst>
                    <a:ext uri="{9D8B030D-6E8A-4147-A177-3AD203B41FA5}">
                      <a16:colId xmlns:a16="http://schemas.microsoft.com/office/drawing/2014/main" val="2111823468"/>
                    </a:ext>
                  </a:extLst>
                </a:gridCol>
              </a:tblGrid>
              <a:tr h="370840">
                <a:tc>
                  <a:txBody>
                    <a:bodyPr/>
                    <a:lstStyle/>
                    <a:p>
                      <a:pPr marL="0" marR="0">
                        <a:spcBef>
                          <a:spcPts val="0"/>
                        </a:spcBef>
                        <a:spcAft>
                          <a:spcPts val="0"/>
                        </a:spcAft>
                      </a:pPr>
                      <a:r>
                        <a:rPr lang="en-US" sz="1600" b="1">
                          <a:solidFill>
                            <a:schemeClr val="bg1"/>
                          </a:solidFill>
                          <a:effectLst/>
                        </a:rPr>
                        <a:t>BAL SLIDE TYPE</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b="1">
                          <a:solidFill>
                            <a:schemeClr val="bg1"/>
                          </a:solidFill>
                          <a:effectLst/>
                        </a:rPr>
                        <a:t>GLIDE SURFACE</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b="1">
                          <a:solidFill>
                            <a:schemeClr val="bg1"/>
                          </a:solidFill>
                          <a:effectLst/>
                        </a:rPr>
                        <a:t>MAX ROOM WEIGHT</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359421366"/>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solidFill>
                            <a:srgbClr val="000000"/>
                          </a:solidFill>
                          <a:effectLst/>
                        </a:rPr>
                        <a:t>BAL ABOVE FLOOR ROLLERS</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2000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19444713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ABOVE FLOOR SOLID CORE WEAR BAR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1800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884492020"/>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BAL FLUSH FLOOR PAN</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1600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62433886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METAL FAUX FLOOR WITH 12 DEGREE RAMP</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1100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51260791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solidFill>
                            <a:srgbClr val="000000"/>
                          </a:solidFill>
                          <a:effectLst/>
                        </a:rPr>
                        <a:t>FOREST RIVER GIGGY FLOOR</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solidFill>
                            <a:srgbClr val="000000"/>
                          </a:solidFill>
                          <a:effectLst/>
                        </a:rPr>
                        <a:t>1000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4170113213"/>
                  </a:ext>
                </a:extLst>
              </a:tr>
            </a:tbl>
          </a:graphicData>
        </a:graphic>
      </p:graphicFrame>
      <p:pic>
        <p:nvPicPr>
          <p:cNvPr id="9" name="Picture 8">
            <a:extLst>
              <a:ext uri="{FF2B5EF4-FFF2-40B4-BE49-F238E27FC236}">
                <a16:creationId xmlns:a16="http://schemas.microsoft.com/office/drawing/2014/main" id="{EC6CC41B-42E5-80C5-812C-B90B6710A9BC}"/>
              </a:ext>
            </a:extLst>
          </p:cNvPr>
          <p:cNvPicPr>
            <a:picLocks noChangeAspect="1"/>
          </p:cNvPicPr>
          <p:nvPr/>
        </p:nvPicPr>
        <p:blipFill>
          <a:blip r:embed="rId4"/>
          <a:stretch>
            <a:fillRect/>
          </a:stretch>
        </p:blipFill>
        <p:spPr>
          <a:xfrm>
            <a:off x="264975" y="3070924"/>
            <a:ext cx="9031425" cy="3140736"/>
          </a:xfrm>
          <a:prstGeom prst="rect">
            <a:avLst/>
          </a:prstGeom>
        </p:spPr>
      </p:pic>
      <p:pic>
        <p:nvPicPr>
          <p:cNvPr id="10" name="Picture 9">
            <a:extLst>
              <a:ext uri="{FF2B5EF4-FFF2-40B4-BE49-F238E27FC236}">
                <a16:creationId xmlns:a16="http://schemas.microsoft.com/office/drawing/2014/main" id="{A7D44DE1-34D0-0006-F789-2C08EFBF5D0C}"/>
              </a:ext>
            </a:extLst>
          </p:cNvPr>
          <p:cNvPicPr>
            <a:picLocks noChangeAspect="1"/>
          </p:cNvPicPr>
          <p:nvPr/>
        </p:nvPicPr>
        <p:blipFill>
          <a:blip r:embed="rId5"/>
          <a:stretch>
            <a:fillRect/>
          </a:stretch>
        </p:blipFill>
        <p:spPr>
          <a:xfrm>
            <a:off x="264975" y="2637113"/>
            <a:ext cx="8794901" cy="323135"/>
          </a:xfrm>
          <a:prstGeom prst="rect">
            <a:avLst/>
          </a:prstGeom>
        </p:spPr>
      </p:pic>
    </p:spTree>
    <p:extLst>
      <p:ext uri="{BB962C8B-B14F-4D97-AF65-F5344CB8AC3E}">
        <p14:creationId xmlns:p14="http://schemas.microsoft.com/office/powerpoint/2010/main" val="146110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4471782" y="726575"/>
            <a:ext cx="7415409" cy="3539430"/>
          </a:xfrm>
          <a:prstGeom prst="rect">
            <a:avLst/>
          </a:prstGeom>
          <a:noFill/>
        </p:spPr>
        <p:txBody>
          <a:bodyPr wrap="square" rtlCol="0">
            <a:spAutoFit/>
          </a:bodyPr>
          <a:lstStyle/>
          <a:p>
            <a:r>
              <a:rPr lang="fr-FR" sz="1400" dirty="0">
                <a:solidFill>
                  <a:srgbClr val="111111"/>
                </a:solidFill>
                <a:latin typeface="Open Sans" panose="020B0606030504020204" pitchFamily="34" charset="0"/>
              </a:rPr>
              <a:t>Vous devriez avoir un écart de 5/8 « de haut en bas de chaque côté de la pièce entre le mur d’extrémité coulissant et la partie métallique du montant, lorsque vous tirez le joint de lingette, car la largeur totale de l’ouverture rugueuse, avant que les jambages ne soient fixés de chaque côté, doit être 4,25 " plus large que la boîte à glissière (bord fini de la fibre de verre au bord fini de la fibre de verre).
S’il n’y a pas de dégagement de 5/8 "de haut en bas des deux côtés, vous voudrez vérifier ce qui suit, puis contacter l’OEM RV avec vos conclusions sur le NIV pour obtenir des conseils. 
	Confirmez que l’ensemble de bâche est complètement assis contre l’ouverture rugueuse.
	Confirmez que les jambages ne se tordent pas pendant le fonctionnement de la pièce. 
	Mesurez en croix la pièce à glissière pour l’</a:t>
            </a:r>
            <a:r>
              <a:rPr lang="fr-FR" sz="1400" dirty="0" err="1">
                <a:solidFill>
                  <a:srgbClr val="111111"/>
                </a:solidFill>
                <a:latin typeface="Open Sans" panose="020B0606030504020204" pitchFamily="34" charset="0"/>
              </a:rPr>
              <a:t>équerrêtement</a:t>
            </a:r>
            <a:r>
              <a:rPr lang="fr-FR" sz="1400" dirty="0">
                <a:solidFill>
                  <a:srgbClr val="111111"/>
                </a:solidFill>
                <a:latin typeface="Open Sans" panose="020B0606030504020204" pitchFamily="34" charset="0"/>
              </a:rPr>
              <a:t>.
	Si vous constatez que l’espace de chaque côté de la pièce change, lors de l’extension / rétraction, mesurez la largeur intérieure de la glissière à l’arrière de la salle de diapositives et la largeur intérieure de la glissière à l’avant de la salle de diapositives.</a:t>
            </a:r>
            <a:endParaRPr lang="en-US" sz="1400" b="0" i="0" dirty="0">
              <a:solidFill>
                <a:srgbClr val="111111"/>
              </a:solidFill>
              <a:effectLst/>
              <a:latin typeface="Open Sans" panose="020B0606030504020204" pitchFamily="34" charset="0"/>
            </a:endParaRPr>
          </a:p>
        </p:txBody>
      </p:sp>
      <p:pic>
        <p:nvPicPr>
          <p:cNvPr id="2" name="Picture 1" descr="Icon&#10;&#10;Description automatically generated">
            <a:extLst>
              <a:ext uri="{FF2B5EF4-FFF2-40B4-BE49-F238E27FC236}">
                <a16:creationId xmlns:a16="http://schemas.microsoft.com/office/drawing/2014/main" id="{E43B63AA-1E3E-1074-CC17-098AA0B4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79" y="5912250"/>
            <a:ext cx="2237089" cy="530872"/>
          </a:xfrm>
          <a:prstGeom prst="rect">
            <a:avLst/>
          </a:prstGeom>
        </p:spPr>
      </p:pic>
      <p:pic>
        <p:nvPicPr>
          <p:cNvPr id="6" name="Picture 5">
            <a:extLst>
              <a:ext uri="{FF2B5EF4-FFF2-40B4-BE49-F238E27FC236}">
                <a16:creationId xmlns:a16="http://schemas.microsoft.com/office/drawing/2014/main" id="{125CF7D0-3E60-FB81-AE82-7C8E69B713BD}"/>
              </a:ext>
            </a:extLst>
          </p:cNvPr>
          <p:cNvPicPr>
            <a:picLocks noChangeAspect="1"/>
          </p:cNvPicPr>
          <p:nvPr/>
        </p:nvPicPr>
        <p:blipFill>
          <a:blip r:embed="rId3"/>
          <a:stretch>
            <a:fillRect/>
          </a:stretch>
        </p:blipFill>
        <p:spPr>
          <a:xfrm>
            <a:off x="1850108" y="280388"/>
            <a:ext cx="2026605" cy="3362629"/>
          </a:xfrm>
          <a:prstGeom prst="rect">
            <a:avLst/>
          </a:prstGeom>
        </p:spPr>
      </p:pic>
      <p:pic>
        <p:nvPicPr>
          <p:cNvPr id="4" name="Picture 3">
            <a:extLst>
              <a:ext uri="{FF2B5EF4-FFF2-40B4-BE49-F238E27FC236}">
                <a16:creationId xmlns:a16="http://schemas.microsoft.com/office/drawing/2014/main" id="{F4CCD451-0132-048A-EA17-70C22CE13EFA}"/>
              </a:ext>
            </a:extLst>
          </p:cNvPr>
          <p:cNvPicPr>
            <a:picLocks noChangeAspect="1"/>
          </p:cNvPicPr>
          <p:nvPr/>
        </p:nvPicPr>
        <p:blipFill>
          <a:blip r:embed="rId4"/>
          <a:stretch>
            <a:fillRect/>
          </a:stretch>
        </p:blipFill>
        <p:spPr>
          <a:xfrm>
            <a:off x="399079" y="2859778"/>
            <a:ext cx="2026605" cy="3122410"/>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Résistance</a:t>
            </a:r>
            <a:endParaRPr lang="en-US" dirty="0">
              <a:solidFill>
                <a:schemeClr val="bg1"/>
              </a:solidFill>
            </a:endParaRPr>
          </a:p>
        </p:txBody>
      </p:sp>
    </p:spTree>
    <p:extLst>
      <p:ext uri="{BB962C8B-B14F-4D97-AF65-F5344CB8AC3E}">
        <p14:creationId xmlns:p14="http://schemas.microsoft.com/office/powerpoint/2010/main" val="66366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Supports de poulie d’angle sortis du mur</a:t>
            </a:r>
            <a:endParaRPr lang="en-US" dirty="0">
              <a:solidFill>
                <a:schemeClr val="bg1"/>
              </a:solidFill>
            </a:endParaRPr>
          </a:p>
        </p:txBody>
      </p:sp>
      <p:sp>
        <p:nvSpPr>
          <p:cNvPr id="11" name="TextBox 10">
            <a:extLst>
              <a:ext uri="{FF2B5EF4-FFF2-40B4-BE49-F238E27FC236}">
                <a16:creationId xmlns:a16="http://schemas.microsoft.com/office/drawing/2014/main" id="{010E3DC9-DA2B-0280-753C-8D4638E48D02}"/>
              </a:ext>
            </a:extLst>
          </p:cNvPr>
          <p:cNvSpPr txBox="1"/>
          <p:nvPr/>
        </p:nvSpPr>
        <p:spPr>
          <a:xfrm>
            <a:off x="4572001" y="630082"/>
            <a:ext cx="7389844" cy="2308324"/>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a:solidFill>
                  <a:schemeClr val="tx1"/>
                </a:solidFill>
                <a:latin typeface="Open Sans" panose="020B0606030504020204" pitchFamily="34" charset="0"/>
              </a:rPr>
              <a:t>Il y a deux causes principales pour qu’un support de poulie d’angle tire du mur :
Les vis </a:t>
            </a:r>
            <a:r>
              <a:rPr lang="fr-FR" sz="1600" dirty="0" err="1">
                <a:solidFill>
                  <a:schemeClr val="tx1"/>
                </a:solidFill>
                <a:latin typeface="Open Sans" panose="020B0606030504020204" pitchFamily="34" charset="0"/>
              </a:rPr>
              <a:t>autotaraudeuses</a:t>
            </a:r>
            <a:r>
              <a:rPr lang="fr-FR" sz="1600" dirty="0">
                <a:solidFill>
                  <a:schemeClr val="tx1"/>
                </a:solidFill>
                <a:latin typeface="Open Sans" panose="020B0606030504020204" pitchFamily="34" charset="0"/>
              </a:rPr>
              <a:t> ne doivent pas être utilisées lors de l’installation des supports, car ce type de vis agira comme un foret et percera le trou. Utilisez la vis à bois #10.
L’écrou de jambage de 1/4 po de la chaîne n’était pas fixé contre le support de réglage, ce qui permettait au support de s’incliner vers l’avant ou vers l’arrière et les supports de réglage sont entrés en collision pendant le fonctionnement.</a:t>
            </a:r>
            <a:endParaRPr lang="en-US" sz="1400" dirty="0">
              <a:solidFill>
                <a:schemeClr val="tx1"/>
              </a:solidFill>
            </a:endParaRP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pic>
        <p:nvPicPr>
          <p:cNvPr id="16" name="Picture 15">
            <a:extLst>
              <a:ext uri="{FF2B5EF4-FFF2-40B4-BE49-F238E27FC236}">
                <a16:creationId xmlns:a16="http://schemas.microsoft.com/office/drawing/2014/main" id="{D942D177-AE6B-DD27-53A6-2553F5448BEE}"/>
              </a:ext>
            </a:extLst>
          </p:cNvPr>
          <p:cNvPicPr>
            <a:picLocks noChangeAspect="1"/>
          </p:cNvPicPr>
          <p:nvPr/>
        </p:nvPicPr>
        <p:blipFill>
          <a:blip r:embed="rId3"/>
          <a:stretch>
            <a:fillRect/>
          </a:stretch>
        </p:blipFill>
        <p:spPr>
          <a:xfrm>
            <a:off x="-1146947" y="2692185"/>
            <a:ext cx="10326587" cy="2593135"/>
          </a:xfrm>
          <a:prstGeom prst="rect">
            <a:avLst/>
          </a:prstGeom>
        </p:spPr>
      </p:pic>
      <p:pic>
        <p:nvPicPr>
          <p:cNvPr id="15" name="Picture 14" descr="A close-up of a cable&#10;&#10;Description automatically generated">
            <a:extLst>
              <a:ext uri="{FF2B5EF4-FFF2-40B4-BE49-F238E27FC236}">
                <a16:creationId xmlns:a16="http://schemas.microsoft.com/office/drawing/2014/main" id="{CFF443A1-57FD-5B6F-81D5-99DB2BE6E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3478" y="1323714"/>
            <a:ext cx="5549061" cy="4161795"/>
          </a:xfrm>
          <a:prstGeom prst="rect">
            <a:avLst/>
          </a:prstGeom>
        </p:spPr>
      </p:pic>
      <p:sp>
        <p:nvSpPr>
          <p:cNvPr id="17" name="Rectangle 16">
            <a:extLst>
              <a:ext uri="{FF2B5EF4-FFF2-40B4-BE49-F238E27FC236}">
                <a16:creationId xmlns:a16="http://schemas.microsoft.com/office/drawing/2014/main" id="{CAC6ACEC-C451-022D-47FF-8B850FE0FCC8}"/>
              </a:ext>
            </a:extLst>
          </p:cNvPr>
          <p:cNvSpPr/>
          <p:nvPr/>
        </p:nvSpPr>
        <p:spPr>
          <a:xfrm>
            <a:off x="6810442" y="2827751"/>
            <a:ext cx="2705492" cy="28374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BA7B3E-0EB3-0970-55EE-747B7C3DCA4D}"/>
              </a:ext>
            </a:extLst>
          </p:cNvPr>
          <p:cNvPicPr>
            <a:picLocks noChangeAspect="1"/>
          </p:cNvPicPr>
          <p:nvPr/>
        </p:nvPicPr>
        <p:blipFill>
          <a:blip r:embed="rId5"/>
          <a:stretch>
            <a:fillRect/>
          </a:stretch>
        </p:blipFill>
        <p:spPr>
          <a:xfrm>
            <a:off x="7222705" y="2877178"/>
            <a:ext cx="4250164" cy="3216094"/>
          </a:xfrm>
          <a:prstGeom prst="rect">
            <a:avLst/>
          </a:prstGeom>
        </p:spPr>
      </p:pic>
    </p:spTree>
    <p:extLst>
      <p:ext uri="{BB962C8B-B14F-4D97-AF65-F5344CB8AC3E}">
        <p14:creationId xmlns:p14="http://schemas.microsoft.com/office/powerpoint/2010/main" val="342174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ed blueprint designs">
            <a:extLst>
              <a:ext uri="{FF2B5EF4-FFF2-40B4-BE49-F238E27FC236}">
                <a16:creationId xmlns:a16="http://schemas.microsoft.com/office/drawing/2014/main" id="{FFD994BD-D79B-7791-2502-702A3D3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677676E-574D-D369-3FBE-6F9E420109F9}"/>
              </a:ext>
            </a:extLst>
          </p:cNvPr>
          <p:cNvSpPr txBox="1"/>
          <p:nvPr/>
        </p:nvSpPr>
        <p:spPr>
          <a:xfrm>
            <a:off x="207185" y="167285"/>
            <a:ext cx="6143625" cy="1200329"/>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masis MT Pro Medium" panose="020B0604020202020204" pitchFamily="18" charset="0"/>
              </a:rPr>
              <a:t>PROTOTYPAGE
L’INSTALLATION</a:t>
            </a:r>
          </a:p>
        </p:txBody>
      </p:sp>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05" y="6097190"/>
            <a:ext cx="1007547" cy="468509"/>
          </a:xfrm>
          <a:prstGeom prst="rect">
            <a:avLst/>
          </a:prstGeom>
        </p:spPr>
      </p:pic>
      <p:pic>
        <p:nvPicPr>
          <p:cNvPr id="4" name="Picture 3">
            <a:extLst>
              <a:ext uri="{FF2B5EF4-FFF2-40B4-BE49-F238E27FC236}">
                <a16:creationId xmlns:a16="http://schemas.microsoft.com/office/drawing/2014/main" id="{6AD0F31E-8899-8948-8D44-AE17EE108DB1}"/>
              </a:ext>
            </a:extLst>
          </p:cNvPr>
          <p:cNvPicPr>
            <a:picLocks noChangeAspect="1"/>
          </p:cNvPicPr>
          <p:nvPr/>
        </p:nvPicPr>
        <p:blipFill>
          <a:blip r:embed="rId5"/>
          <a:stretch>
            <a:fillRect/>
          </a:stretch>
        </p:blipFill>
        <p:spPr>
          <a:xfrm>
            <a:off x="1724552" y="2867486"/>
            <a:ext cx="1726859" cy="21238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Picture 8">
            <a:extLst>
              <a:ext uri="{FF2B5EF4-FFF2-40B4-BE49-F238E27FC236}">
                <a16:creationId xmlns:a16="http://schemas.microsoft.com/office/drawing/2014/main" id="{5AA61EAD-CF1B-0AE9-A44E-5147D4A6597A}"/>
              </a:ext>
            </a:extLst>
          </p:cNvPr>
          <p:cNvPicPr>
            <a:picLocks noChangeAspect="1"/>
          </p:cNvPicPr>
          <p:nvPr/>
        </p:nvPicPr>
        <p:blipFill>
          <a:blip r:embed="rId6"/>
          <a:stretch>
            <a:fillRect/>
          </a:stretch>
        </p:blipFill>
        <p:spPr>
          <a:xfrm>
            <a:off x="5657378" y="2189744"/>
            <a:ext cx="1269161" cy="1739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989BC22F-0AD0-D576-61CD-CA6ACB77AF5D}"/>
              </a:ext>
            </a:extLst>
          </p:cNvPr>
          <p:cNvPicPr>
            <a:picLocks noChangeAspect="1"/>
          </p:cNvPicPr>
          <p:nvPr/>
        </p:nvPicPr>
        <p:blipFill>
          <a:blip r:embed="rId7"/>
          <a:stretch>
            <a:fillRect/>
          </a:stretch>
        </p:blipFill>
        <p:spPr>
          <a:xfrm>
            <a:off x="8842945" y="928545"/>
            <a:ext cx="1432649" cy="17396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 name="Picture 1" descr="Icon&#10;&#10;Description automatically generated">
            <a:extLst>
              <a:ext uri="{FF2B5EF4-FFF2-40B4-BE49-F238E27FC236}">
                <a16:creationId xmlns:a16="http://schemas.microsoft.com/office/drawing/2014/main" id="{45C4A46F-27EC-9373-E6E6-EDC2974C72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441" y="5776579"/>
            <a:ext cx="4690886" cy="1113169"/>
          </a:xfrm>
          <a:prstGeom prst="rect">
            <a:avLst/>
          </a:prstGeom>
        </p:spPr>
      </p:pic>
    </p:spTree>
    <p:extLst>
      <p:ext uri="{BB962C8B-B14F-4D97-AF65-F5344CB8AC3E}">
        <p14:creationId xmlns:p14="http://schemas.microsoft.com/office/powerpoint/2010/main" val="79885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Effilochez ou cassez au support de poulie d’angle</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7" name="Picture 16">
            <a:extLst>
              <a:ext uri="{FF2B5EF4-FFF2-40B4-BE49-F238E27FC236}">
                <a16:creationId xmlns:a16="http://schemas.microsoft.com/office/drawing/2014/main" id="{5C508629-EC28-CD50-9FED-135B8848EE74}"/>
              </a:ext>
            </a:extLst>
          </p:cNvPr>
          <p:cNvPicPr>
            <a:picLocks noChangeAspect="1"/>
          </p:cNvPicPr>
          <p:nvPr/>
        </p:nvPicPr>
        <p:blipFill>
          <a:blip r:embed="rId5"/>
          <a:stretch>
            <a:fillRect/>
          </a:stretch>
        </p:blipFill>
        <p:spPr>
          <a:xfrm>
            <a:off x="737516" y="654455"/>
            <a:ext cx="5979401" cy="5223078"/>
          </a:xfrm>
          <a:prstGeom prst="rect">
            <a:avLst/>
          </a:prstGeom>
        </p:spPr>
      </p:pic>
      <p:sp>
        <p:nvSpPr>
          <p:cNvPr id="19" name="Rectangle 18">
            <a:extLst>
              <a:ext uri="{FF2B5EF4-FFF2-40B4-BE49-F238E27FC236}">
                <a16:creationId xmlns:a16="http://schemas.microsoft.com/office/drawing/2014/main" id="{642365BB-1978-0FDF-9D6A-9A835114C35F}"/>
              </a:ext>
            </a:extLst>
          </p:cNvPr>
          <p:cNvSpPr/>
          <p:nvPr/>
        </p:nvSpPr>
        <p:spPr>
          <a:xfrm>
            <a:off x="6347055" y="1406572"/>
            <a:ext cx="597529" cy="4257853"/>
          </a:xfrm>
          <a:prstGeom prst="rect">
            <a:avLst/>
          </a:prstGeom>
          <a:solidFill>
            <a:schemeClr val="bg2">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Graphic 14" descr="Hand outline">
            <a:extLst>
              <a:ext uri="{FF2B5EF4-FFF2-40B4-BE49-F238E27FC236}">
                <a16:creationId xmlns:a16="http://schemas.microsoft.com/office/drawing/2014/main" id="{52AA89C7-EB8A-C0C5-02C1-137B9389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0759" y="1530035"/>
            <a:ext cx="597529" cy="597529"/>
          </a:xfrm>
          <a:prstGeom prst="rect">
            <a:avLst/>
          </a:prstGeom>
        </p:spPr>
      </p:pic>
      <p:cxnSp>
        <p:nvCxnSpPr>
          <p:cNvPr id="21" name="Straight Connector 20">
            <a:extLst>
              <a:ext uri="{FF2B5EF4-FFF2-40B4-BE49-F238E27FC236}">
                <a16:creationId xmlns:a16="http://schemas.microsoft.com/office/drawing/2014/main" id="{5B17CDEF-B240-9740-9FB2-2C094B10A968}"/>
              </a:ext>
            </a:extLst>
          </p:cNvPr>
          <p:cNvCxnSpPr/>
          <p:nvPr/>
        </p:nvCxnSpPr>
        <p:spPr>
          <a:xfrm>
            <a:off x="6808206" y="2046083"/>
            <a:ext cx="0" cy="506994"/>
          </a:xfrm>
          <a:prstGeom prst="line">
            <a:avLst/>
          </a:prstGeom>
          <a:ln>
            <a:solidFill>
              <a:schemeClr val="accent4">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8C4195C-7804-A3EB-8902-79B28F3E4D98}"/>
              </a:ext>
            </a:extLst>
          </p:cNvPr>
          <p:cNvCxnSpPr/>
          <p:nvPr/>
        </p:nvCxnSpPr>
        <p:spPr>
          <a:xfrm>
            <a:off x="6625628" y="2046083"/>
            <a:ext cx="0" cy="506994"/>
          </a:xfrm>
          <a:prstGeom prst="line">
            <a:avLst/>
          </a:prstGeom>
          <a:ln>
            <a:solidFill>
              <a:schemeClr val="accent4">
                <a:lumMod val="20000"/>
                <a:lumOff val="80000"/>
              </a:schemeClr>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5146C513-BBA5-B56C-10B1-6D4EEB8A8E9C}"/>
              </a:ext>
            </a:extLst>
          </p:cNvPr>
          <p:cNvSpPr/>
          <p:nvPr/>
        </p:nvSpPr>
        <p:spPr>
          <a:xfrm>
            <a:off x="7256861" y="998844"/>
            <a:ext cx="3956188" cy="1659909"/>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PLACEZ VOTRE MAIN SUR LE MUR À CÔTÉ DU SUPPORT DE POULIE D’ANGLE PENDANT QUE QUELQU’UN ACTIONNERA LA PIÈCE. 
EST-CE QU’IL BASCULE PENDANT LE FONCTIONNEMENT ?</a:t>
            </a:r>
            <a:endParaRPr lang="en-US" sz="1400" dirty="0"/>
          </a:p>
        </p:txBody>
      </p:sp>
      <p:sp>
        <p:nvSpPr>
          <p:cNvPr id="4" name="TextBox 3">
            <a:extLst>
              <a:ext uri="{FF2B5EF4-FFF2-40B4-BE49-F238E27FC236}">
                <a16:creationId xmlns:a16="http://schemas.microsoft.com/office/drawing/2014/main" id="{055B49EB-EB5C-8152-B3FB-2D1EEBD68C87}"/>
              </a:ext>
            </a:extLst>
          </p:cNvPr>
          <p:cNvSpPr txBox="1"/>
          <p:nvPr/>
        </p:nvSpPr>
        <p:spPr>
          <a:xfrm>
            <a:off x="620110" y="5495634"/>
            <a:ext cx="7617980" cy="923330"/>
          </a:xfrm>
          <a:prstGeom prst="rect">
            <a:avLst/>
          </a:prstGeom>
          <a:solidFill>
            <a:schemeClr val="bg1"/>
          </a:solidFill>
          <a:ln>
            <a:solidFill>
              <a:srgbClr val="FF0000"/>
            </a:solidFill>
          </a:ln>
        </p:spPr>
        <p:txBody>
          <a:bodyPr wrap="square" rtlCol="0">
            <a:spAutoFit/>
          </a:bodyPr>
          <a:lstStyle/>
          <a:p>
            <a:r>
              <a:rPr lang="fr-FR" dirty="0">
                <a:solidFill>
                  <a:srgbClr val="FF0000"/>
                </a:solidFill>
              </a:rPr>
              <a:t>SI LE MUR EST BOMBÉ OU SI LA STRUCTURE D’OUVERTURE EST ENDOMMAGÉE, VOUS DEVEZ PLAQUER LE MUR DERRIÈRE LE SUPPORT DE POULIE D’ANGLE AU PLAFOND !</a:t>
            </a:r>
            <a:endParaRPr lang="en-US" dirty="0">
              <a:solidFill>
                <a:srgbClr val="FF0000"/>
              </a:solidFill>
            </a:endParaRPr>
          </a:p>
        </p:txBody>
      </p:sp>
      <p:pic>
        <p:nvPicPr>
          <p:cNvPr id="8" name="Picture 7">
            <a:extLst>
              <a:ext uri="{FF2B5EF4-FFF2-40B4-BE49-F238E27FC236}">
                <a16:creationId xmlns:a16="http://schemas.microsoft.com/office/drawing/2014/main" id="{C4DE2CAF-4291-AAE1-6053-3BFE2F991C84}"/>
              </a:ext>
            </a:extLst>
          </p:cNvPr>
          <p:cNvPicPr>
            <a:picLocks noChangeAspect="1"/>
          </p:cNvPicPr>
          <p:nvPr/>
        </p:nvPicPr>
        <p:blipFill>
          <a:blip r:embed="rId8"/>
          <a:stretch>
            <a:fillRect/>
          </a:stretch>
        </p:blipFill>
        <p:spPr>
          <a:xfrm>
            <a:off x="5865959" y="1397180"/>
            <a:ext cx="1096590" cy="4054248"/>
          </a:xfrm>
          <a:prstGeom prst="rect">
            <a:avLst/>
          </a:prstGeom>
        </p:spPr>
      </p:pic>
    </p:spTree>
    <p:extLst>
      <p:ext uri="{BB962C8B-B14F-4D97-AF65-F5344CB8AC3E}">
        <p14:creationId xmlns:p14="http://schemas.microsoft.com/office/powerpoint/2010/main" val="94829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Installation du support de poulie d’angle</a:t>
            </a:r>
            <a:endParaRPr lang="en-US" dirty="0">
              <a:solidFill>
                <a:schemeClr val="bg1"/>
              </a:solidFill>
            </a:endParaRP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pic>
        <p:nvPicPr>
          <p:cNvPr id="5" name="Picture 4">
            <a:extLst>
              <a:ext uri="{FF2B5EF4-FFF2-40B4-BE49-F238E27FC236}">
                <a16:creationId xmlns:a16="http://schemas.microsoft.com/office/drawing/2014/main" id="{A375103B-4E48-E5F9-77D5-17494581A1B1}"/>
              </a:ext>
            </a:extLst>
          </p:cNvPr>
          <p:cNvPicPr>
            <a:picLocks noChangeAspect="1"/>
          </p:cNvPicPr>
          <p:nvPr/>
        </p:nvPicPr>
        <p:blipFill>
          <a:blip r:embed="rId4"/>
          <a:stretch>
            <a:fillRect/>
          </a:stretch>
        </p:blipFill>
        <p:spPr>
          <a:xfrm>
            <a:off x="441955" y="851031"/>
            <a:ext cx="2782366" cy="3733935"/>
          </a:xfrm>
          <a:prstGeom prst="rect">
            <a:avLst/>
          </a:prstGeom>
        </p:spPr>
      </p:pic>
      <p:pic>
        <p:nvPicPr>
          <p:cNvPr id="8" name="Picture 7">
            <a:extLst>
              <a:ext uri="{FF2B5EF4-FFF2-40B4-BE49-F238E27FC236}">
                <a16:creationId xmlns:a16="http://schemas.microsoft.com/office/drawing/2014/main" id="{6F741021-396B-A9FC-0F12-D236D88AEDD1}"/>
              </a:ext>
            </a:extLst>
          </p:cNvPr>
          <p:cNvPicPr>
            <a:picLocks noChangeAspect="1"/>
          </p:cNvPicPr>
          <p:nvPr/>
        </p:nvPicPr>
        <p:blipFill>
          <a:blip r:embed="rId5"/>
          <a:stretch>
            <a:fillRect/>
          </a:stretch>
        </p:blipFill>
        <p:spPr>
          <a:xfrm>
            <a:off x="3438378" y="680530"/>
            <a:ext cx="8473796" cy="4074936"/>
          </a:xfrm>
          <a:prstGeom prst="rect">
            <a:avLst/>
          </a:prstGeom>
        </p:spPr>
      </p:pic>
      <p:pic>
        <p:nvPicPr>
          <p:cNvPr id="18" name="Graphic 17" descr="Checkmark outline">
            <a:extLst>
              <a:ext uri="{FF2B5EF4-FFF2-40B4-BE49-F238E27FC236}">
                <a16:creationId xmlns:a16="http://schemas.microsoft.com/office/drawing/2014/main" id="{B0E7A547-999B-E158-2C17-AFB2373715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4973" y="5053366"/>
            <a:ext cx="1124104" cy="1124104"/>
          </a:xfrm>
          <a:prstGeom prst="rect">
            <a:avLst/>
          </a:prstGeom>
        </p:spPr>
      </p:pic>
      <p:pic>
        <p:nvPicPr>
          <p:cNvPr id="19" name="Graphic 18" descr="Checkmark outline">
            <a:extLst>
              <a:ext uri="{FF2B5EF4-FFF2-40B4-BE49-F238E27FC236}">
                <a16:creationId xmlns:a16="http://schemas.microsoft.com/office/drawing/2014/main" id="{27D59EFD-D063-FFD1-6A73-C4DA2A6CEA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0775" y="5053365"/>
            <a:ext cx="1084875" cy="1084875"/>
          </a:xfrm>
          <a:prstGeom prst="rect">
            <a:avLst/>
          </a:prstGeom>
        </p:spPr>
      </p:pic>
      <p:pic>
        <p:nvPicPr>
          <p:cNvPr id="21" name="Graphic 20" descr="No sign outline">
            <a:extLst>
              <a:ext uri="{FF2B5EF4-FFF2-40B4-BE49-F238E27FC236}">
                <a16:creationId xmlns:a16="http://schemas.microsoft.com/office/drawing/2014/main" id="{41F0C07F-26B0-AFD2-69CA-5A1543618C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8044" y="5053365"/>
            <a:ext cx="914400" cy="914400"/>
          </a:xfrm>
          <a:prstGeom prst="rect">
            <a:avLst/>
          </a:prstGeom>
        </p:spPr>
      </p:pic>
    </p:spTree>
    <p:extLst>
      <p:ext uri="{BB962C8B-B14F-4D97-AF65-F5344CB8AC3E}">
        <p14:creationId xmlns:p14="http://schemas.microsoft.com/office/powerpoint/2010/main" val="5272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29A0B48-F0FA-7A3E-E659-7F166FBC3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pic>
        <p:nvPicPr>
          <p:cNvPr id="4" name="Picture 3">
            <a:extLst>
              <a:ext uri="{FF2B5EF4-FFF2-40B4-BE49-F238E27FC236}">
                <a16:creationId xmlns:a16="http://schemas.microsoft.com/office/drawing/2014/main" id="{9735BA6F-76CF-6922-CA9E-8645B5AE16DC}"/>
              </a:ext>
            </a:extLst>
          </p:cNvPr>
          <p:cNvPicPr>
            <a:picLocks noChangeAspect="1"/>
          </p:cNvPicPr>
          <p:nvPr/>
        </p:nvPicPr>
        <p:blipFill>
          <a:blip r:embed="rId5"/>
          <a:stretch>
            <a:fillRect/>
          </a:stretch>
        </p:blipFill>
        <p:spPr>
          <a:xfrm>
            <a:off x="135340" y="121307"/>
            <a:ext cx="2324831" cy="2050424"/>
          </a:xfrm>
          <a:prstGeom prst="rect">
            <a:avLst/>
          </a:prstGeom>
        </p:spPr>
      </p:pic>
      <p:pic>
        <p:nvPicPr>
          <p:cNvPr id="6" name="Picture 5">
            <a:extLst>
              <a:ext uri="{FF2B5EF4-FFF2-40B4-BE49-F238E27FC236}">
                <a16:creationId xmlns:a16="http://schemas.microsoft.com/office/drawing/2014/main" id="{03082819-D629-1A7F-98E2-E9E9E4C03890}"/>
              </a:ext>
            </a:extLst>
          </p:cNvPr>
          <p:cNvPicPr>
            <a:picLocks noChangeAspect="1"/>
          </p:cNvPicPr>
          <p:nvPr/>
        </p:nvPicPr>
        <p:blipFill>
          <a:blip r:embed="rId6"/>
          <a:stretch>
            <a:fillRect/>
          </a:stretch>
        </p:blipFill>
        <p:spPr>
          <a:xfrm>
            <a:off x="135340" y="4553469"/>
            <a:ext cx="2391111" cy="2173737"/>
          </a:xfrm>
          <a:prstGeom prst="rect">
            <a:avLst/>
          </a:prstGeom>
        </p:spPr>
      </p:pic>
      <p:sp>
        <p:nvSpPr>
          <p:cNvPr id="7" name="TextBox 6">
            <a:extLst>
              <a:ext uri="{FF2B5EF4-FFF2-40B4-BE49-F238E27FC236}">
                <a16:creationId xmlns:a16="http://schemas.microsoft.com/office/drawing/2014/main" id="{3CDC808C-29E8-AA6E-0DA8-D68AA8F897EA}"/>
              </a:ext>
            </a:extLst>
          </p:cNvPr>
          <p:cNvSpPr txBox="1"/>
          <p:nvPr/>
        </p:nvSpPr>
        <p:spPr>
          <a:xfrm>
            <a:off x="4637988" y="1017605"/>
            <a:ext cx="2927694" cy="377562"/>
          </a:xfrm>
          <a:prstGeom prst="rect">
            <a:avLst/>
          </a:prstGeom>
          <a:noFill/>
        </p:spPr>
        <p:txBody>
          <a:bodyPr wrap="square" rtlCol="0">
            <a:spAutoFit/>
          </a:bodyPr>
          <a:lstStyle/>
          <a:p>
            <a:r>
              <a:rPr lang="en-US" dirty="0"/>
              <a:t>INSTALLATION DU MOTEUR</a:t>
            </a:r>
          </a:p>
        </p:txBody>
      </p:sp>
      <p:sp>
        <p:nvSpPr>
          <p:cNvPr id="8" name="TextBox 7">
            <a:extLst>
              <a:ext uri="{FF2B5EF4-FFF2-40B4-BE49-F238E27FC236}">
                <a16:creationId xmlns:a16="http://schemas.microsoft.com/office/drawing/2014/main" id="{DCC03022-DB62-8C97-77BE-213481A19ED3}"/>
              </a:ext>
            </a:extLst>
          </p:cNvPr>
          <p:cNvSpPr txBox="1"/>
          <p:nvPr/>
        </p:nvSpPr>
        <p:spPr>
          <a:xfrm>
            <a:off x="7696200" y="283056"/>
            <a:ext cx="4360460" cy="1200329"/>
          </a:xfrm>
          <a:prstGeom prst="rect">
            <a:avLst/>
          </a:prstGeom>
          <a:noFill/>
        </p:spPr>
        <p:txBody>
          <a:bodyPr wrap="square" rtlCol="0">
            <a:spAutoFit/>
          </a:bodyPr>
          <a:lstStyle/>
          <a:p>
            <a:pPr algn="ctr"/>
            <a:r>
              <a:rPr lang="fr-FR" dirty="0"/>
              <a:t>LE CENTRE DU PIGNON DOUBLE SUR LA BOÎTE DE VITESSES DOIT ÊTRE ALIGNÉ AVEC LA LIGNE CENTRALE DE L’OUVERTURE RUGUEUSE.</a:t>
            </a:r>
            <a:endParaRPr lang="en-US" dirty="0"/>
          </a:p>
        </p:txBody>
      </p:sp>
      <p:pic>
        <p:nvPicPr>
          <p:cNvPr id="5" name="Picture 4">
            <a:hlinkClick r:id="rId7"/>
            <a:extLst>
              <a:ext uri="{FF2B5EF4-FFF2-40B4-BE49-F238E27FC236}">
                <a16:creationId xmlns:a16="http://schemas.microsoft.com/office/drawing/2014/main" id="{F2FDA754-23E8-0FDB-546D-ABA391EBC501}"/>
              </a:ext>
            </a:extLst>
          </p:cNvPr>
          <p:cNvPicPr>
            <a:picLocks noChangeAspect="1"/>
          </p:cNvPicPr>
          <p:nvPr/>
        </p:nvPicPr>
        <p:blipFill>
          <a:blip r:embed="rId8"/>
          <a:stretch>
            <a:fillRect/>
          </a:stretch>
        </p:blipFill>
        <p:spPr>
          <a:xfrm>
            <a:off x="256238" y="2262762"/>
            <a:ext cx="2149313" cy="2173737"/>
          </a:xfrm>
          <a:prstGeom prst="rect">
            <a:avLst/>
          </a:prstGeom>
        </p:spPr>
      </p:pic>
      <p:sp>
        <p:nvSpPr>
          <p:cNvPr id="9" name="TextBox 8">
            <a:extLst>
              <a:ext uri="{FF2B5EF4-FFF2-40B4-BE49-F238E27FC236}">
                <a16:creationId xmlns:a16="http://schemas.microsoft.com/office/drawing/2014/main" id="{DBC1DBFD-C757-DA48-361A-6666614ECB93}"/>
              </a:ext>
            </a:extLst>
          </p:cNvPr>
          <p:cNvSpPr txBox="1"/>
          <p:nvPr/>
        </p:nvSpPr>
        <p:spPr>
          <a:xfrm>
            <a:off x="4198540" y="6483867"/>
            <a:ext cx="3675072" cy="523220"/>
          </a:xfrm>
          <a:prstGeom prst="rect">
            <a:avLst/>
          </a:prstGeom>
          <a:noFill/>
        </p:spPr>
        <p:txBody>
          <a:bodyPr wrap="square" rtlCol="0">
            <a:spAutoFit/>
          </a:bodyPr>
          <a:lstStyle/>
          <a:p>
            <a:r>
              <a:rPr lang="fr-FR" sz="1400" dirty="0"/>
              <a:t>VIDÉO D’INSTRUCTIONS DE REMPLACEMENT DE MOTEUR</a:t>
            </a:r>
            <a:endParaRPr lang="en-US" sz="1400" dirty="0"/>
          </a:p>
        </p:txBody>
      </p:sp>
      <p:pic>
        <p:nvPicPr>
          <p:cNvPr id="2" name="Online Media 1" title="BAL Accu-Slide Motor/Gearbox Replacement Procedure">
            <a:hlinkClick r:id="" action="ppaction://media"/>
            <a:extLst>
              <a:ext uri="{FF2B5EF4-FFF2-40B4-BE49-F238E27FC236}">
                <a16:creationId xmlns:a16="http://schemas.microsoft.com/office/drawing/2014/main" id="{F9E0992F-74D6-4D58-CB88-A195D783319B}"/>
              </a:ext>
            </a:extLst>
          </p:cNvPr>
          <p:cNvPicPr>
            <a:picLocks noRot="1" noChangeAspect="1"/>
          </p:cNvPicPr>
          <p:nvPr>
            <a:videoFile r:link="rId1"/>
          </p:nvPr>
        </p:nvPicPr>
        <p:blipFill>
          <a:blip r:embed="rId9"/>
          <a:stretch>
            <a:fillRect/>
          </a:stretch>
        </p:blipFill>
        <p:spPr>
          <a:xfrm>
            <a:off x="3156857" y="1542254"/>
            <a:ext cx="8814601" cy="4980261"/>
          </a:xfrm>
          <a:prstGeom prst="rect">
            <a:avLst/>
          </a:prstGeom>
        </p:spPr>
      </p:pic>
    </p:spTree>
    <p:extLst>
      <p:ext uri="{BB962C8B-B14F-4D97-AF65-F5344CB8AC3E}">
        <p14:creationId xmlns:p14="http://schemas.microsoft.com/office/powerpoint/2010/main" val="749312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3" y="636032"/>
            <a:ext cx="10920415"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5" name="Picture 4" descr="Icon&#10;&#10;Description automatically generated">
            <a:extLst>
              <a:ext uri="{FF2B5EF4-FFF2-40B4-BE49-F238E27FC236}">
                <a16:creationId xmlns:a16="http://schemas.microsoft.com/office/drawing/2014/main" id="{1ACE4522-ECBA-575D-72FF-D8D773A8B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683" y="5302141"/>
            <a:ext cx="2237089" cy="530872"/>
          </a:xfrm>
          <a:prstGeom prst="rect">
            <a:avLst/>
          </a:prstGeom>
        </p:spPr>
      </p:pic>
      <p:sp>
        <p:nvSpPr>
          <p:cNvPr id="3" name="TextBox 2">
            <a:extLst>
              <a:ext uri="{FF2B5EF4-FFF2-40B4-BE49-F238E27FC236}">
                <a16:creationId xmlns:a16="http://schemas.microsoft.com/office/drawing/2014/main" id="{647123BE-5DBA-9E2A-377C-260E885F9A2C}"/>
              </a:ext>
            </a:extLst>
          </p:cNvPr>
          <p:cNvSpPr txBox="1"/>
          <p:nvPr/>
        </p:nvSpPr>
        <p:spPr>
          <a:xfrm>
            <a:off x="2011133" y="641798"/>
            <a:ext cx="7958230" cy="369332"/>
          </a:xfrm>
          <a:prstGeom prst="rect">
            <a:avLst/>
          </a:prstGeom>
          <a:noFill/>
        </p:spPr>
        <p:txBody>
          <a:bodyPr wrap="square" rtlCol="0">
            <a:spAutoFit/>
          </a:bodyPr>
          <a:lstStyle/>
          <a:p>
            <a:pPr algn="ctr"/>
            <a:r>
              <a:rPr lang="fr-FR" dirty="0">
                <a:solidFill>
                  <a:schemeClr val="bg1"/>
                </a:solidFill>
              </a:rPr>
              <a:t>Le support de réglage frappe le cylindre du moteur pendant le fonctionnement</a:t>
            </a:r>
            <a:endParaRPr lang="en-US" dirty="0">
              <a:solidFill>
                <a:schemeClr val="bg1"/>
              </a:solidFill>
            </a:endParaRPr>
          </a:p>
        </p:txBody>
      </p:sp>
      <p:pic>
        <p:nvPicPr>
          <p:cNvPr id="1026" name="Picture 2">
            <a:extLst>
              <a:ext uri="{FF2B5EF4-FFF2-40B4-BE49-F238E27FC236}">
                <a16:creationId xmlns:a16="http://schemas.microsoft.com/office/drawing/2014/main" id="{76E25DAF-5236-B2FF-7163-A59CB5887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28" y="3081923"/>
            <a:ext cx="10237852" cy="787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46" name="Straight Connector 45">
            <a:extLst>
              <a:ext uri="{FF2B5EF4-FFF2-40B4-BE49-F238E27FC236}">
                <a16:creationId xmlns:a16="http://schemas.microsoft.com/office/drawing/2014/main" id="{64AF0965-E043-8DF4-B3B6-AF0E8A5ECCC9}"/>
              </a:ext>
            </a:extLst>
          </p:cNvPr>
          <p:cNvCxnSpPr>
            <a:cxnSpLocks/>
          </p:cNvCxnSpPr>
          <p:nvPr/>
        </p:nvCxnSpPr>
        <p:spPr>
          <a:xfrm flipV="1">
            <a:off x="1003586" y="2710400"/>
            <a:ext cx="1368092" cy="1546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84C3E7-FCA0-1566-CB25-738C7A3F3058}"/>
              </a:ext>
            </a:extLst>
          </p:cNvPr>
          <p:cNvCxnSpPr>
            <a:cxnSpLocks/>
          </p:cNvCxnSpPr>
          <p:nvPr/>
        </p:nvCxnSpPr>
        <p:spPr>
          <a:xfrm flipH="1" flipV="1">
            <a:off x="9486163" y="2689185"/>
            <a:ext cx="1737813" cy="153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7813DE6-9794-9A42-9E75-8460F107119C}"/>
              </a:ext>
            </a:extLst>
          </p:cNvPr>
          <p:cNvCxnSpPr>
            <a:cxnSpLocks/>
          </p:cNvCxnSpPr>
          <p:nvPr/>
        </p:nvCxnSpPr>
        <p:spPr>
          <a:xfrm flipV="1">
            <a:off x="2395944" y="2665716"/>
            <a:ext cx="7096924" cy="8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48414E1-467E-8540-64CD-2A64188F50D0}"/>
              </a:ext>
            </a:extLst>
          </p:cNvPr>
          <p:cNvCxnSpPr/>
          <p:nvPr/>
        </p:nvCxnSpPr>
        <p:spPr>
          <a:xfrm>
            <a:off x="1003586" y="4256936"/>
            <a:ext cx="10220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D3AFF3-C7D7-86CB-8506-4CD7389860F0}"/>
              </a:ext>
            </a:extLst>
          </p:cNvPr>
          <p:cNvCxnSpPr>
            <a:cxnSpLocks/>
          </p:cNvCxnSpPr>
          <p:nvPr/>
        </p:nvCxnSpPr>
        <p:spPr>
          <a:xfrm flipH="1">
            <a:off x="1380450" y="3616518"/>
            <a:ext cx="495545" cy="57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456E380-06DA-551E-B307-686A6BED6B3B}"/>
              </a:ext>
            </a:extLst>
          </p:cNvPr>
          <p:cNvCxnSpPr>
            <a:cxnSpLocks/>
          </p:cNvCxnSpPr>
          <p:nvPr/>
        </p:nvCxnSpPr>
        <p:spPr>
          <a:xfrm flipV="1">
            <a:off x="2254198" y="2778749"/>
            <a:ext cx="278118" cy="365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hought Bubble: Cloud 6">
            <a:extLst>
              <a:ext uri="{FF2B5EF4-FFF2-40B4-BE49-F238E27FC236}">
                <a16:creationId xmlns:a16="http://schemas.microsoft.com/office/drawing/2014/main" id="{DEF0D78A-DA51-B4F2-12AC-1232265011DD}"/>
              </a:ext>
            </a:extLst>
          </p:cNvPr>
          <p:cNvSpPr/>
          <p:nvPr/>
        </p:nvSpPr>
        <p:spPr>
          <a:xfrm>
            <a:off x="2235340" y="1076869"/>
            <a:ext cx="3541308" cy="1808685"/>
          </a:xfrm>
          <a:prstGeom prst="cloudCallout">
            <a:avLst>
              <a:gd name="adj1" fmla="val 25655"/>
              <a:gd name="adj2" fmla="val 64409"/>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À quel pignon la chaîne est-elle attachée ?</a:t>
            </a:r>
            <a:endParaRPr lang="en-US" dirty="0"/>
          </a:p>
        </p:txBody>
      </p:sp>
      <p:sp>
        <p:nvSpPr>
          <p:cNvPr id="8" name="Thought Bubble: Cloud 7">
            <a:extLst>
              <a:ext uri="{FF2B5EF4-FFF2-40B4-BE49-F238E27FC236}">
                <a16:creationId xmlns:a16="http://schemas.microsoft.com/office/drawing/2014/main" id="{7F6AF16A-439B-B60C-A631-874D7E542D63}"/>
              </a:ext>
            </a:extLst>
          </p:cNvPr>
          <p:cNvSpPr/>
          <p:nvPr/>
        </p:nvSpPr>
        <p:spPr>
          <a:xfrm>
            <a:off x="5383471" y="3892939"/>
            <a:ext cx="3541308" cy="1808685"/>
          </a:xfrm>
          <a:prstGeom prst="cloudCallout">
            <a:avLst>
              <a:gd name="adj1" fmla="val -53086"/>
              <a:gd name="adj2" fmla="val -392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L’ensemble moteur et boîte de vitesses est-il monté avec une inclinaison de 1/4 "loin de la chaîne ?</a:t>
            </a:r>
            <a:endParaRPr lang="en-US" dirty="0"/>
          </a:p>
        </p:txBody>
      </p:sp>
    </p:spTree>
    <p:extLst>
      <p:ext uri="{BB962C8B-B14F-4D97-AF65-F5344CB8AC3E}">
        <p14:creationId xmlns:p14="http://schemas.microsoft.com/office/powerpoint/2010/main" val="3583506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29A0B48-F0FA-7A3E-E659-7F166FBC3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sp>
        <p:nvSpPr>
          <p:cNvPr id="7" name="TextBox 6">
            <a:extLst>
              <a:ext uri="{FF2B5EF4-FFF2-40B4-BE49-F238E27FC236}">
                <a16:creationId xmlns:a16="http://schemas.microsoft.com/office/drawing/2014/main" id="{3CDC808C-29E8-AA6E-0DA8-D68AA8F897EA}"/>
              </a:ext>
            </a:extLst>
          </p:cNvPr>
          <p:cNvSpPr txBox="1"/>
          <p:nvPr/>
        </p:nvSpPr>
        <p:spPr>
          <a:xfrm>
            <a:off x="4637988" y="1017605"/>
            <a:ext cx="2927694" cy="377562"/>
          </a:xfrm>
          <a:prstGeom prst="rect">
            <a:avLst/>
          </a:prstGeom>
          <a:noFill/>
        </p:spPr>
        <p:txBody>
          <a:bodyPr wrap="square" rtlCol="0">
            <a:spAutoFit/>
          </a:bodyPr>
          <a:lstStyle/>
          <a:p>
            <a:r>
              <a:rPr lang="en-US"/>
              <a:t>MOTOR ORIENTATION</a:t>
            </a:r>
          </a:p>
        </p:txBody>
      </p:sp>
      <p:sp>
        <p:nvSpPr>
          <p:cNvPr id="8" name="TextBox 7">
            <a:extLst>
              <a:ext uri="{FF2B5EF4-FFF2-40B4-BE49-F238E27FC236}">
                <a16:creationId xmlns:a16="http://schemas.microsoft.com/office/drawing/2014/main" id="{DCC03022-DB62-8C97-77BE-213481A19ED3}"/>
              </a:ext>
            </a:extLst>
          </p:cNvPr>
          <p:cNvSpPr txBox="1"/>
          <p:nvPr/>
        </p:nvSpPr>
        <p:spPr>
          <a:xfrm>
            <a:off x="5882111" y="1463532"/>
            <a:ext cx="5650393" cy="1477328"/>
          </a:xfrm>
          <a:prstGeom prst="rect">
            <a:avLst/>
          </a:prstGeom>
          <a:noFill/>
        </p:spPr>
        <p:txBody>
          <a:bodyPr wrap="square" rtlCol="0">
            <a:spAutoFit/>
          </a:bodyPr>
          <a:lstStyle/>
          <a:p>
            <a:r>
              <a:rPr lang="fr-FR" dirty="0">
                <a:solidFill>
                  <a:srgbClr val="000000"/>
                </a:solidFill>
                <a:latin typeface="Calibri" panose="020F0502020204030204" pitchFamily="34" charset="0"/>
              </a:rPr>
              <a:t>(Pignon vers le haut) Montez le moteur au mur avec le côté du moteur incliné de 1/4 "vers le bas pour l’orientation du pignon vers le haut. Utilisez des vis de tête hexagonales #12 dans tous les trous. Connectez le moteur à l’alimentation.</a:t>
            </a:r>
            <a:endParaRPr lang="en-US" dirty="0"/>
          </a:p>
        </p:txBody>
      </p:sp>
      <p:pic>
        <p:nvPicPr>
          <p:cNvPr id="5" name="Picture 4">
            <a:extLst>
              <a:ext uri="{FF2B5EF4-FFF2-40B4-BE49-F238E27FC236}">
                <a16:creationId xmlns:a16="http://schemas.microsoft.com/office/drawing/2014/main" id="{6FAF751C-BEF7-A92A-2ACE-88F0B782FA14}"/>
              </a:ext>
            </a:extLst>
          </p:cNvPr>
          <p:cNvPicPr>
            <a:picLocks noChangeAspect="1"/>
          </p:cNvPicPr>
          <p:nvPr/>
        </p:nvPicPr>
        <p:blipFill>
          <a:blip r:embed="rId3"/>
          <a:stretch>
            <a:fillRect/>
          </a:stretch>
        </p:blipFill>
        <p:spPr>
          <a:xfrm>
            <a:off x="330930" y="1357529"/>
            <a:ext cx="5508556" cy="2861587"/>
          </a:xfrm>
          <a:prstGeom prst="rect">
            <a:avLst/>
          </a:prstGeom>
        </p:spPr>
      </p:pic>
      <p:pic>
        <p:nvPicPr>
          <p:cNvPr id="10" name="Picture 9">
            <a:extLst>
              <a:ext uri="{FF2B5EF4-FFF2-40B4-BE49-F238E27FC236}">
                <a16:creationId xmlns:a16="http://schemas.microsoft.com/office/drawing/2014/main" id="{D75177FE-3A6A-A1F5-1483-4E1F777AE54A}"/>
              </a:ext>
            </a:extLst>
          </p:cNvPr>
          <p:cNvPicPr>
            <a:picLocks noChangeAspect="1"/>
          </p:cNvPicPr>
          <p:nvPr/>
        </p:nvPicPr>
        <p:blipFill>
          <a:blip r:embed="rId4"/>
          <a:stretch>
            <a:fillRect/>
          </a:stretch>
        </p:blipFill>
        <p:spPr>
          <a:xfrm>
            <a:off x="5818860" y="3317125"/>
            <a:ext cx="6042212" cy="3007952"/>
          </a:xfrm>
          <a:prstGeom prst="rect">
            <a:avLst/>
          </a:prstGeom>
        </p:spPr>
      </p:pic>
      <p:sp>
        <p:nvSpPr>
          <p:cNvPr id="11" name="TextBox 10">
            <a:extLst>
              <a:ext uri="{FF2B5EF4-FFF2-40B4-BE49-F238E27FC236}">
                <a16:creationId xmlns:a16="http://schemas.microsoft.com/office/drawing/2014/main" id="{3AEB1F6F-A8EB-94C0-267A-AEAD3EDDD831}"/>
              </a:ext>
            </a:extLst>
          </p:cNvPr>
          <p:cNvSpPr txBox="1"/>
          <p:nvPr/>
        </p:nvSpPr>
        <p:spPr>
          <a:xfrm>
            <a:off x="330929" y="5124748"/>
            <a:ext cx="5487932" cy="1477328"/>
          </a:xfrm>
          <a:prstGeom prst="rect">
            <a:avLst/>
          </a:prstGeom>
          <a:noFill/>
        </p:spPr>
        <p:txBody>
          <a:bodyPr wrap="square" rtlCol="0">
            <a:spAutoFit/>
          </a:bodyPr>
          <a:lstStyle/>
          <a:p>
            <a:r>
              <a:rPr lang="fr-FR" dirty="0">
                <a:solidFill>
                  <a:srgbClr val="000000"/>
                </a:solidFill>
                <a:latin typeface="Calibri" panose="020F0502020204030204" pitchFamily="34" charset="0"/>
              </a:rPr>
              <a:t>(Pignon vers le bas) Montez le moteur au mur avec le côté du moteur incliné de 1/4 "vers le haut pour l’orientation du pignon vers le bas. Utilisez des vis de tête hexagonales #12 dans tous les trous. Connectez le moteur à l’alimentation.</a:t>
            </a:r>
            <a:endParaRPr lang="en-US" dirty="0"/>
          </a:p>
        </p:txBody>
      </p:sp>
    </p:spTree>
    <p:extLst>
      <p:ext uri="{BB962C8B-B14F-4D97-AF65-F5344CB8AC3E}">
        <p14:creationId xmlns:p14="http://schemas.microsoft.com/office/powerpoint/2010/main" val="324260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Support de montage du moteur plié vers le bas, non installé à une inclinaison</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4" name="Picture 13" descr="A machine with chain and gears&#10;&#10;Description automatically generated">
            <a:extLst>
              <a:ext uri="{FF2B5EF4-FFF2-40B4-BE49-F238E27FC236}">
                <a16:creationId xmlns:a16="http://schemas.microsoft.com/office/drawing/2014/main" id="{753FEAE2-8AA7-9F82-CE21-A439D84C8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1937" y="1404524"/>
            <a:ext cx="5159769"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descr="A close up of a bug&#10;&#10;Description automatically generated">
            <a:extLst>
              <a:ext uri="{FF2B5EF4-FFF2-40B4-BE49-F238E27FC236}">
                <a16:creationId xmlns:a16="http://schemas.microsoft.com/office/drawing/2014/main" id="{0194ECEF-B80C-6857-0905-696126050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56797" y="1404525"/>
            <a:ext cx="5159770"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TextBox 21">
            <a:extLst>
              <a:ext uri="{FF2B5EF4-FFF2-40B4-BE49-F238E27FC236}">
                <a16:creationId xmlns:a16="http://schemas.microsoft.com/office/drawing/2014/main" id="{CF59FF13-B726-D506-2F4C-29B00CDE5FA5}"/>
              </a:ext>
            </a:extLst>
          </p:cNvPr>
          <p:cNvSpPr txBox="1"/>
          <p:nvPr/>
        </p:nvSpPr>
        <p:spPr>
          <a:xfrm>
            <a:off x="5643846" y="2906701"/>
            <a:ext cx="1357533" cy="1569660"/>
          </a:xfrm>
          <a:prstGeom prst="rect">
            <a:avLst/>
          </a:prstGeom>
          <a:noFill/>
        </p:spPr>
        <p:txBody>
          <a:bodyPr wrap="square" rtlCol="0">
            <a:spAutoFit/>
          </a:bodyPr>
          <a:lstStyle/>
          <a:p>
            <a:r>
              <a:rPr lang="en-US" sz="9600" b="1"/>
              <a:t>=</a:t>
            </a:r>
          </a:p>
        </p:txBody>
      </p:sp>
      <p:sp>
        <p:nvSpPr>
          <p:cNvPr id="26" name="TextBox 25">
            <a:extLst>
              <a:ext uri="{FF2B5EF4-FFF2-40B4-BE49-F238E27FC236}">
                <a16:creationId xmlns:a16="http://schemas.microsoft.com/office/drawing/2014/main" id="{2B4F6FE2-6A87-9E41-5BB2-554748219E23}"/>
              </a:ext>
            </a:extLst>
          </p:cNvPr>
          <p:cNvSpPr txBox="1"/>
          <p:nvPr/>
        </p:nvSpPr>
        <p:spPr>
          <a:xfrm>
            <a:off x="7995054" y="4573251"/>
            <a:ext cx="3440038" cy="1200329"/>
          </a:xfrm>
          <a:prstGeom prst="rect">
            <a:avLst/>
          </a:prstGeom>
          <a:noFill/>
        </p:spPr>
        <p:txBody>
          <a:bodyPr wrap="square" rtlCol="0">
            <a:spAutoFit/>
          </a:bodyPr>
          <a:lstStyle/>
          <a:p>
            <a:r>
              <a:rPr lang="en-US" sz="2400" b="1" dirty="0">
                <a:solidFill>
                  <a:srgbClr val="FF0000"/>
                </a:solidFill>
              </a:rPr>
              <a:t>ARBRE DE TRANSMISSION ENDOMMAGÉ</a:t>
            </a:r>
          </a:p>
        </p:txBody>
      </p:sp>
    </p:spTree>
    <p:extLst>
      <p:ext uri="{BB962C8B-B14F-4D97-AF65-F5344CB8AC3E}">
        <p14:creationId xmlns:p14="http://schemas.microsoft.com/office/powerpoint/2010/main" val="2778750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Arbre d’entraînement a échoué, mais le support de moteur n’est pas plié.</a:t>
            </a:r>
            <a:endParaRPr lang="en-US" dirty="0">
              <a:solidFill>
                <a:schemeClr val="bg1"/>
              </a:solidFill>
            </a:endParaRP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9" name="Picture 18" descr="A close up of a bug&#10;&#10;Description automatically generated">
            <a:extLst>
              <a:ext uri="{FF2B5EF4-FFF2-40B4-BE49-F238E27FC236}">
                <a16:creationId xmlns:a16="http://schemas.microsoft.com/office/drawing/2014/main" id="{0194ECEF-B80C-6857-0905-696126050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56797" y="1404525"/>
            <a:ext cx="5159770"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TextBox 21">
            <a:extLst>
              <a:ext uri="{FF2B5EF4-FFF2-40B4-BE49-F238E27FC236}">
                <a16:creationId xmlns:a16="http://schemas.microsoft.com/office/drawing/2014/main" id="{CF59FF13-B726-D506-2F4C-29B00CDE5FA5}"/>
              </a:ext>
            </a:extLst>
          </p:cNvPr>
          <p:cNvSpPr txBox="1"/>
          <p:nvPr/>
        </p:nvSpPr>
        <p:spPr>
          <a:xfrm>
            <a:off x="5643846" y="2906701"/>
            <a:ext cx="1357533" cy="1569660"/>
          </a:xfrm>
          <a:prstGeom prst="rect">
            <a:avLst/>
          </a:prstGeom>
          <a:noFill/>
        </p:spPr>
        <p:txBody>
          <a:bodyPr wrap="square" rtlCol="0">
            <a:spAutoFit/>
          </a:bodyPr>
          <a:lstStyle/>
          <a:p>
            <a:r>
              <a:rPr lang="en-US" sz="9600" b="1"/>
              <a:t>=</a:t>
            </a:r>
          </a:p>
        </p:txBody>
      </p:sp>
      <p:sp>
        <p:nvSpPr>
          <p:cNvPr id="26" name="TextBox 25">
            <a:extLst>
              <a:ext uri="{FF2B5EF4-FFF2-40B4-BE49-F238E27FC236}">
                <a16:creationId xmlns:a16="http://schemas.microsoft.com/office/drawing/2014/main" id="{2B4F6FE2-6A87-9E41-5BB2-554748219E23}"/>
              </a:ext>
            </a:extLst>
          </p:cNvPr>
          <p:cNvSpPr txBox="1"/>
          <p:nvPr/>
        </p:nvSpPr>
        <p:spPr>
          <a:xfrm>
            <a:off x="7995054" y="4573251"/>
            <a:ext cx="3440038" cy="461665"/>
          </a:xfrm>
          <a:prstGeom prst="rect">
            <a:avLst/>
          </a:prstGeom>
          <a:noFill/>
        </p:spPr>
        <p:txBody>
          <a:bodyPr wrap="square" rtlCol="0">
            <a:spAutoFit/>
          </a:bodyPr>
          <a:lstStyle/>
          <a:p>
            <a:r>
              <a:rPr lang="en-US" sz="2400" b="1">
                <a:solidFill>
                  <a:srgbClr val="FF0000"/>
                </a:solidFill>
              </a:rPr>
              <a:t>DAMAGED DRIVESHAFT</a:t>
            </a:r>
          </a:p>
        </p:txBody>
      </p:sp>
      <p:sp>
        <p:nvSpPr>
          <p:cNvPr id="2" name="Rectangle 1">
            <a:extLst>
              <a:ext uri="{FF2B5EF4-FFF2-40B4-BE49-F238E27FC236}">
                <a16:creationId xmlns:a16="http://schemas.microsoft.com/office/drawing/2014/main" id="{16463A63-611B-62BF-4448-38A3A0602B61}"/>
              </a:ext>
            </a:extLst>
          </p:cNvPr>
          <p:cNvSpPr/>
          <p:nvPr/>
        </p:nvSpPr>
        <p:spPr>
          <a:xfrm>
            <a:off x="2380236" y="918266"/>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894C163-93AA-5212-1C77-E84542771833}"/>
              </a:ext>
            </a:extLst>
          </p:cNvPr>
          <p:cNvSpPr/>
          <p:nvPr/>
        </p:nvSpPr>
        <p:spPr>
          <a:xfrm>
            <a:off x="2480903" y="1050256"/>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pic>
        <p:nvPicPr>
          <p:cNvPr id="5" name="Picture 4" descr="A mechanical device with gears&#10;&#10;Description automatically generated">
            <a:extLst>
              <a:ext uri="{FF2B5EF4-FFF2-40B4-BE49-F238E27FC236}">
                <a16:creationId xmlns:a16="http://schemas.microsoft.com/office/drawing/2014/main" id="{32655364-632B-0CF9-0437-01F92E6DA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12" y="2904954"/>
            <a:ext cx="3951573" cy="2659566"/>
          </a:xfrm>
          <a:prstGeom prst="rect">
            <a:avLst/>
          </a:prstGeom>
        </p:spPr>
      </p:pic>
      <p:sp>
        <p:nvSpPr>
          <p:cNvPr id="6" name="TextBox 5">
            <a:extLst>
              <a:ext uri="{FF2B5EF4-FFF2-40B4-BE49-F238E27FC236}">
                <a16:creationId xmlns:a16="http://schemas.microsoft.com/office/drawing/2014/main" id="{89A6BA83-5377-CA82-DE98-897B5A82E4D9}"/>
              </a:ext>
            </a:extLst>
          </p:cNvPr>
          <p:cNvSpPr txBox="1"/>
          <p:nvPr/>
        </p:nvSpPr>
        <p:spPr>
          <a:xfrm>
            <a:off x="1398145" y="5549992"/>
            <a:ext cx="4445567" cy="646331"/>
          </a:xfrm>
          <a:prstGeom prst="rect">
            <a:avLst/>
          </a:prstGeom>
          <a:noFill/>
        </p:spPr>
        <p:txBody>
          <a:bodyPr wrap="square" rtlCol="0">
            <a:spAutoFit/>
          </a:bodyPr>
          <a:lstStyle/>
          <a:p>
            <a:r>
              <a:rPr lang="fr-FR" dirty="0"/>
              <a:t>COUPURE THERMIQUE DANS LE MOTEUR À 30 AMPÈRES</a:t>
            </a:r>
            <a:endParaRPr lang="en-US" dirty="0"/>
          </a:p>
        </p:txBody>
      </p:sp>
      <p:sp>
        <p:nvSpPr>
          <p:cNvPr id="8" name="TextBox 7">
            <a:extLst>
              <a:ext uri="{FF2B5EF4-FFF2-40B4-BE49-F238E27FC236}">
                <a16:creationId xmlns:a16="http://schemas.microsoft.com/office/drawing/2014/main" id="{878ED787-81F1-6E40-15E0-8D8FD1F284AD}"/>
              </a:ext>
            </a:extLst>
          </p:cNvPr>
          <p:cNvSpPr txBox="1"/>
          <p:nvPr/>
        </p:nvSpPr>
        <p:spPr>
          <a:xfrm>
            <a:off x="3174642" y="918266"/>
            <a:ext cx="4174356" cy="1600438"/>
          </a:xfrm>
          <a:prstGeom prst="rect">
            <a:avLst/>
          </a:prstGeom>
          <a:noFill/>
        </p:spPr>
        <p:txBody>
          <a:bodyPr wrap="square" rtlCol="0">
            <a:spAutoFit/>
          </a:bodyPr>
          <a:lstStyle/>
          <a:p>
            <a:pPr marL="285750" indent="-285750">
              <a:buFont typeface="Arial" panose="020B0604020202020204" pitchFamily="34" charset="0"/>
              <a:buChar char="•"/>
            </a:pPr>
            <a:r>
              <a:rPr lang="fr-FR" sz="1400" dirty="0"/>
              <a:t>UN INTERRUPTEUR COINCÉ ENVERRA DE L’ALIMENTATION AU MOTEUR SANS FONCTIONNEMENT MANUEL. 
LA COUPURE THERMIQUE À L’INTÉRIEUR DU MOTEUR SERA INITIÉE TOUTES LES 15 SECONDES ET À CHAQUE FOIS, L’ARBRE D’ENTRAÎNEMENT TENTERA DE TOURNER LÉGÈREMENT.</a:t>
            </a:r>
            <a:endParaRPr lang="en-US" sz="1400" dirty="0"/>
          </a:p>
        </p:txBody>
      </p:sp>
      <p:pic>
        <p:nvPicPr>
          <p:cNvPr id="13" name="Graphic 12" descr="High voltage outline">
            <a:extLst>
              <a:ext uri="{FF2B5EF4-FFF2-40B4-BE49-F238E27FC236}">
                <a16:creationId xmlns:a16="http://schemas.microsoft.com/office/drawing/2014/main" id="{A6AFA069-2018-50A9-F5A2-2DE7CE4842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6538" y="1927944"/>
            <a:ext cx="914400" cy="914400"/>
          </a:xfrm>
          <a:prstGeom prst="rect">
            <a:avLst/>
          </a:prstGeom>
        </p:spPr>
      </p:pic>
    </p:spTree>
    <p:extLst>
      <p:ext uri="{BB962C8B-B14F-4D97-AF65-F5344CB8AC3E}">
        <p14:creationId xmlns:p14="http://schemas.microsoft.com/office/powerpoint/2010/main" val="2274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5314950" y="1104900"/>
            <a:ext cx="5829300" cy="369332"/>
          </a:xfrm>
          <a:prstGeom prst="rect">
            <a:avLst/>
          </a:prstGeom>
          <a:noFill/>
        </p:spPr>
        <p:txBody>
          <a:bodyPr wrap="square" rtlCol="0">
            <a:spAutoFit/>
          </a:bodyPr>
          <a:lstStyle/>
          <a:p>
            <a:pPr algn="r"/>
            <a:r>
              <a:rPr lang="en-US" b="1" dirty="0" err="1"/>
              <a:t>Remplacement</a:t>
            </a:r>
            <a:r>
              <a:rPr lang="en-US" b="1" dirty="0"/>
              <a:t> </a:t>
            </a:r>
            <a:r>
              <a:rPr lang="en-US" b="1" dirty="0" err="1"/>
              <a:t>manuel</a:t>
            </a:r>
            <a:endParaRPr lang="en-US" b="1" dirty="0"/>
          </a:p>
        </p:txBody>
      </p:sp>
      <p:pic>
        <p:nvPicPr>
          <p:cNvPr id="5" name="Picture 4">
            <a:extLst>
              <a:ext uri="{FF2B5EF4-FFF2-40B4-BE49-F238E27FC236}">
                <a16:creationId xmlns:a16="http://schemas.microsoft.com/office/drawing/2014/main" id="{A45043E0-4D6F-F1B7-8F40-490CD3351A60}"/>
              </a:ext>
            </a:extLst>
          </p:cNvPr>
          <p:cNvPicPr>
            <a:picLocks noChangeAspect="1"/>
          </p:cNvPicPr>
          <p:nvPr/>
        </p:nvPicPr>
        <p:blipFill>
          <a:blip r:embed="rId3"/>
          <a:stretch>
            <a:fillRect/>
          </a:stretch>
        </p:blipFill>
        <p:spPr>
          <a:xfrm>
            <a:off x="1401588" y="1899192"/>
            <a:ext cx="9388824" cy="1571191"/>
          </a:xfrm>
          <a:prstGeom prst="rect">
            <a:avLst/>
          </a:prstGeom>
          <a:ln w="228600" cap="sq" cmpd="thickThin">
            <a:solidFill>
              <a:srgbClr val="00206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07888"/>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EC84957B-C749-590D-38BC-C655C6573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221" y="5345525"/>
            <a:ext cx="2237089" cy="530872"/>
          </a:xfrm>
          <a:prstGeom prst="rect">
            <a:avLst/>
          </a:prstGeom>
        </p:spPr>
      </p:pic>
      <p:pic>
        <p:nvPicPr>
          <p:cNvPr id="8" name="Picture 7">
            <a:extLst>
              <a:ext uri="{FF2B5EF4-FFF2-40B4-BE49-F238E27FC236}">
                <a16:creationId xmlns:a16="http://schemas.microsoft.com/office/drawing/2014/main" id="{CDCDA257-FCE8-C97C-5636-F15CD81E1D71}"/>
              </a:ext>
            </a:extLst>
          </p:cNvPr>
          <p:cNvPicPr>
            <a:picLocks noChangeAspect="1"/>
          </p:cNvPicPr>
          <p:nvPr/>
        </p:nvPicPr>
        <p:blipFill>
          <a:blip r:embed="rId6"/>
          <a:stretch>
            <a:fillRect/>
          </a:stretch>
        </p:blipFill>
        <p:spPr>
          <a:xfrm>
            <a:off x="4414143" y="3867993"/>
            <a:ext cx="3579788" cy="15502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2" name="Straight Arrow Connector 11">
            <a:extLst>
              <a:ext uri="{FF2B5EF4-FFF2-40B4-BE49-F238E27FC236}">
                <a16:creationId xmlns:a16="http://schemas.microsoft.com/office/drawing/2014/main" id="{E3D2702E-6774-A5DF-B57F-0F3DDF514E5E}"/>
              </a:ext>
            </a:extLst>
          </p:cNvPr>
          <p:cNvCxnSpPr>
            <a:cxnSpLocks/>
          </p:cNvCxnSpPr>
          <p:nvPr/>
        </p:nvCxnSpPr>
        <p:spPr>
          <a:xfrm>
            <a:off x="3723799" y="4790486"/>
            <a:ext cx="738128" cy="1760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B4F23A3-9433-2E62-CEAC-F126729B8254}"/>
              </a:ext>
            </a:extLst>
          </p:cNvPr>
          <p:cNvCxnSpPr>
            <a:cxnSpLocks/>
          </p:cNvCxnSpPr>
          <p:nvPr/>
        </p:nvCxnSpPr>
        <p:spPr>
          <a:xfrm>
            <a:off x="5543044" y="4535425"/>
            <a:ext cx="790466" cy="175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19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dirty="0" err="1">
                <a:solidFill>
                  <a:schemeClr val="bg1"/>
                </a:solidFill>
              </a:rPr>
              <a:t>Réglage</a:t>
            </a:r>
            <a:r>
              <a:rPr lang="en-US" dirty="0">
                <a:solidFill>
                  <a:schemeClr val="bg1"/>
                </a:solidFill>
              </a:rPr>
              <a:t> </a:t>
            </a:r>
            <a:r>
              <a:rPr lang="en-US" dirty="0" err="1">
                <a:solidFill>
                  <a:schemeClr val="bg1"/>
                </a:solidFill>
              </a:rPr>
              <a:t>approprié</a:t>
            </a:r>
            <a:r>
              <a:rPr lang="en-US" dirty="0">
                <a:solidFill>
                  <a:schemeClr val="bg1"/>
                </a:solidFill>
              </a:rPr>
              <a:t> du </a:t>
            </a:r>
            <a:r>
              <a:rPr lang="en-US" dirty="0" err="1">
                <a:solidFill>
                  <a:schemeClr val="bg1"/>
                </a:solidFill>
              </a:rPr>
              <a:t>câble</a:t>
            </a:r>
            <a:endParaRPr lang="en-US" dirty="0">
              <a:solidFill>
                <a:schemeClr val="bg1"/>
              </a:solidFill>
            </a:endParaRP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pic>
        <p:nvPicPr>
          <p:cNvPr id="10" name="Picture 9">
            <a:extLst>
              <a:ext uri="{FF2B5EF4-FFF2-40B4-BE49-F238E27FC236}">
                <a16:creationId xmlns:a16="http://schemas.microsoft.com/office/drawing/2014/main" id="{6FC2A2DC-1F34-2A26-7E70-3E38E8E1A76B}"/>
              </a:ext>
            </a:extLst>
          </p:cNvPr>
          <p:cNvPicPr>
            <a:picLocks noChangeAspect="1"/>
          </p:cNvPicPr>
          <p:nvPr/>
        </p:nvPicPr>
        <p:blipFill>
          <a:blip r:embed="rId5"/>
          <a:stretch>
            <a:fillRect/>
          </a:stretch>
        </p:blipFill>
        <p:spPr>
          <a:xfrm>
            <a:off x="759887" y="1491265"/>
            <a:ext cx="10672226" cy="2402109"/>
          </a:xfrm>
          <a:prstGeom prst="rect">
            <a:avLst/>
          </a:prstGeom>
        </p:spPr>
      </p:pic>
      <p:sp>
        <p:nvSpPr>
          <p:cNvPr id="7" name="Rectangle 6">
            <a:extLst>
              <a:ext uri="{FF2B5EF4-FFF2-40B4-BE49-F238E27FC236}">
                <a16:creationId xmlns:a16="http://schemas.microsoft.com/office/drawing/2014/main" id="{64F8D9D0-B471-72A3-3567-276A3723C522}"/>
              </a:ext>
            </a:extLst>
          </p:cNvPr>
          <p:cNvSpPr/>
          <p:nvPr/>
        </p:nvSpPr>
        <p:spPr>
          <a:xfrm>
            <a:off x="908948" y="2523838"/>
            <a:ext cx="5659019" cy="973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B89415-FFBD-1D41-FDC6-A89EE2CBF5F3}"/>
              </a:ext>
            </a:extLst>
          </p:cNvPr>
          <p:cNvSpPr txBox="1"/>
          <p:nvPr/>
        </p:nvSpPr>
        <p:spPr>
          <a:xfrm>
            <a:off x="1000458" y="2164882"/>
            <a:ext cx="5288437" cy="1169551"/>
          </a:xfrm>
          <a:prstGeom prst="rect">
            <a:avLst/>
          </a:prstGeom>
          <a:noFill/>
        </p:spPr>
        <p:txBody>
          <a:bodyPr wrap="square" rtlCol="0">
            <a:spAutoFit/>
          </a:bodyPr>
          <a:lstStyle/>
          <a:p>
            <a:r>
              <a:rPr lang="en-US" sz="1400"/>
              <a:t>BEFORE STARTING THE TENSIONING PROCESS, WITH THE ROOM EXTENDED, GRAB THE OUT BTM AND PULL ON THE CABLE WITH YOUR HAND TO SEE IF THE ROOM PULLS AGAINST THE WALL AND/OR IF THE BOTTOM STANDOFF BRACKETS ARE MAKING CONTACT WITH THE JAMB.</a:t>
            </a:r>
          </a:p>
        </p:txBody>
      </p:sp>
      <p:sp>
        <p:nvSpPr>
          <p:cNvPr id="8" name="Oval 7">
            <a:extLst>
              <a:ext uri="{FF2B5EF4-FFF2-40B4-BE49-F238E27FC236}">
                <a16:creationId xmlns:a16="http://schemas.microsoft.com/office/drawing/2014/main" id="{A5FA3ABF-FAC7-1090-CA81-94586AAC6CD8}"/>
              </a:ext>
            </a:extLst>
          </p:cNvPr>
          <p:cNvSpPr/>
          <p:nvPr/>
        </p:nvSpPr>
        <p:spPr>
          <a:xfrm>
            <a:off x="6866825" y="1729407"/>
            <a:ext cx="1892174" cy="5522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6706C4-EFE2-9C57-EDFB-1F41E7AFAA80}"/>
              </a:ext>
            </a:extLst>
          </p:cNvPr>
          <p:cNvPicPr>
            <a:picLocks noChangeAspect="1"/>
          </p:cNvPicPr>
          <p:nvPr/>
        </p:nvPicPr>
        <p:blipFill>
          <a:blip r:embed="rId6"/>
          <a:stretch>
            <a:fillRect/>
          </a:stretch>
        </p:blipFill>
        <p:spPr>
          <a:xfrm>
            <a:off x="646745" y="1446635"/>
            <a:ext cx="10920415" cy="3041128"/>
          </a:xfrm>
          <a:prstGeom prst="rect">
            <a:avLst/>
          </a:prstGeom>
        </p:spPr>
      </p:pic>
    </p:spTree>
    <p:extLst>
      <p:ext uri="{BB962C8B-B14F-4D97-AF65-F5344CB8AC3E}">
        <p14:creationId xmlns:p14="http://schemas.microsoft.com/office/powerpoint/2010/main" val="265508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dirty="0" err="1">
                <a:solidFill>
                  <a:schemeClr val="bg1"/>
                </a:solidFill>
              </a:rPr>
              <a:t>Réglage</a:t>
            </a:r>
            <a:r>
              <a:rPr lang="en-US" dirty="0">
                <a:solidFill>
                  <a:schemeClr val="bg1"/>
                </a:solidFill>
              </a:rPr>
              <a:t> </a:t>
            </a:r>
            <a:r>
              <a:rPr lang="en-US" dirty="0" err="1">
                <a:solidFill>
                  <a:schemeClr val="bg1"/>
                </a:solidFill>
              </a:rPr>
              <a:t>approprié</a:t>
            </a:r>
            <a:r>
              <a:rPr lang="en-US" dirty="0">
                <a:solidFill>
                  <a:schemeClr val="bg1"/>
                </a:solidFill>
              </a:rPr>
              <a:t> du </a:t>
            </a:r>
            <a:r>
              <a:rPr lang="en-US" dirty="0" err="1">
                <a:solidFill>
                  <a:schemeClr val="bg1"/>
                </a:solidFill>
              </a:rPr>
              <a:t>câble</a:t>
            </a:r>
            <a:endParaRPr lang="en-US" dirty="0">
              <a:solidFill>
                <a:schemeClr val="bg1"/>
              </a:solidFill>
            </a:endParaRPr>
          </a:p>
        </p:txBody>
      </p:sp>
      <p:pic>
        <p:nvPicPr>
          <p:cNvPr id="4" name="Picture 3">
            <a:hlinkClick r:id="rId4"/>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11" name="Online Media 10" title="BAL Accu-Slide Adjustment &amp; Tensioning">
            <a:hlinkClick r:id="" action="ppaction://media"/>
            <a:extLst>
              <a:ext uri="{FF2B5EF4-FFF2-40B4-BE49-F238E27FC236}">
                <a16:creationId xmlns:a16="http://schemas.microsoft.com/office/drawing/2014/main" id="{69CB5A6E-8880-3207-2578-B2CE9D6B73B0}"/>
              </a:ext>
            </a:extLst>
          </p:cNvPr>
          <p:cNvPicPr>
            <a:picLocks noRot="1" noChangeAspect="1"/>
          </p:cNvPicPr>
          <p:nvPr>
            <a:videoFile r:link="rId1"/>
          </p:nvPr>
        </p:nvPicPr>
        <p:blipFill>
          <a:blip r:embed="rId6"/>
          <a:stretch>
            <a:fillRect/>
          </a:stretch>
        </p:blipFill>
        <p:spPr>
          <a:xfrm>
            <a:off x="1843612" y="1098445"/>
            <a:ext cx="8347457" cy="4716324"/>
          </a:xfrm>
          <a:prstGeom prst="rect">
            <a:avLst/>
          </a:prstGeom>
        </p:spPr>
      </p:pic>
    </p:spTree>
    <p:extLst>
      <p:ext uri="{BB962C8B-B14F-4D97-AF65-F5344CB8AC3E}">
        <p14:creationId xmlns:p14="http://schemas.microsoft.com/office/powerpoint/2010/main" val="61260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06A789-D5B2-FB15-46D1-B64B6886AEE7}"/>
              </a:ext>
            </a:extLst>
          </p:cNvPr>
          <p:cNvSpPr txBox="1"/>
          <p:nvPr/>
        </p:nvSpPr>
        <p:spPr>
          <a:xfrm>
            <a:off x="635792" y="640080"/>
            <a:ext cx="10920415" cy="400110"/>
          </a:xfrm>
          <a:prstGeom prst="rect">
            <a:avLst/>
          </a:prstGeom>
          <a:solidFill>
            <a:schemeClr val="accent1">
              <a:lumMod val="50000"/>
            </a:schemeClr>
          </a:solidFill>
        </p:spPr>
        <p:txBody>
          <a:bodyPr wrap="square" rtlCol="0">
            <a:spAutoFit/>
          </a:bodyPr>
          <a:lstStyle/>
          <a:p>
            <a:pPr algn="ctr"/>
            <a:r>
              <a:rPr lang="en-US" sz="2000" dirty="0">
                <a:solidFill>
                  <a:schemeClr val="bg1"/>
                </a:solidFill>
              </a:rPr>
              <a:t>DIAPOSITIVE EXACTE vs DIAPOSITIVE ACCU</a:t>
            </a:r>
          </a:p>
        </p:txBody>
      </p:sp>
      <p:pic>
        <p:nvPicPr>
          <p:cNvPr id="10" name="Picture 9">
            <a:extLst>
              <a:ext uri="{FF2B5EF4-FFF2-40B4-BE49-F238E27FC236}">
                <a16:creationId xmlns:a16="http://schemas.microsoft.com/office/drawing/2014/main" id="{2F13710A-77EC-ED6B-8E09-654EC74FA7FC}"/>
              </a:ext>
            </a:extLst>
          </p:cNvPr>
          <p:cNvPicPr>
            <a:picLocks noChangeAspect="1"/>
          </p:cNvPicPr>
          <p:nvPr/>
        </p:nvPicPr>
        <p:blipFill>
          <a:blip r:embed="rId3"/>
          <a:stretch>
            <a:fillRect/>
          </a:stretch>
        </p:blipFill>
        <p:spPr>
          <a:xfrm>
            <a:off x="1116539" y="1806993"/>
            <a:ext cx="3544832" cy="32081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E0C4DB3E-7C7E-AA24-1D67-5CD27A5C4BE2}"/>
              </a:ext>
            </a:extLst>
          </p:cNvPr>
          <p:cNvPicPr>
            <a:picLocks noChangeAspect="1"/>
          </p:cNvPicPr>
          <p:nvPr/>
        </p:nvPicPr>
        <p:blipFill>
          <a:blip r:embed="rId4"/>
          <a:stretch>
            <a:fillRect/>
          </a:stretch>
        </p:blipFill>
        <p:spPr>
          <a:xfrm rot="16200000">
            <a:off x="2515150" y="2053176"/>
            <a:ext cx="714055" cy="908319"/>
          </a:xfrm>
          <a:prstGeom prst="rect">
            <a:avLst/>
          </a:prstGeom>
        </p:spPr>
      </p:pic>
      <p:pic>
        <p:nvPicPr>
          <p:cNvPr id="5" name="Picture 4">
            <a:extLst>
              <a:ext uri="{FF2B5EF4-FFF2-40B4-BE49-F238E27FC236}">
                <a16:creationId xmlns:a16="http://schemas.microsoft.com/office/drawing/2014/main" id="{8A3EAC50-2B32-6DD2-D028-D52B36754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355120"/>
            <a:ext cx="1007547" cy="468509"/>
          </a:xfrm>
          <a:prstGeom prst="rect">
            <a:avLst/>
          </a:prstGeom>
        </p:spPr>
      </p:pic>
      <p:pic>
        <p:nvPicPr>
          <p:cNvPr id="7" name="Picture 6">
            <a:extLst>
              <a:ext uri="{FF2B5EF4-FFF2-40B4-BE49-F238E27FC236}">
                <a16:creationId xmlns:a16="http://schemas.microsoft.com/office/drawing/2014/main" id="{7A7FF77A-C33C-455A-043E-1C326F0E18B2}"/>
              </a:ext>
            </a:extLst>
          </p:cNvPr>
          <p:cNvPicPr>
            <a:picLocks noChangeAspect="1"/>
          </p:cNvPicPr>
          <p:nvPr/>
        </p:nvPicPr>
        <p:blipFill>
          <a:blip r:embed="rId6"/>
          <a:stretch>
            <a:fillRect/>
          </a:stretch>
        </p:blipFill>
        <p:spPr>
          <a:xfrm>
            <a:off x="4110899" y="2675103"/>
            <a:ext cx="1422224" cy="1507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B728A2C-80BE-FF89-B5CE-8ADA685E0F9E}"/>
              </a:ext>
            </a:extLst>
          </p:cNvPr>
          <p:cNvPicPr>
            <a:picLocks noChangeAspect="1"/>
          </p:cNvPicPr>
          <p:nvPr/>
        </p:nvPicPr>
        <p:blipFill>
          <a:blip r:embed="rId7"/>
          <a:stretch>
            <a:fillRect/>
          </a:stretch>
        </p:blipFill>
        <p:spPr>
          <a:xfrm>
            <a:off x="5934739" y="1785421"/>
            <a:ext cx="5140721" cy="32496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Wave 8">
            <a:extLst>
              <a:ext uri="{FF2B5EF4-FFF2-40B4-BE49-F238E27FC236}">
                <a16:creationId xmlns:a16="http://schemas.microsoft.com/office/drawing/2014/main" id="{2F87F636-0618-2417-E2FD-05F30457851A}"/>
              </a:ext>
            </a:extLst>
          </p:cNvPr>
          <p:cNvSpPr/>
          <p:nvPr/>
        </p:nvSpPr>
        <p:spPr>
          <a:xfrm>
            <a:off x="2343089" y="3895344"/>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DIAPOSITIVE EXACTE</a:t>
            </a:r>
          </a:p>
        </p:txBody>
      </p:sp>
      <p:sp>
        <p:nvSpPr>
          <p:cNvPr id="11" name="Wave 10">
            <a:extLst>
              <a:ext uri="{FF2B5EF4-FFF2-40B4-BE49-F238E27FC236}">
                <a16:creationId xmlns:a16="http://schemas.microsoft.com/office/drawing/2014/main" id="{598D43A2-F727-C35F-D1FE-E5BB5D611947}"/>
              </a:ext>
            </a:extLst>
          </p:cNvPr>
          <p:cNvSpPr/>
          <p:nvPr/>
        </p:nvSpPr>
        <p:spPr>
          <a:xfrm>
            <a:off x="7773109" y="1465616"/>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DIAPOSITIVE ACCU</a:t>
            </a:r>
          </a:p>
        </p:txBody>
      </p:sp>
      <p:pic>
        <p:nvPicPr>
          <p:cNvPr id="3" name="Picture 2" descr="Icon&#10;&#10;Description automatically generated">
            <a:extLst>
              <a:ext uri="{FF2B5EF4-FFF2-40B4-BE49-F238E27FC236}">
                <a16:creationId xmlns:a16="http://schemas.microsoft.com/office/drawing/2014/main" id="{4EDFF413-DDC4-4D9B-C37C-D9C7E7958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2" name="Speech Bubble: Rectangle with Corners Rounded 1">
            <a:extLst>
              <a:ext uri="{FF2B5EF4-FFF2-40B4-BE49-F238E27FC236}">
                <a16:creationId xmlns:a16="http://schemas.microsoft.com/office/drawing/2014/main" id="{77912FBB-9E9B-343A-1996-53A00292A281}"/>
              </a:ext>
            </a:extLst>
          </p:cNvPr>
          <p:cNvSpPr/>
          <p:nvPr/>
        </p:nvSpPr>
        <p:spPr>
          <a:xfrm>
            <a:off x="1046938" y="1166891"/>
            <a:ext cx="3742345"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Moteurs doubles montés au SOMMET et à gauche de la glissière</a:t>
            </a:r>
            <a:endParaRPr lang="en-US" sz="1400" dirty="0"/>
          </a:p>
        </p:txBody>
      </p:sp>
      <p:sp>
        <p:nvSpPr>
          <p:cNvPr id="12" name="Speech Bubble: Rectangle with Corners Rounded 11">
            <a:extLst>
              <a:ext uri="{FF2B5EF4-FFF2-40B4-BE49-F238E27FC236}">
                <a16:creationId xmlns:a16="http://schemas.microsoft.com/office/drawing/2014/main" id="{9DE3FCC2-6645-01EC-16FC-AF2F0E32DBFE}"/>
              </a:ext>
            </a:extLst>
          </p:cNvPr>
          <p:cNvSpPr/>
          <p:nvPr/>
        </p:nvSpPr>
        <p:spPr>
          <a:xfrm>
            <a:off x="5787526" y="1140178"/>
            <a:ext cx="3742345"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dirty="0"/>
              <a:t>Moteur unique monté au-dessus ou au-dessous de la glissière</a:t>
            </a:r>
            <a:endParaRPr lang="en-US" sz="1400" dirty="0"/>
          </a:p>
        </p:txBody>
      </p:sp>
    </p:spTree>
    <p:extLst>
      <p:ext uri="{BB962C8B-B14F-4D97-AF65-F5344CB8AC3E}">
        <p14:creationId xmlns:p14="http://schemas.microsoft.com/office/powerpoint/2010/main" val="16952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dirty="0" err="1">
                <a:solidFill>
                  <a:schemeClr val="bg1"/>
                </a:solidFill>
              </a:rPr>
              <a:t>Réglage</a:t>
            </a:r>
            <a:r>
              <a:rPr lang="en-US" dirty="0">
                <a:solidFill>
                  <a:schemeClr val="bg1"/>
                </a:solidFill>
              </a:rPr>
              <a:t> </a:t>
            </a:r>
            <a:r>
              <a:rPr lang="en-US" dirty="0" err="1">
                <a:solidFill>
                  <a:schemeClr val="bg1"/>
                </a:solidFill>
              </a:rPr>
              <a:t>approprié</a:t>
            </a:r>
            <a:r>
              <a:rPr lang="en-US" dirty="0">
                <a:solidFill>
                  <a:schemeClr val="bg1"/>
                </a:solidFill>
              </a:rPr>
              <a:t> du </a:t>
            </a:r>
            <a:r>
              <a:rPr lang="en-US" dirty="0" err="1">
                <a:solidFill>
                  <a:schemeClr val="bg1"/>
                </a:solidFill>
              </a:rPr>
              <a:t>câble</a:t>
            </a:r>
            <a:endParaRPr lang="en-US" dirty="0">
              <a:solidFill>
                <a:schemeClr val="bg1"/>
              </a:solidFill>
            </a:endParaRPr>
          </a:p>
        </p:txBody>
      </p:sp>
      <p:pic>
        <p:nvPicPr>
          <p:cNvPr id="8" name="Picture 7">
            <a:extLst>
              <a:ext uri="{FF2B5EF4-FFF2-40B4-BE49-F238E27FC236}">
                <a16:creationId xmlns:a16="http://schemas.microsoft.com/office/drawing/2014/main" id="{2356CA02-9346-8798-2FB9-72E8F6F0DE0E}"/>
              </a:ext>
            </a:extLst>
          </p:cNvPr>
          <p:cNvPicPr>
            <a:picLocks noChangeAspect="1"/>
          </p:cNvPicPr>
          <p:nvPr/>
        </p:nvPicPr>
        <p:blipFill>
          <a:blip r:embed="rId3"/>
          <a:stretch>
            <a:fillRect/>
          </a:stretch>
        </p:blipFill>
        <p:spPr>
          <a:xfrm>
            <a:off x="968024" y="1015346"/>
            <a:ext cx="10461361" cy="5064943"/>
          </a:xfrm>
          <a:prstGeom prst="rect">
            <a:avLst/>
          </a:prstGeom>
        </p:spPr>
      </p:pic>
      <p:pic>
        <p:nvPicPr>
          <p:cNvPr id="4" name="Picture 3">
            <a:hlinkClick r:id="rId4"/>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615" y="5549417"/>
            <a:ext cx="2237089" cy="530872"/>
          </a:xfrm>
          <a:prstGeom prst="rect">
            <a:avLst/>
          </a:prstGeom>
        </p:spPr>
      </p:pic>
      <p:sp>
        <p:nvSpPr>
          <p:cNvPr id="5" name="TextBox 4">
            <a:extLst>
              <a:ext uri="{FF2B5EF4-FFF2-40B4-BE49-F238E27FC236}">
                <a16:creationId xmlns:a16="http://schemas.microsoft.com/office/drawing/2014/main" id="{7F0AB61D-4F4A-C68F-20E7-52CB345C5410}"/>
              </a:ext>
            </a:extLst>
          </p:cNvPr>
          <p:cNvSpPr txBox="1"/>
          <p:nvPr/>
        </p:nvSpPr>
        <p:spPr>
          <a:xfrm>
            <a:off x="1881159" y="3574424"/>
            <a:ext cx="4045160" cy="276999"/>
          </a:xfrm>
          <a:prstGeom prst="rect">
            <a:avLst/>
          </a:prstGeom>
          <a:noFill/>
        </p:spPr>
        <p:txBody>
          <a:bodyPr wrap="square" rtlCol="0">
            <a:spAutoFit/>
          </a:bodyPr>
          <a:lstStyle/>
          <a:p>
            <a:r>
              <a:rPr lang="en-US" sz="1200">
                <a:solidFill>
                  <a:srgbClr val="FF0000"/>
                </a:solidFill>
              </a:rPr>
              <a:t>OUT BTM CABLE PULLS THE BOTTOM OF THE ROOM OUT</a:t>
            </a:r>
          </a:p>
        </p:txBody>
      </p:sp>
      <p:sp>
        <p:nvSpPr>
          <p:cNvPr id="7" name="TextBox 6">
            <a:extLst>
              <a:ext uri="{FF2B5EF4-FFF2-40B4-BE49-F238E27FC236}">
                <a16:creationId xmlns:a16="http://schemas.microsoft.com/office/drawing/2014/main" id="{009E2179-7C87-C2A6-6CF7-C8EF1B099F8D}"/>
              </a:ext>
            </a:extLst>
          </p:cNvPr>
          <p:cNvSpPr txBox="1"/>
          <p:nvPr/>
        </p:nvSpPr>
        <p:spPr>
          <a:xfrm>
            <a:off x="1881159" y="4165518"/>
            <a:ext cx="4045160" cy="276999"/>
          </a:xfrm>
          <a:prstGeom prst="rect">
            <a:avLst/>
          </a:prstGeom>
          <a:noFill/>
        </p:spPr>
        <p:txBody>
          <a:bodyPr wrap="square" rtlCol="0">
            <a:spAutoFit/>
          </a:bodyPr>
          <a:lstStyle/>
          <a:p>
            <a:r>
              <a:rPr lang="en-US" sz="1200">
                <a:solidFill>
                  <a:srgbClr val="FF0000"/>
                </a:solidFill>
              </a:rPr>
              <a:t>OUT TOP CABLE PULLS THE TOP OF THE ROOM OUT</a:t>
            </a:r>
          </a:p>
        </p:txBody>
      </p:sp>
      <p:sp>
        <p:nvSpPr>
          <p:cNvPr id="9" name="TextBox 8">
            <a:extLst>
              <a:ext uri="{FF2B5EF4-FFF2-40B4-BE49-F238E27FC236}">
                <a16:creationId xmlns:a16="http://schemas.microsoft.com/office/drawing/2014/main" id="{0F346740-96C5-5C71-D106-A0CC80EAE3DA}"/>
              </a:ext>
            </a:extLst>
          </p:cNvPr>
          <p:cNvSpPr txBox="1"/>
          <p:nvPr/>
        </p:nvSpPr>
        <p:spPr>
          <a:xfrm>
            <a:off x="3394090" y="4956117"/>
            <a:ext cx="4045160" cy="276999"/>
          </a:xfrm>
          <a:prstGeom prst="rect">
            <a:avLst/>
          </a:prstGeom>
          <a:noFill/>
        </p:spPr>
        <p:txBody>
          <a:bodyPr wrap="square" rtlCol="0">
            <a:spAutoFit/>
          </a:bodyPr>
          <a:lstStyle/>
          <a:p>
            <a:r>
              <a:rPr lang="en-US" sz="1200">
                <a:solidFill>
                  <a:schemeClr val="accent1">
                    <a:lumMod val="75000"/>
                  </a:schemeClr>
                </a:solidFill>
              </a:rPr>
              <a:t>IN BTM CABLE PULLS THE BOTTOM OF THE ROOM IN</a:t>
            </a:r>
          </a:p>
        </p:txBody>
      </p:sp>
      <p:sp>
        <p:nvSpPr>
          <p:cNvPr id="10" name="TextBox 9">
            <a:extLst>
              <a:ext uri="{FF2B5EF4-FFF2-40B4-BE49-F238E27FC236}">
                <a16:creationId xmlns:a16="http://schemas.microsoft.com/office/drawing/2014/main" id="{759027BF-35DC-476B-6C1B-C57BCBDCAC0E}"/>
              </a:ext>
            </a:extLst>
          </p:cNvPr>
          <p:cNvSpPr txBox="1"/>
          <p:nvPr/>
        </p:nvSpPr>
        <p:spPr>
          <a:xfrm>
            <a:off x="3422440" y="5584479"/>
            <a:ext cx="4045160" cy="276999"/>
          </a:xfrm>
          <a:prstGeom prst="rect">
            <a:avLst/>
          </a:prstGeom>
          <a:noFill/>
        </p:spPr>
        <p:txBody>
          <a:bodyPr wrap="square" rtlCol="0">
            <a:spAutoFit/>
          </a:bodyPr>
          <a:lstStyle/>
          <a:p>
            <a:r>
              <a:rPr lang="en-US" sz="1200">
                <a:solidFill>
                  <a:schemeClr val="accent1">
                    <a:lumMod val="75000"/>
                  </a:schemeClr>
                </a:solidFill>
              </a:rPr>
              <a:t>IN TOP CABLE PULLS THE TOP OF THE ROOM IN</a:t>
            </a:r>
          </a:p>
        </p:txBody>
      </p:sp>
      <p:pic>
        <p:nvPicPr>
          <p:cNvPr id="12" name="Picture 11">
            <a:hlinkClick r:id="rId7"/>
            <a:extLst>
              <a:ext uri="{FF2B5EF4-FFF2-40B4-BE49-F238E27FC236}">
                <a16:creationId xmlns:a16="http://schemas.microsoft.com/office/drawing/2014/main" id="{2110F7FD-6DB2-0AB0-F090-81A133E6C9F7}"/>
              </a:ext>
            </a:extLst>
          </p:cNvPr>
          <p:cNvPicPr>
            <a:picLocks noChangeAspect="1"/>
          </p:cNvPicPr>
          <p:nvPr/>
        </p:nvPicPr>
        <p:blipFill>
          <a:blip r:embed="rId8"/>
          <a:stretch>
            <a:fillRect/>
          </a:stretch>
        </p:blipFill>
        <p:spPr>
          <a:xfrm>
            <a:off x="6265683" y="2668433"/>
            <a:ext cx="2649448" cy="1521134"/>
          </a:xfrm>
          <a:prstGeom prst="rect">
            <a:avLst/>
          </a:prstGeom>
        </p:spPr>
      </p:pic>
    </p:spTree>
    <p:extLst>
      <p:ext uri="{BB962C8B-B14F-4D97-AF65-F5344CB8AC3E}">
        <p14:creationId xmlns:p14="http://schemas.microsoft.com/office/powerpoint/2010/main" val="425133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dirty="0" err="1">
                <a:solidFill>
                  <a:schemeClr val="bg1"/>
                </a:solidFill>
              </a:rPr>
              <a:t>Réglage</a:t>
            </a:r>
            <a:r>
              <a:rPr lang="en-US" dirty="0">
                <a:solidFill>
                  <a:schemeClr val="bg1"/>
                </a:solidFill>
              </a:rPr>
              <a:t> </a:t>
            </a:r>
            <a:r>
              <a:rPr lang="en-US" dirty="0" err="1">
                <a:solidFill>
                  <a:schemeClr val="bg1"/>
                </a:solidFill>
              </a:rPr>
              <a:t>approprié</a:t>
            </a:r>
            <a:r>
              <a:rPr lang="en-US" dirty="0">
                <a:solidFill>
                  <a:schemeClr val="bg1"/>
                </a:solidFill>
              </a:rPr>
              <a:t> du </a:t>
            </a:r>
            <a:r>
              <a:rPr lang="en-US" dirty="0" err="1">
                <a:solidFill>
                  <a:schemeClr val="bg1"/>
                </a:solidFill>
              </a:rPr>
              <a:t>câble</a:t>
            </a:r>
            <a:endParaRPr lang="en-US" dirty="0">
              <a:solidFill>
                <a:schemeClr val="bg1"/>
              </a:solidFill>
            </a:endParaRP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11" name="TextBox 10">
            <a:extLst>
              <a:ext uri="{FF2B5EF4-FFF2-40B4-BE49-F238E27FC236}">
                <a16:creationId xmlns:a16="http://schemas.microsoft.com/office/drawing/2014/main" id="{F9C23249-93B9-9B51-67BB-B6EB4EAC781E}"/>
              </a:ext>
            </a:extLst>
          </p:cNvPr>
          <p:cNvSpPr txBox="1"/>
          <p:nvPr/>
        </p:nvSpPr>
        <p:spPr>
          <a:xfrm>
            <a:off x="1064272" y="1361149"/>
            <a:ext cx="5288437" cy="369332"/>
          </a:xfrm>
          <a:prstGeom prst="rect">
            <a:avLst/>
          </a:prstGeom>
          <a:noFill/>
        </p:spPr>
        <p:txBody>
          <a:bodyPr wrap="square" rtlCol="0">
            <a:spAutoFit/>
          </a:bodyPr>
          <a:lstStyle/>
          <a:p>
            <a:r>
              <a:rPr lang="fr-FR" b="1" u="sng" dirty="0"/>
              <a:t>LA PIÈCE DOIT ÊTRE COMPLÈTEMENT AGRANDIE</a:t>
            </a:r>
            <a:endParaRPr lang="en-US" b="1" u="sng" dirty="0"/>
          </a:p>
        </p:txBody>
      </p:sp>
      <p:pic>
        <p:nvPicPr>
          <p:cNvPr id="7" name="Picture 6">
            <a:extLst>
              <a:ext uri="{FF2B5EF4-FFF2-40B4-BE49-F238E27FC236}">
                <a16:creationId xmlns:a16="http://schemas.microsoft.com/office/drawing/2014/main" id="{67E53F6E-B601-5CBE-1938-6C99FCB2DEBD}"/>
              </a:ext>
            </a:extLst>
          </p:cNvPr>
          <p:cNvPicPr>
            <a:picLocks noChangeAspect="1"/>
          </p:cNvPicPr>
          <p:nvPr/>
        </p:nvPicPr>
        <p:blipFill>
          <a:blip r:embed="rId5"/>
          <a:stretch>
            <a:fillRect/>
          </a:stretch>
        </p:blipFill>
        <p:spPr>
          <a:xfrm>
            <a:off x="946119" y="2154725"/>
            <a:ext cx="10326587" cy="2593135"/>
          </a:xfrm>
          <a:prstGeom prst="rect">
            <a:avLst/>
          </a:prstGeom>
        </p:spPr>
      </p:pic>
      <p:sp>
        <p:nvSpPr>
          <p:cNvPr id="9" name="TextBox 8">
            <a:extLst>
              <a:ext uri="{FF2B5EF4-FFF2-40B4-BE49-F238E27FC236}">
                <a16:creationId xmlns:a16="http://schemas.microsoft.com/office/drawing/2014/main" id="{0569208F-27C0-7605-BF1A-0A5FBD7E8B0C}"/>
              </a:ext>
            </a:extLst>
          </p:cNvPr>
          <p:cNvSpPr txBox="1"/>
          <p:nvPr/>
        </p:nvSpPr>
        <p:spPr>
          <a:xfrm>
            <a:off x="1064272" y="2839743"/>
            <a:ext cx="5031728" cy="830997"/>
          </a:xfrm>
          <a:prstGeom prst="rect">
            <a:avLst/>
          </a:prstGeom>
          <a:noFill/>
        </p:spPr>
        <p:txBody>
          <a:bodyPr wrap="square" rtlCol="0">
            <a:spAutoFit/>
          </a:bodyPr>
          <a:lstStyle/>
          <a:p>
            <a:r>
              <a:rPr lang="fr-FR" sz="1600" dirty="0"/>
              <a:t>L’ÉCROU DE BAMBAGE DE 1/4" DOIT ÊTRE FIXÉ CONTRE LE SUPPORT DE RÉGLAGE POUR EMPÊCHER LE SUPPORT DE RÉGLAGE DE S’INCLINER VERS L’ARRIÈRE ET VERS L’AVANT.</a:t>
            </a:r>
            <a:endParaRPr lang="en-US" sz="1600" dirty="0"/>
          </a:p>
        </p:txBody>
      </p:sp>
      <p:sp>
        <p:nvSpPr>
          <p:cNvPr id="10" name="Rectangle 9">
            <a:extLst>
              <a:ext uri="{FF2B5EF4-FFF2-40B4-BE49-F238E27FC236}">
                <a16:creationId xmlns:a16="http://schemas.microsoft.com/office/drawing/2014/main" id="{36C0B6BC-5410-B62C-62C1-54A36D610CEE}"/>
              </a:ext>
            </a:extLst>
          </p:cNvPr>
          <p:cNvSpPr/>
          <p:nvPr/>
        </p:nvSpPr>
        <p:spPr>
          <a:xfrm>
            <a:off x="9008198" y="237200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CE4A0D-C692-7F14-A9BC-336CC959B4CB}"/>
              </a:ext>
            </a:extLst>
          </p:cNvPr>
          <p:cNvSpPr txBox="1"/>
          <p:nvPr/>
        </p:nvSpPr>
        <p:spPr>
          <a:xfrm>
            <a:off x="1064272" y="3992578"/>
            <a:ext cx="5288437" cy="646331"/>
          </a:xfrm>
          <a:prstGeom prst="rect">
            <a:avLst/>
          </a:prstGeom>
          <a:noFill/>
        </p:spPr>
        <p:txBody>
          <a:bodyPr wrap="square" rtlCol="0">
            <a:spAutoFit/>
          </a:bodyPr>
          <a:lstStyle/>
          <a:p>
            <a:r>
              <a:rPr lang="fr-FR" dirty="0">
                <a:solidFill>
                  <a:srgbClr val="FF0000"/>
                </a:solidFill>
              </a:rPr>
              <a:t>N’OUBLIEZ PAS LES BLOCS DE MOUSSE ANTI-VIBRATIONS.</a:t>
            </a:r>
            <a:endParaRPr lang="en-US" dirty="0">
              <a:solidFill>
                <a:srgbClr val="FF0000"/>
              </a:solidFill>
            </a:endParaRPr>
          </a:p>
        </p:txBody>
      </p:sp>
      <p:sp>
        <p:nvSpPr>
          <p:cNvPr id="13" name="Thought Bubble: Cloud 12">
            <a:extLst>
              <a:ext uri="{FF2B5EF4-FFF2-40B4-BE49-F238E27FC236}">
                <a16:creationId xmlns:a16="http://schemas.microsoft.com/office/drawing/2014/main" id="{5E2E82AC-3B59-4F33-78B6-3D0022D803E7}"/>
              </a:ext>
            </a:extLst>
          </p:cNvPr>
          <p:cNvSpPr/>
          <p:nvPr/>
        </p:nvSpPr>
        <p:spPr>
          <a:xfrm>
            <a:off x="4570498" y="4416406"/>
            <a:ext cx="2073304" cy="1238769"/>
          </a:xfrm>
          <a:prstGeom prst="cloudCallout">
            <a:avLst>
              <a:gd name="adj1" fmla="val -67911"/>
              <a:gd name="adj2" fmla="val -4536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QUE FAIRE SI VOUS N’AVEZ PAS DE BLOCS DE MOUSSE ?</a:t>
            </a:r>
            <a:endParaRPr lang="en-US" sz="1200" dirty="0">
              <a:solidFill>
                <a:schemeClr val="tx1"/>
              </a:solidFill>
            </a:endParaRPr>
          </a:p>
        </p:txBody>
      </p:sp>
    </p:spTree>
    <p:extLst>
      <p:ext uri="{BB962C8B-B14F-4D97-AF65-F5344CB8AC3E}">
        <p14:creationId xmlns:p14="http://schemas.microsoft.com/office/powerpoint/2010/main" val="346721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fr-FR" dirty="0">
                <a:solidFill>
                  <a:schemeClr val="bg1"/>
                </a:solidFill>
              </a:rPr>
              <a:t>Réglage approprié du câble - Double Dos</a:t>
            </a:r>
            <a:endParaRPr lang="en-US" dirty="0">
              <a:solidFill>
                <a:schemeClr val="bg1"/>
              </a:solidFill>
            </a:endParaRPr>
          </a:p>
        </p:txBody>
      </p:sp>
      <p:pic>
        <p:nvPicPr>
          <p:cNvPr id="10" name="Picture 9">
            <a:extLst>
              <a:ext uri="{FF2B5EF4-FFF2-40B4-BE49-F238E27FC236}">
                <a16:creationId xmlns:a16="http://schemas.microsoft.com/office/drawing/2014/main" id="{BCE68558-1E90-10FB-4CEB-47222A44C3AE}"/>
              </a:ext>
            </a:extLst>
          </p:cNvPr>
          <p:cNvPicPr>
            <a:picLocks noChangeAspect="1"/>
          </p:cNvPicPr>
          <p:nvPr/>
        </p:nvPicPr>
        <p:blipFill>
          <a:blip r:embed="rId3"/>
          <a:stretch>
            <a:fillRect/>
          </a:stretch>
        </p:blipFill>
        <p:spPr>
          <a:xfrm>
            <a:off x="1611517" y="1005472"/>
            <a:ext cx="8463417" cy="5206492"/>
          </a:xfrm>
          <a:prstGeom prst="rect">
            <a:avLst/>
          </a:prstGeom>
        </p:spPr>
      </p:pic>
      <p:sp>
        <p:nvSpPr>
          <p:cNvPr id="12" name="Rectangle 11">
            <a:extLst>
              <a:ext uri="{FF2B5EF4-FFF2-40B4-BE49-F238E27FC236}">
                <a16:creationId xmlns:a16="http://schemas.microsoft.com/office/drawing/2014/main" id="{A507EED1-5A75-20DE-819D-59F22642BD6B}"/>
              </a:ext>
            </a:extLst>
          </p:cNvPr>
          <p:cNvSpPr/>
          <p:nvPr/>
        </p:nvSpPr>
        <p:spPr>
          <a:xfrm>
            <a:off x="1688589" y="5268986"/>
            <a:ext cx="4407411" cy="67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E43507-B362-28EC-BFBC-2CEA34F32698}"/>
              </a:ext>
            </a:extLst>
          </p:cNvPr>
          <p:cNvSpPr/>
          <p:nvPr/>
        </p:nvSpPr>
        <p:spPr>
          <a:xfrm>
            <a:off x="968024" y="1015346"/>
            <a:ext cx="720565"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28" y="5311782"/>
            <a:ext cx="2237089" cy="530872"/>
          </a:xfrm>
          <a:prstGeom prst="rect">
            <a:avLst/>
          </a:prstGeom>
        </p:spPr>
      </p:pic>
      <p:sp>
        <p:nvSpPr>
          <p:cNvPr id="14" name="Rectangle 13">
            <a:extLst>
              <a:ext uri="{FF2B5EF4-FFF2-40B4-BE49-F238E27FC236}">
                <a16:creationId xmlns:a16="http://schemas.microsoft.com/office/drawing/2014/main" id="{6784F6B9-3BA0-697D-0658-53669CC1021B}"/>
              </a:ext>
            </a:extLst>
          </p:cNvPr>
          <p:cNvSpPr/>
          <p:nvPr/>
        </p:nvSpPr>
        <p:spPr>
          <a:xfrm>
            <a:off x="10074933" y="1027253"/>
            <a:ext cx="1240599"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7" name="Picture 6">
            <a:hlinkClick r:id="rId6"/>
            <a:extLst>
              <a:ext uri="{FF2B5EF4-FFF2-40B4-BE49-F238E27FC236}">
                <a16:creationId xmlns:a16="http://schemas.microsoft.com/office/drawing/2014/main" id="{79DE270A-AEA9-14A9-D378-5F04FBD827ED}"/>
              </a:ext>
            </a:extLst>
          </p:cNvPr>
          <p:cNvPicPr>
            <a:picLocks noChangeAspect="1"/>
          </p:cNvPicPr>
          <p:nvPr/>
        </p:nvPicPr>
        <p:blipFill>
          <a:blip r:embed="rId7"/>
          <a:stretch>
            <a:fillRect/>
          </a:stretch>
        </p:blipFill>
        <p:spPr>
          <a:xfrm>
            <a:off x="4459900" y="4502768"/>
            <a:ext cx="2766650" cy="1591224"/>
          </a:xfrm>
          <a:prstGeom prst="rect">
            <a:avLst/>
          </a:prstGeom>
        </p:spPr>
      </p:pic>
    </p:spTree>
    <p:extLst>
      <p:ext uri="{BB962C8B-B14F-4D97-AF65-F5344CB8AC3E}">
        <p14:creationId xmlns:p14="http://schemas.microsoft.com/office/powerpoint/2010/main" val="225344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fr-FR" dirty="0">
                <a:solidFill>
                  <a:schemeClr val="bg1"/>
                </a:solidFill>
              </a:rPr>
              <a:t>Réglage approprié du câble - Double Dos</a:t>
            </a:r>
            <a:endParaRPr lang="en-US" dirty="0">
              <a:solidFill>
                <a:schemeClr val="bg1"/>
              </a:solidFill>
            </a:endParaRPr>
          </a:p>
        </p:txBody>
      </p:sp>
      <p:sp>
        <p:nvSpPr>
          <p:cNvPr id="12" name="Rectangle 11">
            <a:extLst>
              <a:ext uri="{FF2B5EF4-FFF2-40B4-BE49-F238E27FC236}">
                <a16:creationId xmlns:a16="http://schemas.microsoft.com/office/drawing/2014/main" id="{A507EED1-5A75-20DE-819D-59F22642BD6B}"/>
              </a:ext>
            </a:extLst>
          </p:cNvPr>
          <p:cNvSpPr/>
          <p:nvPr/>
        </p:nvSpPr>
        <p:spPr>
          <a:xfrm>
            <a:off x="1688589" y="5268986"/>
            <a:ext cx="4407411" cy="67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E43507-B362-28EC-BFBC-2CEA34F32698}"/>
              </a:ext>
            </a:extLst>
          </p:cNvPr>
          <p:cNvSpPr/>
          <p:nvPr/>
        </p:nvSpPr>
        <p:spPr>
          <a:xfrm>
            <a:off x="968024" y="1015346"/>
            <a:ext cx="720565"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84F6B9-3BA0-697D-0658-53669CC1021B}"/>
              </a:ext>
            </a:extLst>
          </p:cNvPr>
          <p:cNvSpPr/>
          <p:nvPr/>
        </p:nvSpPr>
        <p:spPr>
          <a:xfrm>
            <a:off x="10074933" y="1027253"/>
            <a:ext cx="1240599"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5" name="Online Media 4" title="BAL Accu-Slide Double Back Adjustment &amp; Tensioning">
            <a:hlinkClick r:id="" action="ppaction://media"/>
            <a:extLst>
              <a:ext uri="{FF2B5EF4-FFF2-40B4-BE49-F238E27FC236}">
                <a16:creationId xmlns:a16="http://schemas.microsoft.com/office/drawing/2014/main" id="{03999B40-3565-122B-0328-E5FA422CB44F}"/>
              </a:ext>
            </a:extLst>
          </p:cNvPr>
          <p:cNvPicPr>
            <a:picLocks noRot="1" noChangeAspect="1"/>
          </p:cNvPicPr>
          <p:nvPr>
            <a:videoFile r:link="rId1"/>
          </p:nvPr>
        </p:nvPicPr>
        <p:blipFill>
          <a:blip r:embed="rId4"/>
          <a:stretch>
            <a:fillRect/>
          </a:stretch>
        </p:blipFill>
        <p:spPr>
          <a:xfrm>
            <a:off x="1403862" y="1015346"/>
            <a:ext cx="8739377" cy="4937760"/>
          </a:xfrm>
          <a:prstGeom prst="rect">
            <a:avLst/>
          </a:prstGeom>
        </p:spPr>
      </p:pic>
    </p:spTree>
    <p:extLst>
      <p:ext uri="{BB962C8B-B14F-4D97-AF65-F5344CB8AC3E}">
        <p14:creationId xmlns:p14="http://schemas.microsoft.com/office/powerpoint/2010/main" val="2815977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7E53F6E-B601-5CBE-1938-6C99FCB2DEBD}"/>
              </a:ext>
            </a:extLst>
          </p:cNvPr>
          <p:cNvPicPr>
            <a:picLocks noChangeAspect="1"/>
          </p:cNvPicPr>
          <p:nvPr/>
        </p:nvPicPr>
        <p:blipFill>
          <a:blip r:embed="rId3"/>
          <a:stretch>
            <a:fillRect/>
          </a:stretch>
        </p:blipFill>
        <p:spPr>
          <a:xfrm>
            <a:off x="946119" y="1005472"/>
            <a:ext cx="10326587" cy="4916191"/>
          </a:xfrm>
          <a:prstGeom prst="rect">
            <a:avLst/>
          </a:prstGeom>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fr-FR" dirty="0">
                <a:solidFill>
                  <a:schemeClr val="bg1"/>
                </a:solidFill>
              </a:rPr>
              <a:t>Réglage approprié du câble - Double Dos</a:t>
            </a:r>
            <a:endParaRPr lang="en-US" dirty="0">
              <a:solidFill>
                <a:schemeClr val="bg1"/>
              </a:solidFill>
            </a:endParaRP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429" y="5577477"/>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9" name="TextBox 8">
            <a:extLst>
              <a:ext uri="{FF2B5EF4-FFF2-40B4-BE49-F238E27FC236}">
                <a16:creationId xmlns:a16="http://schemas.microsoft.com/office/drawing/2014/main" id="{0569208F-27C0-7605-BF1A-0A5FBD7E8B0C}"/>
              </a:ext>
            </a:extLst>
          </p:cNvPr>
          <p:cNvSpPr txBox="1"/>
          <p:nvPr/>
        </p:nvSpPr>
        <p:spPr>
          <a:xfrm>
            <a:off x="1064272" y="2469192"/>
            <a:ext cx="5031728" cy="584775"/>
          </a:xfrm>
          <a:prstGeom prst="rect">
            <a:avLst/>
          </a:prstGeom>
          <a:noFill/>
        </p:spPr>
        <p:txBody>
          <a:bodyPr wrap="square" rtlCol="0">
            <a:spAutoFit/>
          </a:bodyPr>
          <a:lstStyle/>
          <a:p>
            <a:r>
              <a:rPr lang="fr-FR" sz="1600" dirty="0"/>
              <a:t>L’ÉCROU DE JAMB DE 1/4" DOIT ÊTRE FIXÉ CONTRE LE CONNECTEUR À CHAÎNE DE POULIE DOUBLE.</a:t>
            </a:r>
            <a:endParaRPr lang="en-US" sz="1600" dirty="0"/>
          </a:p>
        </p:txBody>
      </p:sp>
      <p:sp>
        <p:nvSpPr>
          <p:cNvPr id="10" name="Rectangle 9">
            <a:extLst>
              <a:ext uri="{FF2B5EF4-FFF2-40B4-BE49-F238E27FC236}">
                <a16:creationId xmlns:a16="http://schemas.microsoft.com/office/drawing/2014/main" id="{36C0B6BC-5410-B62C-62C1-54A36D610CEE}"/>
              </a:ext>
            </a:extLst>
          </p:cNvPr>
          <p:cNvSpPr/>
          <p:nvPr/>
        </p:nvSpPr>
        <p:spPr>
          <a:xfrm>
            <a:off x="8956706" y="1675506"/>
            <a:ext cx="2237682" cy="3777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9E3AC6-D287-0D07-0E93-38FB8D2AC471}"/>
              </a:ext>
            </a:extLst>
          </p:cNvPr>
          <p:cNvSpPr/>
          <p:nvPr/>
        </p:nvSpPr>
        <p:spPr>
          <a:xfrm>
            <a:off x="6661179" y="237200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8D6AE7-C353-B796-A494-6A605FC52B2F}"/>
              </a:ext>
            </a:extLst>
          </p:cNvPr>
          <p:cNvPicPr>
            <a:picLocks noChangeAspect="1"/>
          </p:cNvPicPr>
          <p:nvPr/>
        </p:nvPicPr>
        <p:blipFill>
          <a:blip r:embed="rId6"/>
          <a:stretch>
            <a:fillRect/>
          </a:stretch>
        </p:blipFill>
        <p:spPr>
          <a:xfrm>
            <a:off x="6693942" y="1392402"/>
            <a:ext cx="2653474" cy="2348636"/>
          </a:xfrm>
          <a:prstGeom prst="rect">
            <a:avLst/>
          </a:prstGeom>
        </p:spPr>
      </p:pic>
      <p:sp>
        <p:nvSpPr>
          <p:cNvPr id="8" name="TextBox 7">
            <a:extLst>
              <a:ext uri="{FF2B5EF4-FFF2-40B4-BE49-F238E27FC236}">
                <a16:creationId xmlns:a16="http://schemas.microsoft.com/office/drawing/2014/main" id="{6104493B-1CFF-C4CB-D496-FE0806ED7E0E}"/>
              </a:ext>
            </a:extLst>
          </p:cNvPr>
          <p:cNvSpPr txBox="1"/>
          <p:nvPr/>
        </p:nvSpPr>
        <p:spPr>
          <a:xfrm>
            <a:off x="1090152" y="4151947"/>
            <a:ext cx="5288437" cy="584775"/>
          </a:xfrm>
          <a:prstGeom prst="rect">
            <a:avLst/>
          </a:prstGeom>
          <a:noFill/>
        </p:spPr>
        <p:txBody>
          <a:bodyPr wrap="square" rtlCol="0">
            <a:spAutoFit/>
          </a:bodyPr>
          <a:lstStyle/>
          <a:p>
            <a:r>
              <a:rPr lang="fr-FR" sz="1600" dirty="0">
                <a:solidFill>
                  <a:srgbClr val="FF0000"/>
                </a:solidFill>
              </a:rPr>
              <a:t>N’OUBLIEZ PAS LES BLOCS DE MOUSSE ANTI-VIBRATIONS SUR TOUS LES AUTRES ÉCROUS D’ATTELAGE.</a:t>
            </a:r>
            <a:endParaRPr lang="en-US" sz="1600" dirty="0">
              <a:solidFill>
                <a:srgbClr val="FF0000"/>
              </a:solidFill>
            </a:endParaRPr>
          </a:p>
        </p:txBody>
      </p:sp>
      <p:pic>
        <p:nvPicPr>
          <p:cNvPr id="12" name="Picture 11">
            <a:extLst>
              <a:ext uri="{FF2B5EF4-FFF2-40B4-BE49-F238E27FC236}">
                <a16:creationId xmlns:a16="http://schemas.microsoft.com/office/drawing/2014/main" id="{75FB78BB-7CEA-CBC8-3C12-69833B29CB33}"/>
              </a:ext>
            </a:extLst>
          </p:cNvPr>
          <p:cNvPicPr>
            <a:picLocks noChangeAspect="1"/>
          </p:cNvPicPr>
          <p:nvPr/>
        </p:nvPicPr>
        <p:blipFill>
          <a:blip r:embed="rId7"/>
          <a:stretch>
            <a:fillRect/>
          </a:stretch>
        </p:blipFill>
        <p:spPr>
          <a:xfrm>
            <a:off x="6719024" y="3734534"/>
            <a:ext cx="2628392" cy="2187129"/>
          </a:xfrm>
          <a:prstGeom prst="rect">
            <a:avLst/>
          </a:prstGeom>
        </p:spPr>
      </p:pic>
    </p:spTree>
    <p:extLst>
      <p:ext uri="{BB962C8B-B14F-4D97-AF65-F5344CB8AC3E}">
        <p14:creationId xmlns:p14="http://schemas.microsoft.com/office/powerpoint/2010/main" val="3238901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fr-FR" dirty="0">
                <a:solidFill>
                  <a:schemeClr val="bg1"/>
                </a:solidFill>
              </a:rPr>
              <a:t>Réglage approprié du câble - Double Dos</a:t>
            </a:r>
            <a:endParaRPr lang="en-US" dirty="0">
              <a:solidFill>
                <a:schemeClr val="bg1"/>
              </a:solidFill>
            </a:endParaRP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577477"/>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pic>
        <p:nvPicPr>
          <p:cNvPr id="13" name="Picture 12">
            <a:extLst>
              <a:ext uri="{FF2B5EF4-FFF2-40B4-BE49-F238E27FC236}">
                <a16:creationId xmlns:a16="http://schemas.microsoft.com/office/drawing/2014/main" id="{F651DFBC-FE42-B6D2-7A0C-9A43772C2C0D}"/>
              </a:ext>
            </a:extLst>
          </p:cNvPr>
          <p:cNvPicPr>
            <a:picLocks noChangeAspect="1"/>
          </p:cNvPicPr>
          <p:nvPr/>
        </p:nvPicPr>
        <p:blipFill>
          <a:blip r:embed="rId5"/>
          <a:stretch>
            <a:fillRect/>
          </a:stretch>
        </p:blipFill>
        <p:spPr>
          <a:xfrm>
            <a:off x="6168643" y="1882753"/>
            <a:ext cx="5088818" cy="25342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FB4B795C-DC4E-74F8-EDB4-1884F0EDB5D3}"/>
              </a:ext>
            </a:extLst>
          </p:cNvPr>
          <p:cNvPicPr>
            <a:picLocks noChangeAspect="1"/>
          </p:cNvPicPr>
          <p:nvPr/>
        </p:nvPicPr>
        <p:blipFill>
          <a:blip r:embed="rId6"/>
          <a:stretch>
            <a:fillRect/>
          </a:stretch>
        </p:blipFill>
        <p:spPr>
          <a:xfrm>
            <a:off x="946120" y="1882753"/>
            <a:ext cx="4917053" cy="25342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7" name="TextBox 16">
            <a:extLst>
              <a:ext uri="{FF2B5EF4-FFF2-40B4-BE49-F238E27FC236}">
                <a16:creationId xmlns:a16="http://schemas.microsoft.com/office/drawing/2014/main" id="{F144D03F-6CBC-ED7F-A51B-9D73578BAF49}"/>
              </a:ext>
            </a:extLst>
          </p:cNvPr>
          <p:cNvSpPr txBox="1"/>
          <p:nvPr/>
        </p:nvSpPr>
        <p:spPr>
          <a:xfrm>
            <a:off x="968024" y="1940102"/>
            <a:ext cx="3788229" cy="400110"/>
          </a:xfrm>
          <a:prstGeom prst="rect">
            <a:avLst/>
          </a:prstGeom>
          <a:noFill/>
        </p:spPr>
        <p:txBody>
          <a:bodyPr wrap="square" rtlCol="0">
            <a:spAutoFit/>
          </a:bodyPr>
          <a:lstStyle/>
          <a:p>
            <a:r>
              <a:rPr lang="en-US" sz="2000" b="1" dirty="0"/>
              <a:t>Z-Divider </a:t>
            </a:r>
            <a:r>
              <a:rPr lang="en-US" sz="2000" b="1" dirty="0" err="1"/>
              <a:t>supprimé</a:t>
            </a:r>
            <a:endParaRPr lang="en-US" sz="2000" b="1" dirty="0"/>
          </a:p>
        </p:txBody>
      </p:sp>
      <p:sp>
        <p:nvSpPr>
          <p:cNvPr id="18" name="TextBox 17">
            <a:extLst>
              <a:ext uri="{FF2B5EF4-FFF2-40B4-BE49-F238E27FC236}">
                <a16:creationId xmlns:a16="http://schemas.microsoft.com/office/drawing/2014/main" id="{2019A3BD-D95B-AAD5-71B9-04CBFCCD4715}"/>
              </a:ext>
            </a:extLst>
          </p:cNvPr>
          <p:cNvSpPr txBox="1"/>
          <p:nvPr/>
        </p:nvSpPr>
        <p:spPr>
          <a:xfrm>
            <a:off x="6210704" y="1909820"/>
            <a:ext cx="3015343" cy="400110"/>
          </a:xfrm>
          <a:prstGeom prst="rect">
            <a:avLst/>
          </a:prstGeom>
          <a:noFill/>
        </p:spPr>
        <p:txBody>
          <a:bodyPr wrap="square" rtlCol="0">
            <a:spAutoFit/>
          </a:bodyPr>
          <a:lstStyle/>
          <a:p>
            <a:r>
              <a:rPr lang="en-US" sz="2000" b="1" dirty="0"/>
              <a:t>Z-Divider </a:t>
            </a:r>
            <a:r>
              <a:rPr lang="en-US" sz="2000" b="1" dirty="0" err="1"/>
              <a:t>installé</a:t>
            </a:r>
            <a:endParaRPr lang="en-US" sz="2000" b="1" dirty="0"/>
          </a:p>
        </p:txBody>
      </p:sp>
      <p:sp>
        <p:nvSpPr>
          <p:cNvPr id="19" name="Rectangle 18">
            <a:extLst>
              <a:ext uri="{FF2B5EF4-FFF2-40B4-BE49-F238E27FC236}">
                <a16:creationId xmlns:a16="http://schemas.microsoft.com/office/drawing/2014/main" id="{6B13729C-EEEA-4711-44AF-F63BE1E35AA3}"/>
              </a:ext>
            </a:extLst>
          </p:cNvPr>
          <p:cNvSpPr/>
          <p:nvPr/>
        </p:nvSpPr>
        <p:spPr>
          <a:xfrm>
            <a:off x="6534150" y="2309930"/>
            <a:ext cx="4010025" cy="867406"/>
          </a:xfrm>
          <a:prstGeom prst="rect">
            <a:avLst/>
          </a:prstGeom>
          <a:noFill/>
          <a:ln w="762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75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9EA57E-4D7A-F91C-8F65-4622BCB25E6F}"/>
              </a:ext>
            </a:extLst>
          </p:cNvPr>
          <p:cNvSpPr txBox="1"/>
          <p:nvPr/>
        </p:nvSpPr>
        <p:spPr>
          <a:xfrm>
            <a:off x="2925041" y="636140"/>
            <a:ext cx="5594334" cy="369332"/>
          </a:xfrm>
          <a:prstGeom prst="rect">
            <a:avLst/>
          </a:prstGeom>
          <a:noFill/>
        </p:spPr>
        <p:txBody>
          <a:bodyPr wrap="square" rtlCol="0">
            <a:spAutoFit/>
          </a:bodyPr>
          <a:lstStyle/>
          <a:p>
            <a:pPr algn="ctr"/>
            <a:r>
              <a:rPr lang="fr-FR" dirty="0">
                <a:solidFill>
                  <a:schemeClr val="bg1"/>
                </a:solidFill>
              </a:rPr>
              <a:t>Routage à main levée d’un nouveau câble</a:t>
            </a:r>
            <a:endParaRPr lang="en-US" dirty="0">
              <a:solidFill>
                <a:schemeClr val="bg1"/>
              </a:solidFill>
            </a:endParaRP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sp>
        <p:nvSpPr>
          <p:cNvPr id="5" name="Rectangle 4">
            <a:extLst>
              <a:ext uri="{FF2B5EF4-FFF2-40B4-BE49-F238E27FC236}">
                <a16:creationId xmlns:a16="http://schemas.microsoft.com/office/drawing/2014/main" id="{EC94B639-17B6-A991-5D89-84D62766312D}"/>
              </a:ext>
            </a:extLst>
          </p:cNvPr>
          <p:cNvSpPr/>
          <p:nvPr/>
        </p:nvSpPr>
        <p:spPr>
          <a:xfrm>
            <a:off x="6710566" y="233771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CDED5F-2975-400E-EA02-C687C14010F1}"/>
              </a:ext>
            </a:extLst>
          </p:cNvPr>
          <p:cNvPicPr>
            <a:picLocks noChangeAspect="1"/>
          </p:cNvPicPr>
          <p:nvPr/>
        </p:nvPicPr>
        <p:blipFill>
          <a:blip r:embed="rId4"/>
          <a:stretch>
            <a:fillRect/>
          </a:stretch>
        </p:blipFill>
        <p:spPr>
          <a:xfrm>
            <a:off x="2337792" y="1048578"/>
            <a:ext cx="7253797" cy="504236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13" name="TextBox 12">
            <a:extLst>
              <a:ext uri="{FF2B5EF4-FFF2-40B4-BE49-F238E27FC236}">
                <a16:creationId xmlns:a16="http://schemas.microsoft.com/office/drawing/2014/main" id="{555C8FD4-45F6-B6BE-FDA1-007AFCBFF2CF}"/>
              </a:ext>
            </a:extLst>
          </p:cNvPr>
          <p:cNvSpPr txBox="1"/>
          <p:nvPr/>
        </p:nvSpPr>
        <p:spPr>
          <a:xfrm>
            <a:off x="2550017" y="1342679"/>
            <a:ext cx="2537138" cy="646331"/>
          </a:xfrm>
          <a:prstGeom prst="rect">
            <a:avLst/>
          </a:prstGeom>
          <a:noFill/>
        </p:spPr>
        <p:txBody>
          <a:bodyPr wrap="square" rtlCol="0">
            <a:spAutoFit/>
          </a:bodyPr>
          <a:lstStyle/>
          <a:p>
            <a:r>
              <a:rPr lang="en-US">
                <a:solidFill>
                  <a:srgbClr val="FF0000"/>
                </a:solidFill>
              </a:rPr>
              <a:t>PRO TIP ON CABLE CHANGE</a:t>
            </a:r>
          </a:p>
        </p:txBody>
      </p:sp>
      <p:sp>
        <p:nvSpPr>
          <p:cNvPr id="14" name="TextBox 13">
            <a:extLst>
              <a:ext uri="{FF2B5EF4-FFF2-40B4-BE49-F238E27FC236}">
                <a16:creationId xmlns:a16="http://schemas.microsoft.com/office/drawing/2014/main" id="{0C389722-DCB8-6001-F091-4F47D576DF88}"/>
              </a:ext>
            </a:extLst>
          </p:cNvPr>
          <p:cNvSpPr txBox="1"/>
          <p:nvPr/>
        </p:nvSpPr>
        <p:spPr>
          <a:xfrm>
            <a:off x="3409024" y="3219956"/>
            <a:ext cx="1621263" cy="646331"/>
          </a:xfrm>
          <a:prstGeom prst="rect">
            <a:avLst/>
          </a:prstGeom>
          <a:noFill/>
        </p:spPr>
        <p:txBody>
          <a:bodyPr wrap="square" rtlCol="0">
            <a:spAutoFit/>
          </a:bodyPr>
          <a:lstStyle/>
          <a:p>
            <a:r>
              <a:rPr lang="en-US" b="1" dirty="0">
                <a:solidFill>
                  <a:srgbClr val="0070C0"/>
                </a:solidFill>
              </a:rPr>
              <a:t>PETITE POULIE ET RESSORT</a:t>
            </a:r>
          </a:p>
        </p:txBody>
      </p:sp>
      <p:sp>
        <p:nvSpPr>
          <p:cNvPr id="15" name="Rectangle 14">
            <a:extLst>
              <a:ext uri="{FF2B5EF4-FFF2-40B4-BE49-F238E27FC236}">
                <a16:creationId xmlns:a16="http://schemas.microsoft.com/office/drawing/2014/main" id="{B926EE4A-F717-7825-CE71-0FFEB2C332D1}"/>
              </a:ext>
            </a:extLst>
          </p:cNvPr>
          <p:cNvSpPr/>
          <p:nvPr/>
        </p:nvSpPr>
        <p:spPr>
          <a:xfrm>
            <a:off x="2400975" y="1300307"/>
            <a:ext cx="2826912" cy="1836702"/>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F3B6029-A949-CC57-6159-CA7E0CCACC90}"/>
              </a:ext>
            </a:extLst>
          </p:cNvPr>
          <p:cNvSpPr/>
          <p:nvPr/>
        </p:nvSpPr>
        <p:spPr>
          <a:xfrm>
            <a:off x="2571250" y="1804283"/>
            <a:ext cx="292272" cy="407244"/>
          </a:xfrm>
          <a:custGeom>
            <a:avLst/>
            <a:gdLst>
              <a:gd name="connsiteX0" fmla="*/ 292272 w 292272"/>
              <a:gd name="connsiteY0" fmla="*/ 7999 h 407244"/>
              <a:gd name="connsiteX1" fmla="*/ 2498 w 292272"/>
              <a:gd name="connsiteY1" fmla="*/ 53075 h 407244"/>
              <a:gd name="connsiteX2" fmla="*/ 144165 w 292272"/>
              <a:gd name="connsiteY2" fmla="*/ 407244 h 407244"/>
              <a:gd name="connsiteX3" fmla="*/ 144165 w 292272"/>
              <a:gd name="connsiteY3" fmla="*/ 407244 h 407244"/>
            </a:gdLst>
            <a:ahLst/>
            <a:cxnLst>
              <a:cxn ang="0">
                <a:pos x="connsiteX0" y="connsiteY0"/>
              </a:cxn>
              <a:cxn ang="0">
                <a:pos x="connsiteX1" y="connsiteY1"/>
              </a:cxn>
              <a:cxn ang="0">
                <a:pos x="connsiteX2" y="connsiteY2"/>
              </a:cxn>
              <a:cxn ang="0">
                <a:pos x="connsiteX3" y="connsiteY3"/>
              </a:cxn>
            </a:cxnLst>
            <a:rect l="l" t="t" r="r" b="b"/>
            <a:pathLst>
              <a:path w="292272" h="407244">
                <a:moveTo>
                  <a:pt x="292272" y="7999"/>
                </a:moveTo>
                <a:cubicBezTo>
                  <a:pt x="159727" y="-2734"/>
                  <a:pt x="27182" y="-13466"/>
                  <a:pt x="2498" y="53075"/>
                </a:cubicBezTo>
                <a:cubicBezTo>
                  <a:pt x="-22186" y="119616"/>
                  <a:pt x="144165" y="407244"/>
                  <a:pt x="144165" y="407244"/>
                </a:cubicBezTo>
                <a:lnTo>
                  <a:pt x="144165" y="407244"/>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1" name="Picture 20">
            <a:extLst>
              <a:ext uri="{FF2B5EF4-FFF2-40B4-BE49-F238E27FC236}">
                <a16:creationId xmlns:a16="http://schemas.microsoft.com/office/drawing/2014/main" id="{81E5DE51-4AB1-DA29-05FE-5AE3C0FF1D15}"/>
              </a:ext>
            </a:extLst>
          </p:cNvPr>
          <p:cNvPicPr>
            <a:picLocks noChangeAspect="1"/>
          </p:cNvPicPr>
          <p:nvPr/>
        </p:nvPicPr>
        <p:blipFill>
          <a:blip r:embed="rId6"/>
          <a:stretch>
            <a:fillRect/>
          </a:stretch>
        </p:blipFill>
        <p:spPr>
          <a:xfrm rot="4965226">
            <a:off x="2066850" y="2690006"/>
            <a:ext cx="1661423" cy="682370"/>
          </a:xfrm>
          <a:prstGeom prst="rect">
            <a:avLst/>
          </a:prstGeom>
        </p:spPr>
      </p:pic>
      <p:sp>
        <p:nvSpPr>
          <p:cNvPr id="22" name="TextBox 21">
            <a:extLst>
              <a:ext uri="{FF2B5EF4-FFF2-40B4-BE49-F238E27FC236}">
                <a16:creationId xmlns:a16="http://schemas.microsoft.com/office/drawing/2014/main" id="{FA18B1F4-7555-902E-8E64-C0BB111C0365}"/>
              </a:ext>
            </a:extLst>
          </p:cNvPr>
          <p:cNvSpPr txBox="1"/>
          <p:nvPr/>
        </p:nvSpPr>
        <p:spPr>
          <a:xfrm>
            <a:off x="2980452" y="1116665"/>
            <a:ext cx="2878474" cy="1954381"/>
          </a:xfrm>
          <a:prstGeom prst="rect">
            <a:avLst/>
          </a:prstGeom>
          <a:noFill/>
        </p:spPr>
        <p:txBody>
          <a:bodyPr wrap="square" rtlCol="0">
            <a:spAutoFit/>
          </a:bodyPr>
          <a:lstStyle/>
          <a:p>
            <a:pPr marL="228600" indent="-228600">
              <a:buFont typeface="+mj-lt"/>
              <a:buAutoNum type="arabicPeriod"/>
            </a:pPr>
            <a:r>
              <a:rPr lang="fr-FR" sz="1100" dirty="0"/>
              <a:t>UTILISEZ VOS PINCES NEEDLENOSE POUR PLIER L’EXTRÉMITÉ SOUDERED DU CÂBLE EN FORME DE CROCHET.
ALIMENTEZ À LA MAIN L’EXTRÉMITÉ DU CROCHET DU CÂBLE AUTOUR DE LA POULIE. 
UTILISEZ LES POIGNÉES D’ÉTAU NEEDLENOSE POUR TOURNER, POUSSER ET TIRER LE CÂBLE JUSQU’À CE QUE L’EXTRÉMITÉ DU CROCHET DU CÂBLE ACHEMINE AUTOUR DU CÂBLE.</a:t>
            </a:r>
            <a:endParaRPr lang="en-US" sz="1100" dirty="0"/>
          </a:p>
        </p:txBody>
      </p:sp>
    </p:spTree>
    <p:extLst>
      <p:ext uri="{BB962C8B-B14F-4D97-AF65-F5344CB8AC3E}">
        <p14:creationId xmlns:p14="http://schemas.microsoft.com/office/powerpoint/2010/main" val="400644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979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Après la tension, le fond de la pièce se remet en jeu.</a:t>
            </a:r>
            <a:endParaRPr lang="en-US" dirty="0">
              <a:solidFill>
                <a:schemeClr val="bg1"/>
              </a:solidFill>
            </a:endParaRP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34" y="5558012"/>
            <a:ext cx="3039757" cy="721349"/>
          </a:xfrm>
          <a:prstGeom prst="rect">
            <a:avLst/>
          </a:prstGeom>
        </p:spPr>
      </p:pic>
      <p:sp>
        <p:nvSpPr>
          <p:cNvPr id="5" name="Rectangle 4">
            <a:extLst>
              <a:ext uri="{FF2B5EF4-FFF2-40B4-BE49-F238E27FC236}">
                <a16:creationId xmlns:a16="http://schemas.microsoft.com/office/drawing/2014/main" id="{AAA8CCBB-4FE9-2054-6226-11A8F7464279}"/>
              </a:ext>
            </a:extLst>
          </p:cNvPr>
          <p:cNvSpPr/>
          <p:nvPr/>
        </p:nvSpPr>
        <p:spPr>
          <a:xfrm>
            <a:off x="308718" y="2994432"/>
            <a:ext cx="3190452" cy="109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0045E2-3A3F-2C51-1F53-3CF8533FA7E9}"/>
              </a:ext>
            </a:extLst>
          </p:cNvPr>
          <p:cNvSpPr/>
          <p:nvPr/>
        </p:nvSpPr>
        <p:spPr>
          <a:xfrm>
            <a:off x="3359736" y="1301442"/>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B57F6F-3449-8F3B-757D-166D013EC660}"/>
              </a:ext>
            </a:extLst>
          </p:cNvPr>
          <p:cNvSpPr/>
          <p:nvPr/>
        </p:nvSpPr>
        <p:spPr>
          <a:xfrm>
            <a:off x="6670896" y="3149868"/>
            <a:ext cx="3051018" cy="101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0303C-3002-6034-E9D5-7C26866CB14C}"/>
              </a:ext>
            </a:extLst>
          </p:cNvPr>
          <p:cNvSpPr/>
          <p:nvPr/>
        </p:nvSpPr>
        <p:spPr>
          <a:xfrm rot="352278">
            <a:off x="9649522" y="1520252"/>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B3BDC7F-152D-77AA-675B-4736DE68BFC7}"/>
              </a:ext>
            </a:extLst>
          </p:cNvPr>
          <p:cNvCxnSpPr/>
          <p:nvPr/>
        </p:nvCxnSpPr>
        <p:spPr>
          <a:xfrm>
            <a:off x="3377879" y="679009"/>
            <a:ext cx="0" cy="323208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93C2E4-410A-316C-FC4A-7E2A3641FF45}"/>
              </a:ext>
            </a:extLst>
          </p:cNvPr>
          <p:cNvCxnSpPr/>
          <p:nvPr/>
        </p:nvCxnSpPr>
        <p:spPr>
          <a:xfrm>
            <a:off x="9721914" y="719019"/>
            <a:ext cx="0" cy="323208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84B95A-6D3E-C0EF-4B50-0FE54490C466}"/>
              </a:ext>
            </a:extLst>
          </p:cNvPr>
          <p:cNvSpPr txBox="1"/>
          <p:nvPr/>
        </p:nvSpPr>
        <p:spPr>
          <a:xfrm>
            <a:off x="3404885" y="1208419"/>
            <a:ext cx="1304684" cy="1754326"/>
          </a:xfrm>
          <a:prstGeom prst="rect">
            <a:avLst/>
          </a:prstGeom>
          <a:noFill/>
        </p:spPr>
        <p:txBody>
          <a:bodyPr wrap="square" rtlCol="0">
            <a:spAutoFit/>
          </a:bodyPr>
          <a:lstStyle/>
          <a:p>
            <a:r>
              <a:rPr lang="fr-FR" dirty="0">
                <a:solidFill>
                  <a:schemeClr val="bg1"/>
                </a:solidFill>
              </a:rPr>
              <a:t>SALLE DE DIAPOSITIVES ÉTENDUE CORRECTEMENT</a:t>
            </a:r>
            <a:endParaRPr lang="en-US" dirty="0">
              <a:solidFill>
                <a:schemeClr val="bg1"/>
              </a:solidFill>
            </a:endParaRPr>
          </a:p>
        </p:txBody>
      </p:sp>
      <p:sp>
        <p:nvSpPr>
          <p:cNvPr id="19" name="TextBox 18">
            <a:extLst>
              <a:ext uri="{FF2B5EF4-FFF2-40B4-BE49-F238E27FC236}">
                <a16:creationId xmlns:a16="http://schemas.microsoft.com/office/drawing/2014/main" id="{ABBDCD33-5303-5F9F-AD49-66928A977017}"/>
              </a:ext>
            </a:extLst>
          </p:cNvPr>
          <p:cNvSpPr txBox="1"/>
          <p:nvPr/>
        </p:nvSpPr>
        <p:spPr>
          <a:xfrm rot="452655">
            <a:off x="9843205" y="1596396"/>
            <a:ext cx="1201060" cy="1477328"/>
          </a:xfrm>
          <a:prstGeom prst="rect">
            <a:avLst/>
          </a:prstGeom>
          <a:noFill/>
        </p:spPr>
        <p:txBody>
          <a:bodyPr wrap="square" rtlCol="0">
            <a:spAutoFit/>
          </a:bodyPr>
          <a:lstStyle/>
          <a:p>
            <a:r>
              <a:rPr lang="en-US" dirty="0">
                <a:solidFill>
                  <a:schemeClr val="bg1"/>
                </a:solidFill>
              </a:rPr>
              <a:t>SALLE DE DIAPOSITIVES PROLONGÉE</a:t>
            </a:r>
          </a:p>
        </p:txBody>
      </p:sp>
      <p:sp>
        <p:nvSpPr>
          <p:cNvPr id="20" name="TextBox 19">
            <a:extLst>
              <a:ext uri="{FF2B5EF4-FFF2-40B4-BE49-F238E27FC236}">
                <a16:creationId xmlns:a16="http://schemas.microsoft.com/office/drawing/2014/main" id="{43EB078A-5C50-71A4-93A6-9A2404988FFF}"/>
              </a:ext>
            </a:extLst>
          </p:cNvPr>
          <p:cNvSpPr txBox="1"/>
          <p:nvPr/>
        </p:nvSpPr>
        <p:spPr>
          <a:xfrm>
            <a:off x="308718" y="2734146"/>
            <a:ext cx="2725092" cy="369332"/>
          </a:xfrm>
          <a:prstGeom prst="rect">
            <a:avLst/>
          </a:prstGeom>
          <a:noFill/>
        </p:spPr>
        <p:txBody>
          <a:bodyPr wrap="square" rtlCol="0">
            <a:spAutoFit/>
          </a:bodyPr>
          <a:lstStyle/>
          <a:p>
            <a:r>
              <a:rPr lang="en-US"/>
              <a:t>MAIN FLOOR OF RV</a:t>
            </a:r>
          </a:p>
        </p:txBody>
      </p:sp>
      <p:sp>
        <p:nvSpPr>
          <p:cNvPr id="21" name="TextBox 20">
            <a:extLst>
              <a:ext uri="{FF2B5EF4-FFF2-40B4-BE49-F238E27FC236}">
                <a16:creationId xmlns:a16="http://schemas.microsoft.com/office/drawing/2014/main" id="{08F6E4C4-7845-6F9B-2D16-ECF7126A3A86}"/>
              </a:ext>
            </a:extLst>
          </p:cNvPr>
          <p:cNvSpPr txBox="1"/>
          <p:nvPr/>
        </p:nvSpPr>
        <p:spPr>
          <a:xfrm>
            <a:off x="6578819" y="2868205"/>
            <a:ext cx="2725092" cy="369332"/>
          </a:xfrm>
          <a:prstGeom prst="rect">
            <a:avLst/>
          </a:prstGeom>
          <a:noFill/>
        </p:spPr>
        <p:txBody>
          <a:bodyPr wrap="square" rtlCol="0">
            <a:spAutoFit/>
          </a:bodyPr>
          <a:lstStyle/>
          <a:p>
            <a:r>
              <a:rPr lang="en-US"/>
              <a:t>MAIN FLOOR OF RV</a:t>
            </a:r>
          </a:p>
        </p:txBody>
      </p:sp>
      <p:sp>
        <p:nvSpPr>
          <p:cNvPr id="24" name="TextBox 23">
            <a:extLst>
              <a:ext uri="{FF2B5EF4-FFF2-40B4-BE49-F238E27FC236}">
                <a16:creationId xmlns:a16="http://schemas.microsoft.com/office/drawing/2014/main" id="{BC7AD1D1-18A1-BD73-8939-CF12E61C96E4}"/>
              </a:ext>
            </a:extLst>
          </p:cNvPr>
          <p:cNvSpPr txBox="1"/>
          <p:nvPr/>
        </p:nvSpPr>
        <p:spPr>
          <a:xfrm>
            <a:off x="199176" y="4264234"/>
            <a:ext cx="11624649" cy="1200329"/>
          </a:xfrm>
          <a:prstGeom prst="rect">
            <a:avLst/>
          </a:prstGeom>
          <a:noFill/>
        </p:spPr>
        <p:txBody>
          <a:bodyPr wrap="square" rtlCol="0">
            <a:spAutoFit/>
          </a:bodyPr>
          <a:lstStyle/>
          <a:p>
            <a:r>
              <a:rPr lang="fr-FR" dirty="0"/>
              <a:t>SI UN VÉRIN EST PLACÉ SOUS LA PIÈCE POUR SOUTENIR UNE FORTE GLISSIÈRE PENDANT LA TENSION ET QUE LA PIÈCE SE REMET EN JEU APRÈS AVOIR RETIRÉ LE CRIC, C’EST UNE INDICATION QUE SOIT :
LES AIMANTS DU MOTEUR SE SONT AFFAIBLIS ET LE MOTEUR PEUT AVOIR BESOIN D’ÊTRE REMPLACÉ.
LA SURFACE DE GLISSEMENT SOUS LA PIÈCE EST DÉFORMÉE OU ENDOMMAGÉE.</a:t>
            </a:r>
            <a:endParaRPr lang="en-US" dirty="0"/>
          </a:p>
        </p:txBody>
      </p:sp>
      <p:pic>
        <p:nvPicPr>
          <p:cNvPr id="27" name="Picture 26" descr="A red car jack with a white plate&#10;&#10;Description automatically generated">
            <a:extLst>
              <a:ext uri="{FF2B5EF4-FFF2-40B4-BE49-F238E27FC236}">
                <a16:creationId xmlns:a16="http://schemas.microsoft.com/office/drawing/2014/main" id="{A4E7B8BE-22A6-5C8A-7787-21AE5A1D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245" y="2962624"/>
            <a:ext cx="1098507" cy="1208972"/>
          </a:xfrm>
          <a:prstGeom prst="rect">
            <a:avLst/>
          </a:prstGeom>
        </p:spPr>
      </p:pic>
      <p:pic>
        <p:nvPicPr>
          <p:cNvPr id="6" name="Graphic 5" descr="Couch outline">
            <a:extLst>
              <a:ext uri="{FF2B5EF4-FFF2-40B4-BE49-F238E27FC236}">
                <a16:creationId xmlns:a16="http://schemas.microsoft.com/office/drawing/2014/main" id="{937079D8-D374-83F4-32FF-8577990606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2807" y="1774001"/>
            <a:ext cx="1280106" cy="1280106"/>
          </a:xfrm>
          <a:prstGeom prst="rect">
            <a:avLst/>
          </a:prstGeom>
        </p:spPr>
      </p:pic>
      <p:pic>
        <p:nvPicPr>
          <p:cNvPr id="8" name="Graphic 7" descr="Couch outline">
            <a:extLst>
              <a:ext uri="{FF2B5EF4-FFF2-40B4-BE49-F238E27FC236}">
                <a16:creationId xmlns:a16="http://schemas.microsoft.com/office/drawing/2014/main" id="{92DD1452-2917-DC71-ACCE-459EDAE597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5763" y="1875857"/>
            <a:ext cx="1280106" cy="1280106"/>
          </a:xfrm>
          <a:prstGeom prst="rect">
            <a:avLst/>
          </a:prstGeom>
        </p:spPr>
      </p:pic>
      <p:pic>
        <p:nvPicPr>
          <p:cNvPr id="14" name="Graphic 13" descr="Window outline">
            <a:extLst>
              <a:ext uri="{FF2B5EF4-FFF2-40B4-BE49-F238E27FC236}">
                <a16:creationId xmlns:a16="http://schemas.microsoft.com/office/drawing/2014/main" id="{CD81D343-8F6C-4454-3103-CAD9FDE3DB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2396" y="1208222"/>
            <a:ext cx="914400" cy="914400"/>
          </a:xfrm>
          <a:prstGeom prst="rect">
            <a:avLst/>
          </a:prstGeom>
        </p:spPr>
      </p:pic>
      <p:pic>
        <p:nvPicPr>
          <p:cNvPr id="16" name="Graphic 15" descr="Window outline">
            <a:extLst>
              <a:ext uri="{FF2B5EF4-FFF2-40B4-BE49-F238E27FC236}">
                <a16:creationId xmlns:a16="http://schemas.microsoft.com/office/drawing/2014/main" id="{16F973AC-8251-A782-8D81-034BD6991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9338" y="1341346"/>
            <a:ext cx="914400" cy="914400"/>
          </a:xfrm>
          <a:prstGeom prst="rect">
            <a:avLst/>
          </a:prstGeom>
        </p:spPr>
      </p:pic>
    </p:spTree>
    <p:extLst>
      <p:ext uri="{BB962C8B-B14F-4D97-AF65-F5344CB8AC3E}">
        <p14:creationId xmlns:p14="http://schemas.microsoft.com/office/powerpoint/2010/main" val="2773335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9790"/>
            <a:ext cx="1219200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03" y="6277077"/>
            <a:ext cx="1556360" cy="369332"/>
          </a:xfrm>
          <a:prstGeom prst="rect">
            <a:avLst/>
          </a:prstGeom>
        </p:spPr>
      </p:pic>
      <p:sp>
        <p:nvSpPr>
          <p:cNvPr id="5" name="Rectangle 4">
            <a:extLst>
              <a:ext uri="{FF2B5EF4-FFF2-40B4-BE49-F238E27FC236}">
                <a16:creationId xmlns:a16="http://schemas.microsoft.com/office/drawing/2014/main" id="{AAA8CCBB-4FE9-2054-6226-11A8F7464279}"/>
              </a:ext>
            </a:extLst>
          </p:cNvPr>
          <p:cNvSpPr/>
          <p:nvPr/>
        </p:nvSpPr>
        <p:spPr>
          <a:xfrm>
            <a:off x="280921" y="2377568"/>
            <a:ext cx="3190452" cy="109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B57F6F-3449-8F3B-757D-166D013EC660}"/>
              </a:ext>
            </a:extLst>
          </p:cNvPr>
          <p:cNvSpPr/>
          <p:nvPr/>
        </p:nvSpPr>
        <p:spPr>
          <a:xfrm>
            <a:off x="4588474" y="2430311"/>
            <a:ext cx="3051018" cy="101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B3BDC7F-152D-77AA-675B-4736DE68BFC7}"/>
              </a:ext>
            </a:extLst>
          </p:cNvPr>
          <p:cNvCxnSpPr>
            <a:cxnSpLocks/>
          </p:cNvCxnSpPr>
          <p:nvPr/>
        </p:nvCxnSpPr>
        <p:spPr>
          <a:xfrm>
            <a:off x="3350082" y="535795"/>
            <a:ext cx="0" cy="275843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93C2E4-410A-316C-FC4A-7E2A3641FF45}"/>
              </a:ext>
            </a:extLst>
          </p:cNvPr>
          <p:cNvCxnSpPr>
            <a:cxnSpLocks/>
          </p:cNvCxnSpPr>
          <p:nvPr/>
        </p:nvCxnSpPr>
        <p:spPr>
          <a:xfrm>
            <a:off x="7639492" y="495392"/>
            <a:ext cx="0" cy="27361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3EB078A-5C50-71A4-93A6-9A2404988FFF}"/>
              </a:ext>
            </a:extLst>
          </p:cNvPr>
          <p:cNvSpPr txBox="1"/>
          <p:nvPr/>
        </p:nvSpPr>
        <p:spPr>
          <a:xfrm>
            <a:off x="280921" y="2117282"/>
            <a:ext cx="2725092" cy="276999"/>
          </a:xfrm>
          <a:prstGeom prst="rect">
            <a:avLst/>
          </a:prstGeom>
          <a:noFill/>
        </p:spPr>
        <p:txBody>
          <a:bodyPr wrap="square" rtlCol="0">
            <a:spAutoFit/>
          </a:bodyPr>
          <a:lstStyle/>
          <a:p>
            <a:r>
              <a:rPr lang="en-US" sz="1200"/>
              <a:t>MAIN FLOOR OF RV</a:t>
            </a:r>
          </a:p>
        </p:txBody>
      </p:sp>
      <p:sp>
        <p:nvSpPr>
          <p:cNvPr id="21" name="TextBox 20">
            <a:extLst>
              <a:ext uri="{FF2B5EF4-FFF2-40B4-BE49-F238E27FC236}">
                <a16:creationId xmlns:a16="http://schemas.microsoft.com/office/drawing/2014/main" id="{08F6E4C4-7845-6F9B-2D16-ECF7126A3A86}"/>
              </a:ext>
            </a:extLst>
          </p:cNvPr>
          <p:cNvSpPr txBox="1"/>
          <p:nvPr/>
        </p:nvSpPr>
        <p:spPr>
          <a:xfrm>
            <a:off x="4496397" y="2148648"/>
            <a:ext cx="2725092" cy="276999"/>
          </a:xfrm>
          <a:prstGeom prst="rect">
            <a:avLst/>
          </a:prstGeom>
          <a:noFill/>
        </p:spPr>
        <p:txBody>
          <a:bodyPr wrap="square" rtlCol="0">
            <a:spAutoFit/>
          </a:bodyPr>
          <a:lstStyle/>
          <a:p>
            <a:r>
              <a:rPr lang="en-US" sz="1200"/>
              <a:t>MAIN FLOOR OF RV</a:t>
            </a:r>
          </a:p>
        </p:txBody>
      </p:sp>
      <p:pic>
        <p:nvPicPr>
          <p:cNvPr id="6" name="Graphic 5" descr="Couch outline">
            <a:extLst>
              <a:ext uri="{FF2B5EF4-FFF2-40B4-BE49-F238E27FC236}">
                <a16:creationId xmlns:a16="http://schemas.microsoft.com/office/drawing/2014/main" id="{937079D8-D374-83F4-32FF-857799060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010" y="1157137"/>
            <a:ext cx="1280106" cy="1280106"/>
          </a:xfrm>
          <a:prstGeom prst="rect">
            <a:avLst/>
          </a:prstGeom>
        </p:spPr>
      </p:pic>
      <p:pic>
        <p:nvPicPr>
          <p:cNvPr id="8" name="Graphic 7" descr="Couch outline">
            <a:extLst>
              <a:ext uri="{FF2B5EF4-FFF2-40B4-BE49-F238E27FC236}">
                <a16:creationId xmlns:a16="http://schemas.microsoft.com/office/drawing/2014/main" id="{92DD1452-2917-DC71-ACCE-459EDAE597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73341" y="1156300"/>
            <a:ext cx="1280106" cy="1280106"/>
          </a:xfrm>
          <a:prstGeom prst="rect">
            <a:avLst/>
          </a:prstGeom>
        </p:spPr>
      </p:pic>
      <p:pic>
        <p:nvPicPr>
          <p:cNvPr id="14" name="Graphic 13" descr="Window outline">
            <a:extLst>
              <a:ext uri="{FF2B5EF4-FFF2-40B4-BE49-F238E27FC236}">
                <a16:creationId xmlns:a16="http://schemas.microsoft.com/office/drawing/2014/main" id="{CD81D343-8F6C-4454-3103-CAD9FDE3DB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4599" y="591358"/>
            <a:ext cx="914400" cy="914400"/>
          </a:xfrm>
          <a:prstGeom prst="rect">
            <a:avLst/>
          </a:prstGeom>
        </p:spPr>
      </p:pic>
      <p:pic>
        <p:nvPicPr>
          <p:cNvPr id="16" name="Graphic 15" descr="Window outline">
            <a:extLst>
              <a:ext uri="{FF2B5EF4-FFF2-40B4-BE49-F238E27FC236}">
                <a16:creationId xmlns:a16="http://schemas.microsoft.com/office/drawing/2014/main" id="{16F973AC-8251-A782-8D81-034BD6991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6916" y="621789"/>
            <a:ext cx="914400" cy="914400"/>
          </a:xfrm>
          <a:prstGeom prst="rect">
            <a:avLst/>
          </a:prstGeom>
        </p:spPr>
      </p:pic>
      <p:sp>
        <p:nvSpPr>
          <p:cNvPr id="9" name="Rectangle 8">
            <a:extLst>
              <a:ext uri="{FF2B5EF4-FFF2-40B4-BE49-F238E27FC236}">
                <a16:creationId xmlns:a16="http://schemas.microsoft.com/office/drawing/2014/main" id="{630045E2-3A3F-2C51-1F53-3CF8533FA7E9}"/>
              </a:ext>
            </a:extLst>
          </p:cNvPr>
          <p:cNvSpPr/>
          <p:nvPr/>
        </p:nvSpPr>
        <p:spPr>
          <a:xfrm rot="21345451">
            <a:off x="2069876" y="703451"/>
            <a:ext cx="1393522" cy="15817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0303C-3002-6034-E9D5-7C26866CB14C}"/>
              </a:ext>
            </a:extLst>
          </p:cNvPr>
          <p:cNvSpPr/>
          <p:nvPr/>
        </p:nvSpPr>
        <p:spPr>
          <a:xfrm rot="299131">
            <a:off x="6303694" y="713407"/>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4A08D2-3BE2-6D1A-ACD2-BBE14A674DE7}"/>
              </a:ext>
            </a:extLst>
          </p:cNvPr>
          <p:cNvSpPr txBox="1"/>
          <p:nvPr/>
        </p:nvSpPr>
        <p:spPr>
          <a:xfrm>
            <a:off x="8597722" y="5226188"/>
            <a:ext cx="2978293" cy="1446550"/>
          </a:xfrm>
          <a:prstGeom prst="rect">
            <a:avLst/>
          </a:prstGeom>
          <a:noFill/>
        </p:spPr>
        <p:txBody>
          <a:bodyPr wrap="square" rtlCol="0">
            <a:spAutoFit/>
          </a:bodyPr>
          <a:lstStyle/>
          <a:p>
            <a:r>
              <a:rPr lang="fr-FR" sz="1100" b="1" dirty="0"/>
              <a:t>LA VIS TOMBE DANS LE MONTANT ET SE COINCE DANS LES POULIES ?
COUPEZ LE CÂBLE ET RETIREZ-LE DANS LA DIRECTION OÙ IL SE DÉPLACERA.
UTILISEZ UN SOUFFLEUR DE FEUILLES AU FOND DU JAMAB OU COMPRESSEUR D’AIR. ENSUITE, MAINTENEZ UN AIMANT POUR ATTRAPER LA VIS SUR LE DESSUS</a:t>
            </a:r>
            <a:endParaRPr lang="en-US" sz="1100" dirty="0"/>
          </a:p>
        </p:txBody>
      </p:sp>
      <p:sp>
        <p:nvSpPr>
          <p:cNvPr id="4" name="TextBox 3">
            <a:extLst>
              <a:ext uri="{FF2B5EF4-FFF2-40B4-BE49-F238E27FC236}">
                <a16:creationId xmlns:a16="http://schemas.microsoft.com/office/drawing/2014/main" id="{ED67DE06-737F-E1DB-AE76-BC0A8AF41CFA}"/>
              </a:ext>
            </a:extLst>
          </p:cNvPr>
          <p:cNvSpPr txBox="1"/>
          <p:nvPr/>
        </p:nvSpPr>
        <p:spPr>
          <a:xfrm>
            <a:off x="4545125" y="2757929"/>
            <a:ext cx="2978293" cy="830997"/>
          </a:xfrm>
          <a:prstGeom prst="rect">
            <a:avLst/>
          </a:prstGeom>
          <a:noFill/>
        </p:spPr>
        <p:txBody>
          <a:bodyPr wrap="square" rtlCol="0">
            <a:spAutoFit/>
          </a:bodyPr>
          <a:lstStyle/>
          <a:p>
            <a:r>
              <a:rPr lang="fr-FR" sz="1200" b="1" dirty="0"/>
              <a:t>NE SCELLERA PAS ?
VÉRIFIEZ D’ABORD L’AJUSTEMENT
SI UN CÂBLE A ÉTÉ CHANGÉ À MI-CHEMIN, IL SERA TROP COURT.</a:t>
            </a:r>
            <a:endParaRPr lang="en-US" sz="1100" dirty="0"/>
          </a:p>
        </p:txBody>
      </p:sp>
      <p:sp>
        <p:nvSpPr>
          <p:cNvPr id="11" name="TextBox 10">
            <a:extLst>
              <a:ext uri="{FF2B5EF4-FFF2-40B4-BE49-F238E27FC236}">
                <a16:creationId xmlns:a16="http://schemas.microsoft.com/office/drawing/2014/main" id="{A79ACB94-4D61-66FE-D89C-92814FF85C19}"/>
              </a:ext>
            </a:extLst>
          </p:cNvPr>
          <p:cNvSpPr txBox="1"/>
          <p:nvPr/>
        </p:nvSpPr>
        <p:spPr>
          <a:xfrm>
            <a:off x="8622677" y="2812136"/>
            <a:ext cx="2978293" cy="1569660"/>
          </a:xfrm>
          <a:prstGeom prst="rect">
            <a:avLst/>
          </a:prstGeom>
          <a:noFill/>
        </p:spPr>
        <p:txBody>
          <a:bodyPr wrap="square" rtlCol="0">
            <a:spAutoFit/>
          </a:bodyPr>
          <a:lstStyle/>
          <a:p>
            <a:r>
              <a:rPr lang="fr-FR" sz="1200" b="1" dirty="0"/>
              <a:t>LE CÂBLE EXTÉRIEUR SE DÉCONNECTE DU SUPPORT D’ARRÊT ET TIRE À TRAVERS LE TROU DANS LE MONTANT.
ENLEVER LE RACCORD DE CÂBLE EXTÉRIEUR
UTILISEZ FORCEPTS OU L’OUTIL D’EXTRÉMITÉ DE CROCHET POUR SAISIR L’EXTRÉMITÉ DE LA BILLE DU CÂBLE HORS DU MONTANT.</a:t>
            </a:r>
            <a:endParaRPr lang="en-US" sz="1100" dirty="0"/>
          </a:p>
        </p:txBody>
      </p:sp>
      <p:sp>
        <p:nvSpPr>
          <p:cNvPr id="22" name="TextBox 21">
            <a:extLst>
              <a:ext uri="{FF2B5EF4-FFF2-40B4-BE49-F238E27FC236}">
                <a16:creationId xmlns:a16="http://schemas.microsoft.com/office/drawing/2014/main" id="{3874FCBE-2F9A-A986-F63B-EA88E8A44CC8}"/>
              </a:ext>
            </a:extLst>
          </p:cNvPr>
          <p:cNvSpPr txBox="1"/>
          <p:nvPr/>
        </p:nvSpPr>
        <p:spPr>
          <a:xfrm>
            <a:off x="4417769" y="5307603"/>
            <a:ext cx="2978293" cy="1384995"/>
          </a:xfrm>
          <a:prstGeom prst="rect">
            <a:avLst/>
          </a:prstGeom>
          <a:noFill/>
        </p:spPr>
        <p:txBody>
          <a:bodyPr wrap="square" rtlCol="0">
            <a:spAutoFit/>
          </a:bodyPr>
          <a:lstStyle/>
          <a:p>
            <a:r>
              <a:rPr lang="fr-FR" sz="1200" b="1" dirty="0"/>
              <a:t>BRUIT DE BAVARDAGE PROVENANT DE LA DROITE OU DE LA GAUCHE DE LA PIÈCE ?
LE MUR FLÉCHIT-IL AU SUPPORT DE POULIE D’ANGLE PENDANT LE FONCTIONNEMENT ?
LE BAS DU SUPPORT DE POULIE D’ANGLE CREUSE-T-IL DANS LE MUR ? SHIM NÉCESSAIRE</a:t>
            </a:r>
            <a:endParaRPr lang="en-US" sz="1200" dirty="0"/>
          </a:p>
        </p:txBody>
      </p:sp>
      <p:pic>
        <p:nvPicPr>
          <p:cNvPr id="24" name="Picture 23">
            <a:extLst>
              <a:ext uri="{FF2B5EF4-FFF2-40B4-BE49-F238E27FC236}">
                <a16:creationId xmlns:a16="http://schemas.microsoft.com/office/drawing/2014/main" id="{CD8300ED-6769-5C5F-E2DD-283549ED8FA1}"/>
              </a:ext>
            </a:extLst>
          </p:cNvPr>
          <p:cNvPicPr>
            <a:picLocks noChangeAspect="1"/>
          </p:cNvPicPr>
          <p:nvPr/>
        </p:nvPicPr>
        <p:blipFill>
          <a:blip r:embed="rId8"/>
          <a:stretch>
            <a:fillRect/>
          </a:stretch>
        </p:blipFill>
        <p:spPr>
          <a:xfrm>
            <a:off x="9208235" y="548133"/>
            <a:ext cx="1807179" cy="2142434"/>
          </a:xfrm>
          <a:prstGeom prst="rect">
            <a:avLst/>
          </a:prstGeom>
        </p:spPr>
      </p:pic>
      <p:pic>
        <p:nvPicPr>
          <p:cNvPr id="28" name="Graphic 27" descr="Volume outline">
            <a:extLst>
              <a:ext uri="{FF2B5EF4-FFF2-40B4-BE49-F238E27FC236}">
                <a16:creationId xmlns:a16="http://schemas.microsoft.com/office/drawing/2014/main" id="{EE8213A6-60F2-1B54-3489-608DF38F91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0490" y="4297447"/>
            <a:ext cx="914400" cy="914400"/>
          </a:xfrm>
          <a:prstGeom prst="rect">
            <a:avLst/>
          </a:prstGeom>
        </p:spPr>
      </p:pic>
      <p:pic>
        <p:nvPicPr>
          <p:cNvPr id="29" name="Picture 28" descr="A screw with a cross&#10;&#10;Description automatically generated">
            <a:extLst>
              <a:ext uri="{FF2B5EF4-FFF2-40B4-BE49-F238E27FC236}">
                <a16:creationId xmlns:a16="http://schemas.microsoft.com/office/drawing/2014/main" id="{201DD2B1-E825-466A-AC50-0B53C5546361}"/>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7500268" flipH="1">
            <a:off x="8800208" y="4571518"/>
            <a:ext cx="441275" cy="366258"/>
          </a:xfrm>
          <a:prstGeom prst="rect">
            <a:avLst/>
          </a:prstGeom>
        </p:spPr>
      </p:pic>
      <p:sp>
        <p:nvSpPr>
          <p:cNvPr id="30" name="TextBox 29">
            <a:extLst>
              <a:ext uri="{FF2B5EF4-FFF2-40B4-BE49-F238E27FC236}">
                <a16:creationId xmlns:a16="http://schemas.microsoft.com/office/drawing/2014/main" id="{80A62E1D-B2AB-8CA8-797D-D89FA8B78145}"/>
              </a:ext>
            </a:extLst>
          </p:cNvPr>
          <p:cNvSpPr txBox="1"/>
          <p:nvPr/>
        </p:nvSpPr>
        <p:spPr>
          <a:xfrm>
            <a:off x="9297415" y="4605734"/>
            <a:ext cx="1482202" cy="369332"/>
          </a:xfrm>
          <a:prstGeom prst="rect">
            <a:avLst/>
          </a:prstGeom>
          <a:noFill/>
        </p:spPr>
        <p:txBody>
          <a:bodyPr wrap="square" rtlCol="0">
            <a:spAutoFit/>
          </a:bodyPr>
          <a:lstStyle/>
          <a:p>
            <a:r>
              <a:rPr lang="en-US">
                <a:latin typeface="Ink Free" panose="03080402000500000000" pitchFamily="66" charset="0"/>
              </a:rPr>
              <a:t>SCREWED?</a:t>
            </a:r>
          </a:p>
        </p:txBody>
      </p:sp>
      <p:sp>
        <p:nvSpPr>
          <p:cNvPr id="31" name="TextBox 30">
            <a:extLst>
              <a:ext uri="{FF2B5EF4-FFF2-40B4-BE49-F238E27FC236}">
                <a16:creationId xmlns:a16="http://schemas.microsoft.com/office/drawing/2014/main" id="{030A3E03-64E1-D01C-012E-A4DF1E2FA207}"/>
              </a:ext>
            </a:extLst>
          </p:cNvPr>
          <p:cNvSpPr txBox="1"/>
          <p:nvPr/>
        </p:nvSpPr>
        <p:spPr>
          <a:xfrm>
            <a:off x="5524890" y="4566462"/>
            <a:ext cx="1954738" cy="369332"/>
          </a:xfrm>
          <a:prstGeom prst="rect">
            <a:avLst/>
          </a:prstGeom>
          <a:noFill/>
        </p:spPr>
        <p:txBody>
          <a:bodyPr wrap="square" rtlCol="0">
            <a:spAutoFit/>
          </a:bodyPr>
          <a:lstStyle/>
          <a:p>
            <a:r>
              <a:rPr lang="en-US">
                <a:latin typeface="Ink Free" panose="03080402000500000000" pitchFamily="66" charset="0"/>
              </a:rPr>
              <a:t>CHATTERING</a:t>
            </a:r>
          </a:p>
        </p:txBody>
      </p:sp>
      <p:sp>
        <p:nvSpPr>
          <p:cNvPr id="2" name="TextBox 1">
            <a:extLst>
              <a:ext uri="{FF2B5EF4-FFF2-40B4-BE49-F238E27FC236}">
                <a16:creationId xmlns:a16="http://schemas.microsoft.com/office/drawing/2014/main" id="{0AC86CF6-866A-C8E2-E439-3F575078B05E}"/>
              </a:ext>
            </a:extLst>
          </p:cNvPr>
          <p:cNvSpPr txBox="1"/>
          <p:nvPr/>
        </p:nvSpPr>
        <p:spPr>
          <a:xfrm>
            <a:off x="250499" y="2561515"/>
            <a:ext cx="2978293" cy="1754326"/>
          </a:xfrm>
          <a:prstGeom prst="rect">
            <a:avLst/>
          </a:prstGeom>
          <a:noFill/>
        </p:spPr>
        <p:txBody>
          <a:bodyPr wrap="square" rtlCol="0">
            <a:spAutoFit/>
          </a:bodyPr>
          <a:lstStyle/>
          <a:p>
            <a:r>
              <a:rPr lang="fr-FR" sz="1200" b="1" dirty="0"/>
              <a:t>LE NEZ DE LA PIÈCE PLONGE DANS LE SOL
VÉRIFIEZ D’ABORD L’AJUSTEMENT
PLACEZ UN NIVEAU OU UN BORD DROIT AU REZ-DE-CHAUSSÉE DANS LE VR POUR VOUS ASSURER QU’IL EST PLAT ET QU’IL NE SE COURBE PAS.
PLACEZ UN NIVEAU SUR LE SOL DE LA GLISSIÈRE POUR VOUS ASSURER QU’ELLE EST PLATE ET DROITE</a:t>
            </a:r>
            <a:endParaRPr lang="en-US" sz="1100" dirty="0"/>
          </a:p>
        </p:txBody>
      </p:sp>
      <p:sp>
        <p:nvSpPr>
          <p:cNvPr id="33" name="TextBox 32">
            <a:extLst>
              <a:ext uri="{FF2B5EF4-FFF2-40B4-BE49-F238E27FC236}">
                <a16:creationId xmlns:a16="http://schemas.microsoft.com/office/drawing/2014/main" id="{BE729ADB-BF95-21F3-5C19-CEB548424E01}"/>
              </a:ext>
            </a:extLst>
          </p:cNvPr>
          <p:cNvSpPr txBox="1"/>
          <p:nvPr/>
        </p:nvSpPr>
        <p:spPr>
          <a:xfrm>
            <a:off x="305010" y="5162819"/>
            <a:ext cx="3069155" cy="1384995"/>
          </a:xfrm>
          <a:prstGeom prst="rect">
            <a:avLst/>
          </a:prstGeom>
          <a:noFill/>
        </p:spPr>
        <p:txBody>
          <a:bodyPr wrap="square" rtlCol="0">
            <a:spAutoFit/>
          </a:bodyPr>
          <a:lstStyle/>
          <a:p>
            <a:r>
              <a:rPr lang="fr-FR" sz="1200" b="1" dirty="0"/>
              <a:t>LE CÂBLE EST UN NID D’OISEAU COINCÉ À L’INTÉRIEUR ?
SI LE NID SE TROUVE SUR UN CÂBLE EXTÉRIEUR, COUPEZ LE CÂBLE À L’INTÉRIEUR PRÈS DU SUPPORT DE RÉGLAGE ET ACTIONNER LE MOTEUR POUR RETIRER LE NID.</a:t>
            </a:r>
            <a:endParaRPr lang="en-US" sz="1200" dirty="0"/>
          </a:p>
        </p:txBody>
      </p:sp>
      <p:pic>
        <p:nvPicPr>
          <p:cNvPr id="35" name="Graphic 34" descr="A nest with eggs">
            <a:extLst>
              <a:ext uri="{FF2B5EF4-FFF2-40B4-BE49-F238E27FC236}">
                <a16:creationId xmlns:a16="http://schemas.microsoft.com/office/drawing/2014/main" id="{1B83540C-1D83-3A64-97BF-CA0BAE2EFB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1687" y="4182021"/>
            <a:ext cx="1216759" cy="1216759"/>
          </a:xfrm>
          <a:prstGeom prst="rect">
            <a:avLst/>
          </a:prstGeom>
        </p:spPr>
      </p:pic>
    </p:spTree>
    <p:extLst>
      <p:ext uri="{BB962C8B-B14F-4D97-AF65-F5344CB8AC3E}">
        <p14:creationId xmlns:p14="http://schemas.microsoft.com/office/powerpoint/2010/main" val="3881193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297936"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14099" y="769809"/>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68BAC8B-A872-CF18-3FC8-B93A4B5AE8CF}"/>
              </a:ext>
            </a:extLst>
          </p:cNvPr>
          <p:cNvPicPr>
            <a:picLocks noChangeAspect="1"/>
          </p:cNvPicPr>
          <p:nvPr/>
        </p:nvPicPr>
        <p:blipFill>
          <a:blip r:embed="rId3"/>
          <a:stretch>
            <a:fillRect/>
          </a:stretch>
        </p:blipFill>
        <p:spPr>
          <a:xfrm>
            <a:off x="2324784" y="1244046"/>
            <a:ext cx="6438233" cy="4682824"/>
          </a:xfrm>
          <a:prstGeom prst="rect">
            <a:avLst/>
          </a:prstGeom>
        </p:spPr>
      </p:pic>
      <p:cxnSp>
        <p:nvCxnSpPr>
          <p:cNvPr id="12" name="Straight Connector 11">
            <a:extLst>
              <a:ext uri="{FF2B5EF4-FFF2-40B4-BE49-F238E27FC236}">
                <a16:creationId xmlns:a16="http://schemas.microsoft.com/office/drawing/2014/main" id="{93B06949-56DD-826F-83E9-FB2C1F2FA174}"/>
              </a:ext>
            </a:extLst>
          </p:cNvPr>
          <p:cNvCxnSpPr>
            <a:cxnSpLocks/>
          </p:cNvCxnSpPr>
          <p:nvPr/>
        </p:nvCxnSpPr>
        <p:spPr>
          <a:xfrm>
            <a:off x="5775649" y="2866452"/>
            <a:ext cx="0" cy="306041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923330"/>
          </a:xfrm>
          <a:prstGeom prst="rect">
            <a:avLst/>
          </a:prstGeom>
          <a:solidFill>
            <a:schemeClr val="accent1">
              <a:lumMod val="50000"/>
            </a:schemeClr>
          </a:solidFill>
        </p:spPr>
        <p:txBody>
          <a:bodyPr wrap="square" rtlCol="0">
            <a:spAutoFit/>
          </a:bodyPr>
          <a:lstStyle/>
          <a:p>
            <a:pPr algn="ctr"/>
            <a:r>
              <a:rPr lang="fr-FR" dirty="0">
                <a:solidFill>
                  <a:schemeClr val="bg1"/>
                </a:solidFill>
              </a:rPr>
              <a:t>Fonction de la pince de </a:t>
            </a:r>
            <a:r>
              <a:rPr lang="fr-FR" dirty="0" err="1">
                <a:solidFill>
                  <a:schemeClr val="bg1"/>
                </a:solidFill>
              </a:rPr>
              <a:t>jamb</a:t>
            </a:r>
            <a:r>
              <a:rPr lang="fr-FR" dirty="0">
                <a:solidFill>
                  <a:schemeClr val="bg1"/>
                </a:solidFill>
              </a:rPr>
              <a:t>
Faire du vélo dans la pièce sans la pince de </a:t>
            </a:r>
            <a:r>
              <a:rPr lang="fr-FR" dirty="0" err="1">
                <a:solidFill>
                  <a:schemeClr val="bg1"/>
                </a:solidFill>
              </a:rPr>
              <a:t>jamb</a:t>
            </a:r>
            <a:r>
              <a:rPr lang="fr-FR" dirty="0">
                <a:solidFill>
                  <a:schemeClr val="bg1"/>
                </a:solidFill>
              </a:rPr>
              <a:t> coupée dans le montant de haut en bas pourrait faire tourner le montant.</a:t>
            </a:r>
            <a:endParaRPr lang="en-US" dirty="0">
              <a:solidFill>
                <a:schemeClr val="bg1"/>
              </a:solidFill>
            </a:endParaRPr>
          </a:p>
        </p:txBody>
      </p:sp>
      <p:sp>
        <p:nvSpPr>
          <p:cNvPr id="15" name="TextBox 14">
            <a:extLst>
              <a:ext uri="{FF2B5EF4-FFF2-40B4-BE49-F238E27FC236}">
                <a16:creationId xmlns:a16="http://schemas.microsoft.com/office/drawing/2014/main" id="{0FC92161-B1F6-1561-7CD2-152DBE54AE75}"/>
              </a:ext>
            </a:extLst>
          </p:cNvPr>
          <p:cNvSpPr txBox="1"/>
          <p:nvPr/>
        </p:nvSpPr>
        <p:spPr>
          <a:xfrm>
            <a:off x="2382797" y="3991027"/>
            <a:ext cx="2690037" cy="261610"/>
          </a:xfrm>
          <a:prstGeom prst="rect">
            <a:avLst/>
          </a:prstGeom>
          <a:noFill/>
        </p:spPr>
        <p:txBody>
          <a:bodyPr wrap="square" rtlCol="0">
            <a:spAutoFit/>
          </a:bodyPr>
          <a:lstStyle/>
          <a:p>
            <a:r>
              <a:rPr lang="en-US" sz="1100" dirty="0">
                <a:solidFill>
                  <a:schemeClr val="accent1">
                    <a:lumMod val="75000"/>
                  </a:schemeClr>
                </a:solidFill>
              </a:rPr>
              <a:t>LE BORD D’EXTRUSION A UN CANAL</a:t>
            </a:r>
          </a:p>
        </p:txBody>
      </p:sp>
      <p:cxnSp>
        <p:nvCxnSpPr>
          <p:cNvPr id="18" name="Straight Arrow Connector 17">
            <a:extLst>
              <a:ext uri="{FF2B5EF4-FFF2-40B4-BE49-F238E27FC236}">
                <a16:creationId xmlns:a16="http://schemas.microsoft.com/office/drawing/2014/main" id="{C4B35BFE-876C-C155-3513-43512131196A}"/>
              </a:ext>
            </a:extLst>
          </p:cNvPr>
          <p:cNvCxnSpPr>
            <a:cxnSpLocks/>
          </p:cNvCxnSpPr>
          <p:nvPr/>
        </p:nvCxnSpPr>
        <p:spPr>
          <a:xfrm>
            <a:off x="3809239" y="4276541"/>
            <a:ext cx="1966410" cy="2933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54F75E8-AFF4-1537-F9B1-ECED6668D2E9}"/>
              </a:ext>
            </a:extLst>
          </p:cNvPr>
          <p:cNvPicPr>
            <a:picLocks noChangeAspect="1"/>
          </p:cNvPicPr>
          <p:nvPr/>
        </p:nvPicPr>
        <p:blipFill>
          <a:blip r:embed="rId4"/>
          <a:stretch>
            <a:fillRect/>
          </a:stretch>
        </p:blipFill>
        <p:spPr>
          <a:xfrm rot="16200000">
            <a:off x="8596716" y="1312018"/>
            <a:ext cx="914400" cy="1171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9">
            <a:extLst>
              <a:ext uri="{FF2B5EF4-FFF2-40B4-BE49-F238E27FC236}">
                <a16:creationId xmlns:a16="http://schemas.microsoft.com/office/drawing/2014/main" id="{D3477208-9A17-8EA7-8E41-5DC7F8732E26}"/>
              </a:ext>
            </a:extLst>
          </p:cNvPr>
          <p:cNvPicPr>
            <a:picLocks noChangeAspect="1"/>
          </p:cNvPicPr>
          <p:nvPr/>
        </p:nvPicPr>
        <p:blipFill>
          <a:blip r:embed="rId5"/>
          <a:stretch>
            <a:fillRect/>
          </a:stretch>
        </p:blipFill>
        <p:spPr>
          <a:xfrm>
            <a:off x="9982278" y="1343436"/>
            <a:ext cx="625867" cy="4236342"/>
          </a:xfrm>
          <a:prstGeom prst="rect">
            <a:avLst/>
          </a:prstGeom>
        </p:spPr>
      </p:pic>
      <p:sp>
        <p:nvSpPr>
          <p:cNvPr id="31" name="Oval 30">
            <a:extLst>
              <a:ext uri="{FF2B5EF4-FFF2-40B4-BE49-F238E27FC236}">
                <a16:creationId xmlns:a16="http://schemas.microsoft.com/office/drawing/2014/main" id="{4D615797-FECC-096D-6495-4E5548DE5E06}"/>
              </a:ext>
            </a:extLst>
          </p:cNvPr>
          <p:cNvSpPr/>
          <p:nvPr/>
        </p:nvSpPr>
        <p:spPr>
          <a:xfrm>
            <a:off x="10295211" y="1343436"/>
            <a:ext cx="312934" cy="300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283D893-DE7D-6229-A45B-7BDF33042EBC}"/>
              </a:ext>
            </a:extLst>
          </p:cNvPr>
          <p:cNvSpPr/>
          <p:nvPr/>
        </p:nvSpPr>
        <p:spPr>
          <a:xfrm>
            <a:off x="9121303" y="2050252"/>
            <a:ext cx="467567" cy="428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275A8942-7A6F-14AA-96A2-609FC69D9C19}"/>
              </a:ext>
            </a:extLst>
          </p:cNvPr>
          <p:cNvCxnSpPr>
            <a:cxnSpLocks/>
            <a:stCxn id="31" idx="2"/>
            <a:endCxn id="32" idx="0"/>
          </p:cNvCxnSpPr>
          <p:nvPr/>
        </p:nvCxnSpPr>
        <p:spPr>
          <a:xfrm flipH="1">
            <a:off x="9355087" y="1493818"/>
            <a:ext cx="940124" cy="556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AB821A-770F-E95C-7AF9-B6ECFBC48EF0}"/>
              </a:ext>
            </a:extLst>
          </p:cNvPr>
          <p:cNvCxnSpPr>
            <a:stCxn id="31" idx="4"/>
          </p:cNvCxnSpPr>
          <p:nvPr/>
        </p:nvCxnSpPr>
        <p:spPr>
          <a:xfrm flipH="1">
            <a:off x="9494527" y="1644199"/>
            <a:ext cx="957151" cy="766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0D514E-2DB1-3806-FCAC-DCAEEA2EBC20}"/>
              </a:ext>
            </a:extLst>
          </p:cNvPr>
          <p:cNvCxnSpPr/>
          <p:nvPr/>
        </p:nvCxnSpPr>
        <p:spPr>
          <a:xfrm>
            <a:off x="9195152" y="2259628"/>
            <a:ext cx="159934"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2392FBF-33C2-86AC-9BA9-E5F2DA170B4F}"/>
              </a:ext>
            </a:extLst>
          </p:cNvPr>
          <p:cNvSpPr txBox="1"/>
          <p:nvPr/>
        </p:nvSpPr>
        <p:spPr>
          <a:xfrm>
            <a:off x="6595905" y="2919600"/>
            <a:ext cx="3252168" cy="430887"/>
          </a:xfrm>
          <a:prstGeom prst="rect">
            <a:avLst/>
          </a:prstGeom>
          <a:noFill/>
        </p:spPr>
        <p:txBody>
          <a:bodyPr wrap="square" rtlCol="0">
            <a:spAutoFit/>
          </a:bodyPr>
          <a:lstStyle/>
          <a:p>
            <a:r>
              <a:rPr lang="fr-FR" sz="1100" dirty="0">
                <a:solidFill>
                  <a:schemeClr val="accent1">
                    <a:lumMod val="75000"/>
                  </a:schemeClr>
                </a:solidFill>
              </a:rPr>
              <a:t>LE BORD DE LA PINCE DE JAMB EST BISEAUTÉ POUR ÊTRE CLIPSÉ DANS LE MONTANT</a:t>
            </a:r>
            <a:endParaRPr lang="en-US" sz="1100" dirty="0">
              <a:solidFill>
                <a:schemeClr val="accent1">
                  <a:lumMod val="75000"/>
                </a:schemeClr>
              </a:solidFill>
            </a:endParaRPr>
          </a:p>
        </p:txBody>
      </p:sp>
      <p:cxnSp>
        <p:nvCxnSpPr>
          <p:cNvPr id="49" name="Straight Arrow Connector 48">
            <a:extLst>
              <a:ext uri="{FF2B5EF4-FFF2-40B4-BE49-F238E27FC236}">
                <a16:creationId xmlns:a16="http://schemas.microsoft.com/office/drawing/2014/main" id="{6FED3D35-7BA6-EDFC-2C5E-061D82F05E8F}"/>
              </a:ext>
            </a:extLst>
          </p:cNvPr>
          <p:cNvCxnSpPr>
            <a:cxnSpLocks/>
          </p:cNvCxnSpPr>
          <p:nvPr/>
        </p:nvCxnSpPr>
        <p:spPr>
          <a:xfrm flipV="1">
            <a:off x="8837763" y="2586903"/>
            <a:ext cx="283540" cy="39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CD9A54-C3F5-6604-D76B-E7E76D048CF5}"/>
              </a:ext>
            </a:extLst>
          </p:cNvPr>
          <p:cNvCxnSpPr/>
          <p:nvPr/>
        </p:nvCxnSpPr>
        <p:spPr>
          <a:xfrm>
            <a:off x="9461796" y="2259628"/>
            <a:ext cx="971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descr="Icon&#10;&#10;Description automatically generated">
            <a:extLst>
              <a:ext uri="{FF2B5EF4-FFF2-40B4-BE49-F238E27FC236}">
                <a16:creationId xmlns:a16="http://schemas.microsoft.com/office/drawing/2014/main" id="{EC47A083-565C-7E57-5DEA-9A2668DE43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509" y="5615105"/>
            <a:ext cx="2237089" cy="530872"/>
          </a:xfrm>
          <a:prstGeom prst="rect">
            <a:avLst/>
          </a:prstGeom>
        </p:spPr>
      </p:pic>
    </p:spTree>
    <p:extLst>
      <p:ext uri="{BB962C8B-B14F-4D97-AF65-F5344CB8AC3E}">
        <p14:creationId xmlns:p14="http://schemas.microsoft.com/office/powerpoint/2010/main" val="351965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05" y="6097190"/>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Liste de contrôle et directives pour l’installation d’Accu Slide</a:t>
            </a:r>
            <a:endParaRPr lang="en-US" dirty="0">
              <a:solidFill>
                <a:schemeClr val="bg1"/>
              </a:solidFill>
            </a:endParaRPr>
          </a:p>
        </p:txBody>
      </p:sp>
      <p:pic>
        <p:nvPicPr>
          <p:cNvPr id="2" name="Picture 1" descr="Icon&#10;&#10;Description automatically generated">
            <a:extLst>
              <a:ext uri="{FF2B5EF4-FFF2-40B4-BE49-F238E27FC236}">
                <a16:creationId xmlns:a16="http://schemas.microsoft.com/office/drawing/2014/main" id="{041D9303-AF1C-D3AF-99A7-717C1D26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634" y="6097190"/>
            <a:ext cx="2237089" cy="530872"/>
          </a:xfrm>
          <a:prstGeom prst="rect">
            <a:avLst/>
          </a:prstGeom>
        </p:spPr>
      </p:pic>
      <p:pic>
        <p:nvPicPr>
          <p:cNvPr id="6" name="Picture 5">
            <a:extLst>
              <a:ext uri="{FF2B5EF4-FFF2-40B4-BE49-F238E27FC236}">
                <a16:creationId xmlns:a16="http://schemas.microsoft.com/office/drawing/2014/main" id="{C2DE535F-6451-6AD3-8507-FE83AD92A6C4}"/>
              </a:ext>
            </a:extLst>
          </p:cNvPr>
          <p:cNvPicPr>
            <a:picLocks noChangeAspect="1"/>
          </p:cNvPicPr>
          <p:nvPr/>
        </p:nvPicPr>
        <p:blipFill>
          <a:blip r:embed="rId5"/>
          <a:stretch>
            <a:fillRect/>
          </a:stretch>
        </p:blipFill>
        <p:spPr>
          <a:xfrm>
            <a:off x="1785373" y="768594"/>
            <a:ext cx="2420591" cy="2846965"/>
          </a:xfrm>
          <a:prstGeom prst="rect">
            <a:avLst/>
          </a:prstGeom>
        </p:spPr>
      </p:pic>
      <p:pic>
        <p:nvPicPr>
          <p:cNvPr id="9" name="Picture 8">
            <a:extLst>
              <a:ext uri="{FF2B5EF4-FFF2-40B4-BE49-F238E27FC236}">
                <a16:creationId xmlns:a16="http://schemas.microsoft.com/office/drawing/2014/main" id="{DC9F06D3-C80A-8DFE-A317-DA8D774DC008}"/>
              </a:ext>
            </a:extLst>
          </p:cNvPr>
          <p:cNvPicPr>
            <a:picLocks noChangeAspect="1"/>
          </p:cNvPicPr>
          <p:nvPr/>
        </p:nvPicPr>
        <p:blipFill>
          <a:blip r:embed="rId6"/>
          <a:stretch>
            <a:fillRect/>
          </a:stretch>
        </p:blipFill>
        <p:spPr>
          <a:xfrm>
            <a:off x="1785373" y="3637816"/>
            <a:ext cx="2420591" cy="1585436"/>
          </a:xfrm>
          <a:prstGeom prst="rect">
            <a:avLst/>
          </a:prstGeom>
        </p:spPr>
      </p:pic>
      <p:pic>
        <p:nvPicPr>
          <p:cNvPr id="11" name="Picture 10">
            <a:extLst>
              <a:ext uri="{FF2B5EF4-FFF2-40B4-BE49-F238E27FC236}">
                <a16:creationId xmlns:a16="http://schemas.microsoft.com/office/drawing/2014/main" id="{3909BC06-7BF3-D842-FC6E-06D3366927FF}"/>
              </a:ext>
            </a:extLst>
          </p:cNvPr>
          <p:cNvPicPr>
            <a:picLocks noChangeAspect="1"/>
          </p:cNvPicPr>
          <p:nvPr/>
        </p:nvPicPr>
        <p:blipFill>
          <a:blip r:embed="rId7"/>
          <a:stretch>
            <a:fillRect/>
          </a:stretch>
        </p:blipFill>
        <p:spPr>
          <a:xfrm>
            <a:off x="4622518" y="686144"/>
            <a:ext cx="2497452" cy="3011864"/>
          </a:xfrm>
          <a:prstGeom prst="rect">
            <a:avLst/>
          </a:prstGeom>
        </p:spPr>
      </p:pic>
      <p:pic>
        <p:nvPicPr>
          <p:cNvPr id="13" name="Picture 12">
            <a:extLst>
              <a:ext uri="{FF2B5EF4-FFF2-40B4-BE49-F238E27FC236}">
                <a16:creationId xmlns:a16="http://schemas.microsoft.com/office/drawing/2014/main" id="{EC9AF07A-9840-B9CB-460B-D429A780D47C}"/>
              </a:ext>
            </a:extLst>
          </p:cNvPr>
          <p:cNvPicPr>
            <a:picLocks noChangeAspect="1"/>
          </p:cNvPicPr>
          <p:nvPr/>
        </p:nvPicPr>
        <p:blipFill>
          <a:blip r:embed="rId8"/>
          <a:stretch>
            <a:fillRect/>
          </a:stretch>
        </p:blipFill>
        <p:spPr>
          <a:xfrm>
            <a:off x="4622518" y="3806004"/>
            <a:ext cx="2420591" cy="1465992"/>
          </a:xfrm>
          <a:prstGeom prst="rect">
            <a:avLst/>
          </a:prstGeom>
        </p:spPr>
      </p:pic>
      <p:pic>
        <p:nvPicPr>
          <p:cNvPr id="15" name="Picture 14">
            <a:extLst>
              <a:ext uri="{FF2B5EF4-FFF2-40B4-BE49-F238E27FC236}">
                <a16:creationId xmlns:a16="http://schemas.microsoft.com/office/drawing/2014/main" id="{6DC4DC76-95F3-9472-9BD7-93DDA3D4CD17}"/>
              </a:ext>
            </a:extLst>
          </p:cNvPr>
          <p:cNvPicPr>
            <a:picLocks noChangeAspect="1"/>
          </p:cNvPicPr>
          <p:nvPr/>
        </p:nvPicPr>
        <p:blipFill>
          <a:blip r:embed="rId9"/>
          <a:stretch>
            <a:fillRect/>
          </a:stretch>
        </p:blipFill>
        <p:spPr>
          <a:xfrm>
            <a:off x="7536524" y="686144"/>
            <a:ext cx="2807413" cy="3624115"/>
          </a:xfrm>
          <a:prstGeom prst="rect">
            <a:avLst/>
          </a:prstGeom>
        </p:spPr>
      </p:pic>
      <p:pic>
        <p:nvPicPr>
          <p:cNvPr id="17" name="Picture 16">
            <a:extLst>
              <a:ext uri="{FF2B5EF4-FFF2-40B4-BE49-F238E27FC236}">
                <a16:creationId xmlns:a16="http://schemas.microsoft.com/office/drawing/2014/main" id="{FCEE809B-15D5-3E74-1CF2-12C2E604FFA1}"/>
              </a:ext>
            </a:extLst>
          </p:cNvPr>
          <p:cNvPicPr>
            <a:picLocks noChangeAspect="1"/>
          </p:cNvPicPr>
          <p:nvPr/>
        </p:nvPicPr>
        <p:blipFill>
          <a:blip r:embed="rId10"/>
          <a:stretch>
            <a:fillRect/>
          </a:stretch>
        </p:blipFill>
        <p:spPr>
          <a:xfrm>
            <a:off x="7495824" y="4310258"/>
            <a:ext cx="2766713" cy="800495"/>
          </a:xfrm>
          <a:prstGeom prst="rect">
            <a:avLst/>
          </a:prstGeom>
        </p:spPr>
      </p:pic>
      <p:pic>
        <p:nvPicPr>
          <p:cNvPr id="19" name="Picture 18">
            <a:extLst>
              <a:ext uri="{FF2B5EF4-FFF2-40B4-BE49-F238E27FC236}">
                <a16:creationId xmlns:a16="http://schemas.microsoft.com/office/drawing/2014/main" id="{95ACEB01-76C4-9799-A702-574A04D47240}"/>
              </a:ext>
            </a:extLst>
          </p:cNvPr>
          <p:cNvPicPr>
            <a:picLocks noChangeAspect="1"/>
          </p:cNvPicPr>
          <p:nvPr/>
        </p:nvPicPr>
        <p:blipFill>
          <a:blip r:embed="rId11"/>
          <a:stretch>
            <a:fillRect/>
          </a:stretch>
        </p:blipFill>
        <p:spPr>
          <a:xfrm>
            <a:off x="7536524" y="5110753"/>
            <a:ext cx="2766713" cy="669625"/>
          </a:xfrm>
          <a:prstGeom prst="rect">
            <a:avLst/>
          </a:prstGeom>
        </p:spPr>
      </p:pic>
    </p:spTree>
    <p:extLst>
      <p:ext uri="{BB962C8B-B14F-4D97-AF65-F5344CB8AC3E}">
        <p14:creationId xmlns:p14="http://schemas.microsoft.com/office/powerpoint/2010/main" val="2690922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3D69C5-D41E-F1DF-1684-A22446DB541F}"/>
              </a:ext>
            </a:extLst>
          </p:cNvPr>
          <p:cNvPicPr>
            <a:picLocks noChangeAspect="1"/>
          </p:cNvPicPr>
          <p:nvPr/>
        </p:nvPicPr>
        <p:blipFill>
          <a:blip r:embed="rId2"/>
          <a:stretch>
            <a:fillRect/>
          </a:stretch>
        </p:blipFill>
        <p:spPr>
          <a:xfrm>
            <a:off x="844852" y="-144795"/>
            <a:ext cx="11193722" cy="6880633"/>
          </a:xfrm>
          <a:prstGeom prst="rect">
            <a:avLst/>
          </a:prstGeom>
        </p:spPr>
      </p:pic>
      <p:sp>
        <p:nvSpPr>
          <p:cNvPr id="4" name="TextBox 3">
            <a:extLst>
              <a:ext uri="{FF2B5EF4-FFF2-40B4-BE49-F238E27FC236}">
                <a16:creationId xmlns:a16="http://schemas.microsoft.com/office/drawing/2014/main" id="{A9B750C7-968A-E007-3515-EE18CCE780D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PROFIL DE JAMB HYBRIDE ET VUE D’EXTRÉMITÉ DE JOINT D’ESSUYAGE</a:t>
            </a:r>
            <a:endParaRPr lang="en-US" dirty="0">
              <a:solidFill>
                <a:schemeClr val="bg1"/>
              </a:solidFill>
            </a:endParaRPr>
          </a:p>
        </p:txBody>
      </p:sp>
      <p:sp>
        <p:nvSpPr>
          <p:cNvPr id="6" name="TextBox 5">
            <a:extLst>
              <a:ext uri="{FF2B5EF4-FFF2-40B4-BE49-F238E27FC236}">
                <a16:creationId xmlns:a16="http://schemas.microsoft.com/office/drawing/2014/main" id="{DFBE1D71-6380-3BB2-A469-A429E7664F1F}"/>
              </a:ext>
            </a:extLst>
          </p:cNvPr>
          <p:cNvSpPr txBox="1"/>
          <p:nvPr/>
        </p:nvSpPr>
        <p:spPr>
          <a:xfrm>
            <a:off x="3563827" y="351357"/>
            <a:ext cx="3295462" cy="2123658"/>
          </a:xfrm>
          <a:prstGeom prst="rect">
            <a:avLst/>
          </a:prstGeom>
          <a:noFill/>
        </p:spPr>
        <p:txBody>
          <a:bodyPr wrap="square" rtlCol="0">
            <a:spAutoFit/>
          </a:bodyPr>
          <a:lstStyle/>
          <a:p>
            <a:r>
              <a:rPr lang="fr-FR" sz="1200" b="1" dirty="0">
                <a:solidFill>
                  <a:schemeClr val="accent1"/>
                </a:solidFill>
                <a:latin typeface="Open Sans" panose="020B0606030504020204" pitchFamily="34" charset="0"/>
              </a:rPr>
              <a:t>Pour retirer le joint d’essuyage : Desserrer les points de pincement en haut et en bas du canal avec un tournevis à tête plate ou un ciseau. Ensuite, tirez le joint hors du canal.
Pour installer un nouveau sceau :
Utilisez un tournevis à tête plate ou un ciseau pour aider à presser le nouveau joint dans le canal, de sorte que les barbes attrapent à l’intérieur du canal de la flèche.</a:t>
            </a:r>
            <a:endParaRPr lang="en-US" sz="1200" b="0" i="0" dirty="0">
              <a:solidFill>
                <a:schemeClr val="accent1"/>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09CA56A7-EF0A-544E-DCE4-8D0B83658EE5}"/>
              </a:ext>
            </a:extLst>
          </p:cNvPr>
          <p:cNvSpPr txBox="1"/>
          <p:nvPr/>
        </p:nvSpPr>
        <p:spPr>
          <a:xfrm>
            <a:off x="1047624" y="4081213"/>
            <a:ext cx="1719799" cy="307776"/>
          </a:xfrm>
          <a:prstGeom prst="rect">
            <a:avLst/>
          </a:prstGeom>
          <a:noFill/>
        </p:spPr>
        <p:txBody>
          <a:bodyPr wrap="square" rtlCol="0">
            <a:spAutoFit/>
          </a:bodyPr>
          <a:lstStyle/>
          <a:p>
            <a:r>
              <a:rPr lang="en-US" sz="1600">
                <a:latin typeface="+mj-lt"/>
              </a:rPr>
              <a:t>ABS &amp;</a:t>
            </a:r>
          </a:p>
        </p:txBody>
      </p:sp>
      <p:sp>
        <p:nvSpPr>
          <p:cNvPr id="5" name="TextBox 4">
            <a:extLst>
              <a:ext uri="{FF2B5EF4-FFF2-40B4-BE49-F238E27FC236}">
                <a16:creationId xmlns:a16="http://schemas.microsoft.com/office/drawing/2014/main" id="{F1521560-C262-3B98-4AF1-7A05C9826EF5}"/>
              </a:ext>
            </a:extLst>
          </p:cNvPr>
          <p:cNvSpPr txBox="1"/>
          <p:nvPr/>
        </p:nvSpPr>
        <p:spPr>
          <a:xfrm>
            <a:off x="8587892" y="4065824"/>
            <a:ext cx="1719799" cy="338554"/>
          </a:xfrm>
          <a:prstGeom prst="rect">
            <a:avLst/>
          </a:prstGeom>
          <a:noFill/>
        </p:spPr>
        <p:txBody>
          <a:bodyPr wrap="square" rtlCol="0">
            <a:spAutoFit/>
          </a:bodyPr>
          <a:lstStyle/>
          <a:p>
            <a:r>
              <a:rPr lang="en-US" sz="1600">
                <a:latin typeface="+mj-lt"/>
              </a:rPr>
              <a:t>ABS &amp;</a:t>
            </a:r>
          </a:p>
        </p:txBody>
      </p:sp>
    </p:spTree>
    <p:extLst>
      <p:ext uri="{BB962C8B-B14F-4D97-AF65-F5344CB8AC3E}">
        <p14:creationId xmlns:p14="http://schemas.microsoft.com/office/powerpoint/2010/main" val="380242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37DFA-C07F-E657-39DC-20BF23801346}"/>
              </a:ext>
            </a:extLst>
          </p:cNvPr>
          <p:cNvPicPr>
            <a:picLocks noChangeAspect="1"/>
          </p:cNvPicPr>
          <p:nvPr/>
        </p:nvPicPr>
        <p:blipFill>
          <a:blip r:embed="rId2"/>
          <a:stretch>
            <a:fillRect/>
          </a:stretch>
        </p:blipFill>
        <p:spPr>
          <a:xfrm>
            <a:off x="4415488" y="1434107"/>
            <a:ext cx="1409436" cy="4805397"/>
          </a:xfrm>
          <a:prstGeom prst="rect">
            <a:avLst/>
          </a:prstGeom>
        </p:spPr>
      </p:pic>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sp>
        <p:nvSpPr>
          <p:cNvPr id="7" name="TextBox 6">
            <a:extLst>
              <a:ext uri="{FF2B5EF4-FFF2-40B4-BE49-F238E27FC236}">
                <a16:creationId xmlns:a16="http://schemas.microsoft.com/office/drawing/2014/main" id="{726CE500-FCEE-AFD4-CCBD-1C90D17D1C15}"/>
              </a:ext>
            </a:extLst>
          </p:cNvPr>
          <p:cNvSpPr txBox="1"/>
          <p:nvPr/>
        </p:nvSpPr>
        <p:spPr>
          <a:xfrm>
            <a:off x="9341964" y="423835"/>
            <a:ext cx="2557806" cy="276999"/>
          </a:xfrm>
          <a:prstGeom prst="rect">
            <a:avLst/>
          </a:prstGeom>
          <a:noFill/>
        </p:spPr>
        <p:txBody>
          <a:bodyPr wrap="square" rtlCol="0">
            <a:spAutoFit/>
          </a:bodyPr>
          <a:lstStyle/>
          <a:p>
            <a:pPr algn="ctr"/>
            <a:r>
              <a:rPr lang="fr-FR" sz="1200" dirty="0"/>
              <a:t>Coin intérieur au sommet de </a:t>
            </a:r>
            <a:r>
              <a:rPr lang="fr-FR" sz="1200" dirty="0" err="1"/>
              <a:t>Jamb</a:t>
            </a:r>
            <a:endParaRPr lang="en-US" sz="1200" dirty="0"/>
          </a:p>
        </p:txBody>
      </p:sp>
      <p:sp>
        <p:nvSpPr>
          <p:cNvPr id="8" name="TextBox 7">
            <a:extLst>
              <a:ext uri="{FF2B5EF4-FFF2-40B4-BE49-F238E27FC236}">
                <a16:creationId xmlns:a16="http://schemas.microsoft.com/office/drawing/2014/main" id="{5F1E3A96-D050-836F-3FA3-E72837A3A91E}"/>
              </a:ext>
            </a:extLst>
          </p:cNvPr>
          <p:cNvSpPr txBox="1"/>
          <p:nvPr/>
        </p:nvSpPr>
        <p:spPr>
          <a:xfrm>
            <a:off x="1417580" y="1075931"/>
            <a:ext cx="2173170" cy="276999"/>
          </a:xfrm>
          <a:prstGeom prst="rect">
            <a:avLst/>
          </a:prstGeom>
          <a:noFill/>
        </p:spPr>
        <p:txBody>
          <a:bodyPr wrap="square" rtlCol="0">
            <a:spAutoFit/>
          </a:bodyPr>
          <a:lstStyle/>
          <a:p>
            <a:pPr algn="ctr"/>
            <a:r>
              <a:rPr lang="en-US" sz="1200" dirty="0" err="1"/>
              <a:t>Sceau</a:t>
            </a:r>
            <a:r>
              <a:rPr lang="en-US" sz="1200" dirty="0"/>
              <a:t> de </a:t>
            </a:r>
            <a:r>
              <a:rPr lang="en-US" sz="1200" dirty="0" err="1"/>
              <a:t>l’ampoule</a:t>
            </a:r>
            <a:r>
              <a:rPr lang="en-US" sz="1200" dirty="0"/>
              <a:t> supérieure</a:t>
            </a:r>
          </a:p>
        </p:txBody>
      </p:sp>
      <p:sp>
        <p:nvSpPr>
          <p:cNvPr id="9" name="TextBox 8">
            <a:extLst>
              <a:ext uri="{FF2B5EF4-FFF2-40B4-BE49-F238E27FC236}">
                <a16:creationId xmlns:a16="http://schemas.microsoft.com/office/drawing/2014/main" id="{3F95BDBE-FB4A-D30E-4F39-EE7C3655DBFF}"/>
              </a:ext>
            </a:extLst>
          </p:cNvPr>
          <p:cNvSpPr txBox="1"/>
          <p:nvPr/>
        </p:nvSpPr>
        <p:spPr>
          <a:xfrm>
            <a:off x="1175203" y="3161518"/>
            <a:ext cx="2590172" cy="461665"/>
          </a:xfrm>
          <a:prstGeom prst="rect">
            <a:avLst/>
          </a:prstGeom>
          <a:noFill/>
        </p:spPr>
        <p:txBody>
          <a:bodyPr wrap="square" rtlCol="0">
            <a:spAutoFit/>
          </a:bodyPr>
          <a:lstStyle/>
          <a:p>
            <a:r>
              <a:rPr lang="fr-FR" sz="1200" dirty="0"/>
              <a:t>Sceller au seuil inférieur à l’ouverture rugueuse</a:t>
            </a:r>
            <a:endParaRPr lang="en-US" sz="1200" dirty="0"/>
          </a:p>
        </p:txBody>
      </p:sp>
      <p:sp>
        <p:nvSpPr>
          <p:cNvPr id="10" name="TextBox 9">
            <a:extLst>
              <a:ext uri="{FF2B5EF4-FFF2-40B4-BE49-F238E27FC236}">
                <a16:creationId xmlns:a16="http://schemas.microsoft.com/office/drawing/2014/main" id="{FEC8C003-D10E-FEEB-1259-47438A423E46}"/>
              </a:ext>
            </a:extLst>
          </p:cNvPr>
          <p:cNvSpPr txBox="1"/>
          <p:nvPr/>
        </p:nvSpPr>
        <p:spPr>
          <a:xfrm>
            <a:off x="7031371" y="445276"/>
            <a:ext cx="1974927" cy="276999"/>
          </a:xfrm>
          <a:prstGeom prst="rect">
            <a:avLst/>
          </a:prstGeom>
          <a:noFill/>
        </p:spPr>
        <p:txBody>
          <a:bodyPr wrap="square" rtlCol="0">
            <a:spAutoFit/>
          </a:bodyPr>
          <a:lstStyle/>
          <a:p>
            <a:r>
              <a:rPr lang="en-US" sz="1200" dirty="0"/>
              <a:t>Bas de jamb à porter bar</a:t>
            </a:r>
          </a:p>
        </p:txBody>
      </p:sp>
      <p:pic>
        <p:nvPicPr>
          <p:cNvPr id="12" name="Picture 11">
            <a:extLst>
              <a:ext uri="{FF2B5EF4-FFF2-40B4-BE49-F238E27FC236}">
                <a16:creationId xmlns:a16="http://schemas.microsoft.com/office/drawing/2014/main" id="{B4797FC5-4C9C-9154-2E7B-F184EF6B3166}"/>
              </a:ext>
            </a:extLst>
          </p:cNvPr>
          <p:cNvPicPr>
            <a:picLocks noChangeAspect="1"/>
          </p:cNvPicPr>
          <p:nvPr/>
        </p:nvPicPr>
        <p:blipFill>
          <a:blip r:embed="rId5"/>
          <a:stretch>
            <a:fillRect/>
          </a:stretch>
        </p:blipFill>
        <p:spPr>
          <a:xfrm>
            <a:off x="1420702" y="3756171"/>
            <a:ext cx="2532082" cy="24833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AC7D03CC-2A8E-8456-9B91-C097182C5FA1}"/>
              </a:ext>
            </a:extLst>
          </p:cNvPr>
          <p:cNvPicPr>
            <a:picLocks noChangeAspect="1"/>
          </p:cNvPicPr>
          <p:nvPr/>
        </p:nvPicPr>
        <p:blipFill>
          <a:blip r:embed="rId6"/>
          <a:stretch>
            <a:fillRect/>
          </a:stretch>
        </p:blipFill>
        <p:spPr>
          <a:xfrm>
            <a:off x="9458228" y="867265"/>
            <a:ext cx="2441542" cy="2502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598B5FCD-631F-CF00-DF15-2058670AA1F0}"/>
              </a:ext>
            </a:extLst>
          </p:cNvPr>
          <p:cNvPicPr>
            <a:picLocks noChangeAspect="1"/>
          </p:cNvPicPr>
          <p:nvPr/>
        </p:nvPicPr>
        <p:blipFill>
          <a:blip r:embed="rId7"/>
          <a:stretch>
            <a:fillRect/>
          </a:stretch>
        </p:blipFill>
        <p:spPr>
          <a:xfrm>
            <a:off x="7117596" y="851307"/>
            <a:ext cx="1797553" cy="27060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C9D65AF4-1DCD-259A-D197-04BAB64A2A89}"/>
              </a:ext>
            </a:extLst>
          </p:cNvPr>
          <p:cNvPicPr>
            <a:picLocks noChangeAspect="1"/>
          </p:cNvPicPr>
          <p:nvPr/>
        </p:nvPicPr>
        <p:blipFill>
          <a:blip r:embed="rId8"/>
          <a:stretch>
            <a:fillRect/>
          </a:stretch>
        </p:blipFill>
        <p:spPr>
          <a:xfrm>
            <a:off x="9582538" y="4124519"/>
            <a:ext cx="2317231" cy="21165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 name="Picture 21">
            <a:extLst>
              <a:ext uri="{FF2B5EF4-FFF2-40B4-BE49-F238E27FC236}">
                <a16:creationId xmlns:a16="http://schemas.microsoft.com/office/drawing/2014/main" id="{6F36F7AB-2EDE-2D00-562A-0031CCCB5B64}"/>
              </a:ext>
            </a:extLst>
          </p:cNvPr>
          <p:cNvPicPr>
            <a:picLocks noChangeAspect="1"/>
          </p:cNvPicPr>
          <p:nvPr/>
        </p:nvPicPr>
        <p:blipFill>
          <a:blip r:embed="rId9"/>
          <a:stretch>
            <a:fillRect/>
          </a:stretch>
        </p:blipFill>
        <p:spPr>
          <a:xfrm>
            <a:off x="531554" y="1531876"/>
            <a:ext cx="3074035" cy="1344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 name="TextBox 22">
            <a:extLst>
              <a:ext uri="{FF2B5EF4-FFF2-40B4-BE49-F238E27FC236}">
                <a16:creationId xmlns:a16="http://schemas.microsoft.com/office/drawing/2014/main" id="{E30720CE-B510-9E26-1D01-7F765F45EF15}"/>
              </a:ext>
            </a:extLst>
          </p:cNvPr>
          <p:cNvSpPr txBox="1"/>
          <p:nvPr/>
        </p:nvSpPr>
        <p:spPr>
          <a:xfrm>
            <a:off x="9458228" y="3698307"/>
            <a:ext cx="2557806" cy="276999"/>
          </a:xfrm>
          <a:prstGeom prst="rect">
            <a:avLst/>
          </a:prstGeom>
          <a:noFill/>
        </p:spPr>
        <p:txBody>
          <a:bodyPr wrap="square" rtlCol="0">
            <a:spAutoFit/>
          </a:bodyPr>
          <a:lstStyle/>
          <a:p>
            <a:pPr algn="ctr"/>
            <a:r>
              <a:rPr lang="fr-FR" sz="1200" dirty="0"/>
              <a:t>Bord extérieur au sommet de </a:t>
            </a:r>
            <a:r>
              <a:rPr lang="fr-FR" sz="1200" dirty="0" err="1"/>
              <a:t>Jamb</a:t>
            </a:r>
            <a:endParaRPr lang="en-US" sz="1200" dirty="0"/>
          </a:p>
        </p:txBody>
      </p:sp>
      <p:sp>
        <p:nvSpPr>
          <p:cNvPr id="24" name="TextBox 23">
            <a:extLst>
              <a:ext uri="{FF2B5EF4-FFF2-40B4-BE49-F238E27FC236}">
                <a16:creationId xmlns:a16="http://schemas.microsoft.com/office/drawing/2014/main" id="{0B7C670D-2ACA-2787-8409-CFBC3E446316}"/>
              </a:ext>
            </a:extLst>
          </p:cNvPr>
          <p:cNvSpPr txBox="1"/>
          <p:nvPr/>
        </p:nvSpPr>
        <p:spPr>
          <a:xfrm>
            <a:off x="4526922" y="562334"/>
            <a:ext cx="1186567" cy="646331"/>
          </a:xfrm>
          <a:prstGeom prst="rect">
            <a:avLst/>
          </a:prstGeom>
          <a:noFill/>
        </p:spPr>
        <p:txBody>
          <a:bodyPr wrap="square" rtlCol="0">
            <a:spAutoFit/>
          </a:bodyPr>
          <a:lstStyle/>
          <a:p>
            <a:r>
              <a:rPr lang="fr-FR" sz="1200" dirty="0"/>
              <a:t>Fusées éclairantes de moule en T</a:t>
            </a:r>
            <a:endParaRPr lang="en-US" sz="1200" dirty="0"/>
          </a:p>
        </p:txBody>
      </p:sp>
      <p:pic>
        <p:nvPicPr>
          <p:cNvPr id="26" name="Picture 25">
            <a:extLst>
              <a:ext uri="{FF2B5EF4-FFF2-40B4-BE49-F238E27FC236}">
                <a16:creationId xmlns:a16="http://schemas.microsoft.com/office/drawing/2014/main" id="{15BCDB52-C719-0BDD-2782-47CA60BC0C77}"/>
              </a:ext>
            </a:extLst>
          </p:cNvPr>
          <p:cNvPicPr>
            <a:picLocks noChangeAspect="1"/>
          </p:cNvPicPr>
          <p:nvPr/>
        </p:nvPicPr>
        <p:blipFill>
          <a:blip r:embed="rId10"/>
          <a:stretch>
            <a:fillRect/>
          </a:stretch>
        </p:blipFill>
        <p:spPr>
          <a:xfrm>
            <a:off x="6564672" y="4391232"/>
            <a:ext cx="2400597" cy="20916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7" name="TextBox 26">
            <a:extLst>
              <a:ext uri="{FF2B5EF4-FFF2-40B4-BE49-F238E27FC236}">
                <a16:creationId xmlns:a16="http://schemas.microsoft.com/office/drawing/2014/main" id="{8127F19A-B55F-2A18-ADAD-52F58F36D3FD}"/>
              </a:ext>
            </a:extLst>
          </p:cNvPr>
          <p:cNvSpPr txBox="1"/>
          <p:nvPr/>
        </p:nvSpPr>
        <p:spPr>
          <a:xfrm>
            <a:off x="6750333" y="3760624"/>
            <a:ext cx="2532081" cy="461665"/>
          </a:xfrm>
          <a:prstGeom prst="rect">
            <a:avLst/>
          </a:prstGeom>
          <a:noFill/>
        </p:spPr>
        <p:txBody>
          <a:bodyPr wrap="square" rtlCol="0">
            <a:spAutoFit/>
          </a:bodyPr>
          <a:lstStyle/>
          <a:p>
            <a:r>
              <a:rPr lang="fr-FR" sz="1200" dirty="0"/>
              <a:t>Support ou taquet derrière le matériau du seuil</a:t>
            </a:r>
            <a:endParaRPr lang="en-US" sz="1200" dirty="0"/>
          </a:p>
        </p:txBody>
      </p:sp>
      <p:sp>
        <p:nvSpPr>
          <p:cNvPr id="2" name="Arrow: Right 1">
            <a:extLst>
              <a:ext uri="{FF2B5EF4-FFF2-40B4-BE49-F238E27FC236}">
                <a16:creationId xmlns:a16="http://schemas.microsoft.com/office/drawing/2014/main" id="{BDE4AAFB-ADA5-65D7-8C57-705A9A913B4F}"/>
              </a:ext>
            </a:extLst>
          </p:cNvPr>
          <p:cNvSpPr/>
          <p:nvPr/>
        </p:nvSpPr>
        <p:spPr>
          <a:xfrm>
            <a:off x="6564672" y="5906278"/>
            <a:ext cx="552924" cy="33322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9B7691AA-F6D4-0F78-EA31-33E4C2E035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591" y="6217405"/>
            <a:ext cx="2237089" cy="530872"/>
          </a:xfrm>
          <a:prstGeom prst="rect">
            <a:avLst/>
          </a:prstGeom>
        </p:spPr>
      </p:pic>
    </p:spTree>
    <p:extLst>
      <p:ext uri="{BB962C8B-B14F-4D97-AF65-F5344CB8AC3E}">
        <p14:creationId xmlns:p14="http://schemas.microsoft.com/office/powerpoint/2010/main" val="2407650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pic>
        <p:nvPicPr>
          <p:cNvPr id="13" name="Picture 12">
            <a:extLst>
              <a:ext uri="{FF2B5EF4-FFF2-40B4-BE49-F238E27FC236}">
                <a16:creationId xmlns:a16="http://schemas.microsoft.com/office/drawing/2014/main" id="{2B6AFEE0-DB5E-F144-C7D1-A4214794566B}"/>
              </a:ext>
            </a:extLst>
          </p:cNvPr>
          <p:cNvPicPr>
            <a:picLocks noChangeAspect="1"/>
          </p:cNvPicPr>
          <p:nvPr/>
        </p:nvPicPr>
        <p:blipFill>
          <a:blip r:embed="rId4"/>
          <a:stretch>
            <a:fillRect/>
          </a:stretch>
        </p:blipFill>
        <p:spPr>
          <a:xfrm>
            <a:off x="6226486" y="647952"/>
            <a:ext cx="5612873" cy="31451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47C71C32-9E16-3893-DD0A-1942C617DBC2}"/>
              </a:ext>
            </a:extLst>
          </p:cNvPr>
          <p:cNvPicPr>
            <a:picLocks noChangeAspect="1"/>
          </p:cNvPicPr>
          <p:nvPr/>
        </p:nvPicPr>
        <p:blipFill>
          <a:blip r:embed="rId5"/>
          <a:stretch>
            <a:fillRect/>
          </a:stretch>
        </p:blipFill>
        <p:spPr>
          <a:xfrm>
            <a:off x="195037" y="3254167"/>
            <a:ext cx="5900963" cy="3353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350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19" name="Picture 18">
            <a:extLst>
              <a:ext uri="{FF2B5EF4-FFF2-40B4-BE49-F238E27FC236}">
                <a16:creationId xmlns:a16="http://schemas.microsoft.com/office/drawing/2014/main" id="{752BCAE8-A8B6-DED2-4AF4-0B1FD5D67862}"/>
              </a:ext>
            </a:extLst>
          </p:cNvPr>
          <p:cNvPicPr>
            <a:picLocks noChangeAspect="1"/>
          </p:cNvPicPr>
          <p:nvPr/>
        </p:nvPicPr>
        <p:blipFill>
          <a:blip r:embed="rId4"/>
          <a:stretch>
            <a:fillRect/>
          </a:stretch>
        </p:blipFill>
        <p:spPr>
          <a:xfrm>
            <a:off x="210591" y="2983380"/>
            <a:ext cx="5987594" cy="33615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E1DAC8F0-50D6-7644-D878-71B66D474C04}"/>
              </a:ext>
            </a:extLst>
          </p:cNvPr>
          <p:cNvPicPr>
            <a:picLocks noChangeAspect="1"/>
          </p:cNvPicPr>
          <p:nvPr/>
        </p:nvPicPr>
        <p:blipFill>
          <a:blip r:embed="rId5"/>
          <a:stretch>
            <a:fillRect/>
          </a:stretch>
        </p:blipFill>
        <p:spPr>
          <a:xfrm>
            <a:off x="6371378" y="1297210"/>
            <a:ext cx="5511785" cy="3172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839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Infiltration d’eau et où enquêter</a:t>
            </a:r>
            <a:endParaRPr lang="en-US" dirty="0">
              <a:solidFill>
                <a:schemeClr val="bg1"/>
              </a:solidFill>
            </a:endParaRPr>
          </a:p>
        </p:txBody>
      </p:sp>
      <p:pic>
        <p:nvPicPr>
          <p:cNvPr id="3" name="Picture 2">
            <a:extLst>
              <a:ext uri="{FF2B5EF4-FFF2-40B4-BE49-F238E27FC236}">
                <a16:creationId xmlns:a16="http://schemas.microsoft.com/office/drawing/2014/main" id="{A85981A1-23B9-74A4-FC79-BC93C720996C}"/>
              </a:ext>
            </a:extLst>
          </p:cNvPr>
          <p:cNvPicPr>
            <a:picLocks noChangeAspect="1"/>
          </p:cNvPicPr>
          <p:nvPr/>
        </p:nvPicPr>
        <p:blipFill>
          <a:blip r:embed="rId4"/>
          <a:stretch>
            <a:fillRect/>
          </a:stretch>
        </p:blipFill>
        <p:spPr>
          <a:xfrm>
            <a:off x="1608857" y="811453"/>
            <a:ext cx="10119264" cy="56983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B7137687-166A-1783-DA0D-D5564AA5FA25}"/>
              </a:ext>
            </a:extLst>
          </p:cNvPr>
          <p:cNvSpPr/>
          <p:nvPr/>
        </p:nvSpPr>
        <p:spPr>
          <a:xfrm>
            <a:off x="1828800" y="884122"/>
            <a:ext cx="9719285" cy="52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RAISED PAN/SILL MATERIAL WITH WATER DAM</a:t>
            </a:r>
          </a:p>
        </p:txBody>
      </p:sp>
      <p:sp>
        <p:nvSpPr>
          <p:cNvPr id="7" name="Rectangle 6">
            <a:extLst>
              <a:ext uri="{FF2B5EF4-FFF2-40B4-BE49-F238E27FC236}">
                <a16:creationId xmlns:a16="http://schemas.microsoft.com/office/drawing/2014/main" id="{5030B81E-0B45-2FB1-CA4F-E76320149E9B}"/>
              </a:ext>
            </a:extLst>
          </p:cNvPr>
          <p:cNvSpPr/>
          <p:nvPr/>
        </p:nvSpPr>
        <p:spPr>
          <a:xfrm>
            <a:off x="4808169" y="2479780"/>
            <a:ext cx="2858257" cy="152601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CE N’EST PAS ASSEZ DE SCELLANT POUR CRÉER UN BARRAGE D’EAU.</a:t>
            </a:r>
            <a:endParaRPr lang="en-US" sz="2400" dirty="0">
              <a:solidFill>
                <a:schemeClr val="tx1"/>
              </a:solidFill>
            </a:endParaRPr>
          </a:p>
        </p:txBody>
      </p:sp>
      <p:cxnSp>
        <p:nvCxnSpPr>
          <p:cNvPr id="9" name="Straight Arrow Connector 8">
            <a:extLst>
              <a:ext uri="{FF2B5EF4-FFF2-40B4-BE49-F238E27FC236}">
                <a16:creationId xmlns:a16="http://schemas.microsoft.com/office/drawing/2014/main" id="{D1150712-C013-E984-E635-4F724F3A36EF}"/>
              </a:ext>
            </a:extLst>
          </p:cNvPr>
          <p:cNvCxnSpPr/>
          <p:nvPr/>
        </p:nvCxnSpPr>
        <p:spPr>
          <a:xfrm flipV="1">
            <a:off x="7624037" y="3112593"/>
            <a:ext cx="896233" cy="260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0DA0EB-8B32-2BB1-EA64-18AA33B7B15C}"/>
              </a:ext>
            </a:extLst>
          </p:cNvPr>
          <p:cNvCxnSpPr/>
          <p:nvPr/>
        </p:nvCxnSpPr>
        <p:spPr>
          <a:xfrm flipH="1" flipV="1">
            <a:off x="4244996" y="3500154"/>
            <a:ext cx="563173" cy="121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68867B-BA3E-E2B7-5E11-DBA19A768D76}"/>
              </a:ext>
            </a:extLst>
          </p:cNvPr>
          <p:cNvSpPr txBox="1"/>
          <p:nvPr/>
        </p:nvSpPr>
        <p:spPr>
          <a:xfrm>
            <a:off x="666117" y="1839785"/>
            <a:ext cx="2936981" cy="1169551"/>
          </a:xfrm>
          <a:prstGeom prst="homePlate">
            <a:avLst/>
          </a:prstGeom>
          <a:solidFill>
            <a:schemeClr val="bg1"/>
          </a:solidFill>
        </p:spPr>
        <p:txBody>
          <a:bodyPr wrap="square" rtlCol="0">
            <a:spAutoFit/>
          </a:bodyPr>
          <a:lstStyle/>
          <a:p>
            <a:pPr marL="285750" indent="-285750">
              <a:buFont typeface="Arial" panose="020B0604020202020204" pitchFamily="34" charset="0"/>
              <a:buChar char="•"/>
            </a:pPr>
            <a:r>
              <a:rPr lang="fr-FR" sz="1400" dirty="0">
                <a:solidFill>
                  <a:srgbClr val="FF0000"/>
                </a:solidFill>
              </a:rPr>
              <a:t>COUPELLES D’ANGLE À L’EXTRÉMITÉ DU MATÉRIAU DE SEUIL 
MÉTHODE DE PLIAGE ET DE REPLI</a:t>
            </a:r>
            <a:endParaRPr lang="en-US" sz="1400" dirty="0">
              <a:solidFill>
                <a:srgbClr val="FF0000"/>
              </a:solidFill>
            </a:endParaRPr>
          </a:p>
        </p:txBody>
      </p:sp>
    </p:spTree>
    <p:extLst>
      <p:ext uri="{BB962C8B-B14F-4D97-AF65-F5344CB8AC3E}">
        <p14:creationId xmlns:p14="http://schemas.microsoft.com/office/powerpoint/2010/main" val="185395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F76B1-2A4C-426B-CAE2-FC672C4B3DFC}"/>
              </a:ext>
            </a:extLst>
          </p:cNvPr>
          <p:cNvPicPr>
            <a:picLocks noChangeAspect="1"/>
          </p:cNvPicPr>
          <p:nvPr/>
        </p:nvPicPr>
        <p:blipFill>
          <a:blip r:embed="rId2"/>
          <a:stretch>
            <a:fillRect/>
          </a:stretch>
        </p:blipFill>
        <p:spPr>
          <a:xfrm>
            <a:off x="3976149" y="718204"/>
            <a:ext cx="290051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Supports intérieurs à l’arrêt sortis du mur</a:t>
            </a:r>
            <a:endParaRPr lang="en-US" dirty="0">
              <a:solidFill>
                <a:schemeClr val="bg1"/>
              </a:solidFill>
            </a:endParaRPr>
          </a:p>
        </p:txBody>
      </p:sp>
      <p:pic>
        <p:nvPicPr>
          <p:cNvPr id="8" name="Picture 7">
            <a:extLst>
              <a:ext uri="{FF2B5EF4-FFF2-40B4-BE49-F238E27FC236}">
                <a16:creationId xmlns:a16="http://schemas.microsoft.com/office/drawing/2014/main" id="{C81DD0FE-F2E7-C070-C19E-74C3BB12E4DD}"/>
              </a:ext>
            </a:extLst>
          </p:cNvPr>
          <p:cNvPicPr>
            <a:picLocks noChangeAspect="1"/>
          </p:cNvPicPr>
          <p:nvPr/>
        </p:nvPicPr>
        <p:blipFill>
          <a:blip r:embed="rId3"/>
          <a:stretch>
            <a:fillRect/>
          </a:stretch>
        </p:blipFill>
        <p:spPr>
          <a:xfrm>
            <a:off x="1404016" y="4572933"/>
            <a:ext cx="3520260" cy="2210639"/>
          </a:xfrm>
          <a:prstGeom prst="rect">
            <a:avLst/>
          </a:prstGeom>
        </p:spPr>
      </p:pic>
      <p:pic>
        <p:nvPicPr>
          <p:cNvPr id="10" name="Picture 9">
            <a:extLst>
              <a:ext uri="{FF2B5EF4-FFF2-40B4-BE49-F238E27FC236}">
                <a16:creationId xmlns:a16="http://schemas.microsoft.com/office/drawing/2014/main" id="{9DDB4D6F-CB83-60AE-F044-1E27F9C603D3}"/>
              </a:ext>
            </a:extLst>
          </p:cNvPr>
          <p:cNvPicPr>
            <a:picLocks noChangeAspect="1"/>
          </p:cNvPicPr>
          <p:nvPr/>
        </p:nvPicPr>
        <p:blipFill>
          <a:blip r:embed="rId4"/>
          <a:stretch>
            <a:fillRect/>
          </a:stretch>
        </p:blipFill>
        <p:spPr>
          <a:xfrm>
            <a:off x="4856532" y="4394719"/>
            <a:ext cx="7245337" cy="2307842"/>
          </a:xfrm>
          <a:prstGeom prst="rect">
            <a:avLst/>
          </a:prstGeom>
        </p:spPr>
      </p:pic>
      <p:sp>
        <p:nvSpPr>
          <p:cNvPr id="11" name="TextBox 10">
            <a:extLst>
              <a:ext uri="{FF2B5EF4-FFF2-40B4-BE49-F238E27FC236}">
                <a16:creationId xmlns:a16="http://schemas.microsoft.com/office/drawing/2014/main" id="{010E3DC9-DA2B-0280-753C-8D4638E48D02}"/>
              </a:ext>
            </a:extLst>
          </p:cNvPr>
          <p:cNvSpPr txBox="1"/>
          <p:nvPr/>
        </p:nvSpPr>
        <p:spPr>
          <a:xfrm>
            <a:off x="7800049" y="630082"/>
            <a:ext cx="4161795"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1600" dirty="0">
                <a:solidFill>
                  <a:schemeClr val="tx1"/>
                </a:solidFill>
                <a:latin typeface="Open Sans" panose="020B0606030504020204" pitchFamily="34" charset="0"/>
              </a:rPr>
              <a:t>Les vis </a:t>
            </a:r>
            <a:r>
              <a:rPr lang="fr-FR" sz="1600" dirty="0" err="1">
                <a:solidFill>
                  <a:schemeClr val="tx1"/>
                </a:solidFill>
                <a:latin typeface="Open Sans" panose="020B0606030504020204" pitchFamily="34" charset="0"/>
              </a:rPr>
              <a:t>autotaraudeuses</a:t>
            </a:r>
            <a:r>
              <a:rPr lang="fr-FR" sz="1600" dirty="0">
                <a:solidFill>
                  <a:schemeClr val="tx1"/>
                </a:solidFill>
                <a:latin typeface="Open Sans" panose="020B0606030504020204" pitchFamily="34" charset="0"/>
              </a:rPr>
              <a:t> ne doivent pas être utilisées lors de l’installation des supports, car ce type de vis agira comme un foret et percera le trou</a:t>
            </a:r>
            <a:endParaRPr lang="en-US" sz="1600" dirty="0">
              <a:solidFill>
                <a:schemeClr val="tx1"/>
              </a:solidFill>
            </a:endParaRPr>
          </a:p>
        </p:txBody>
      </p:sp>
      <p:sp>
        <p:nvSpPr>
          <p:cNvPr id="2" name="TextBox 1">
            <a:extLst>
              <a:ext uri="{FF2B5EF4-FFF2-40B4-BE49-F238E27FC236}">
                <a16:creationId xmlns:a16="http://schemas.microsoft.com/office/drawing/2014/main" id="{9EAF73C7-0B3C-D39E-DAD1-DB6A4D03144B}"/>
              </a:ext>
            </a:extLst>
          </p:cNvPr>
          <p:cNvSpPr txBox="1"/>
          <p:nvPr/>
        </p:nvSpPr>
        <p:spPr>
          <a:xfrm>
            <a:off x="90131" y="6483310"/>
            <a:ext cx="8336133" cy="307777"/>
          </a:xfrm>
          <a:prstGeom prst="rect">
            <a:avLst/>
          </a:prstGeom>
          <a:noFill/>
        </p:spPr>
        <p:txBody>
          <a:bodyPr wrap="square" rtlCol="0">
            <a:spAutoFit/>
          </a:bodyPr>
          <a:lstStyle/>
          <a:p>
            <a:r>
              <a:rPr lang="fr-FR" sz="1400" dirty="0"/>
              <a:t>Les supports extérieurs à l’arrêt peuvent utiliser des auto-</a:t>
            </a:r>
            <a:r>
              <a:rPr lang="fr-FR" sz="1400" dirty="0" err="1"/>
              <a:t>tappers</a:t>
            </a:r>
            <a:r>
              <a:rPr lang="fr-FR" sz="1400" dirty="0"/>
              <a:t> pour la fixation au fascia extérieur en T-</a:t>
            </a:r>
            <a:r>
              <a:rPr lang="fr-FR" sz="1400" dirty="0" err="1"/>
              <a:t>mold</a:t>
            </a:r>
            <a:r>
              <a:rPr lang="fr-FR" sz="1400" dirty="0"/>
              <a:t>.</a:t>
            </a:r>
            <a:endParaRPr lang="en-US" sz="1400" dirty="0"/>
          </a:p>
        </p:txBody>
      </p:sp>
      <p:pic>
        <p:nvPicPr>
          <p:cNvPr id="7" name="Picture 6">
            <a:extLst>
              <a:ext uri="{FF2B5EF4-FFF2-40B4-BE49-F238E27FC236}">
                <a16:creationId xmlns:a16="http://schemas.microsoft.com/office/drawing/2014/main" id="{C5D91F1D-215E-4072-0DB8-7A85D262C69E}"/>
              </a:ext>
            </a:extLst>
          </p:cNvPr>
          <p:cNvPicPr>
            <a:picLocks noChangeAspect="1"/>
          </p:cNvPicPr>
          <p:nvPr/>
        </p:nvPicPr>
        <p:blipFill>
          <a:blip r:embed="rId5"/>
          <a:stretch>
            <a:fillRect/>
          </a:stretch>
        </p:blipFill>
        <p:spPr>
          <a:xfrm rot="3525690">
            <a:off x="9620142" y="2153898"/>
            <a:ext cx="1676399" cy="1252537"/>
          </a:xfrm>
          <a:prstGeom prst="rect">
            <a:avLst/>
          </a:prstGeom>
        </p:spPr>
      </p:pic>
      <p:sp>
        <p:nvSpPr>
          <p:cNvPr id="9" name="TextBox 8">
            <a:extLst>
              <a:ext uri="{FF2B5EF4-FFF2-40B4-BE49-F238E27FC236}">
                <a16:creationId xmlns:a16="http://schemas.microsoft.com/office/drawing/2014/main" id="{A92837E5-7C66-6DDC-D609-C43B0559C5D8}"/>
              </a:ext>
            </a:extLst>
          </p:cNvPr>
          <p:cNvSpPr txBox="1"/>
          <p:nvPr/>
        </p:nvSpPr>
        <p:spPr>
          <a:xfrm>
            <a:off x="9086835" y="3523111"/>
            <a:ext cx="2436382" cy="830997"/>
          </a:xfrm>
          <a:prstGeom prst="rect">
            <a:avLst/>
          </a:prstGeom>
          <a:noFill/>
        </p:spPr>
        <p:txBody>
          <a:bodyPr wrap="square" rtlCol="0">
            <a:spAutoFit/>
          </a:bodyPr>
          <a:lstStyle/>
          <a:p>
            <a:r>
              <a:rPr lang="fr-FR" sz="1200" dirty="0"/>
              <a:t>21700148
KIT DE SERVICE DE PLAQUE D’ARMATURE (ENSEMBLE DE 4) E-COAT EN ACIER DE 14 GA</a:t>
            </a:r>
            <a:endParaRPr lang="en-US" sz="1200" dirty="0"/>
          </a:p>
        </p:txBody>
      </p:sp>
      <p:sp>
        <p:nvSpPr>
          <p:cNvPr id="12" name="TextBox 11">
            <a:extLst>
              <a:ext uri="{FF2B5EF4-FFF2-40B4-BE49-F238E27FC236}">
                <a16:creationId xmlns:a16="http://schemas.microsoft.com/office/drawing/2014/main" id="{651AA21C-5A57-AB32-0C20-4D45A1BA5C80}"/>
              </a:ext>
            </a:extLst>
          </p:cNvPr>
          <p:cNvSpPr txBox="1"/>
          <p:nvPr/>
        </p:nvSpPr>
        <p:spPr>
          <a:xfrm>
            <a:off x="9378681" y="2314164"/>
            <a:ext cx="727969" cy="246221"/>
          </a:xfrm>
          <a:prstGeom prst="rect">
            <a:avLst/>
          </a:prstGeom>
          <a:noFill/>
        </p:spPr>
        <p:txBody>
          <a:bodyPr wrap="square" rtlCol="0">
            <a:spAutoFit/>
          </a:bodyPr>
          <a:lstStyle/>
          <a:p>
            <a:r>
              <a:rPr lang="en-US" sz="1000"/>
              <a:t>6” X 2.88”</a:t>
            </a:r>
          </a:p>
        </p:txBody>
      </p:sp>
      <p:sp>
        <p:nvSpPr>
          <p:cNvPr id="13" name="TextBox 12">
            <a:extLst>
              <a:ext uri="{FF2B5EF4-FFF2-40B4-BE49-F238E27FC236}">
                <a16:creationId xmlns:a16="http://schemas.microsoft.com/office/drawing/2014/main" id="{45285F12-5DF7-65F7-EAEE-1721A427B792}"/>
              </a:ext>
            </a:extLst>
          </p:cNvPr>
          <p:cNvSpPr txBox="1"/>
          <p:nvPr/>
        </p:nvSpPr>
        <p:spPr>
          <a:xfrm>
            <a:off x="10774724" y="3070049"/>
            <a:ext cx="930837" cy="246221"/>
          </a:xfrm>
          <a:prstGeom prst="rect">
            <a:avLst/>
          </a:prstGeom>
          <a:noFill/>
        </p:spPr>
        <p:txBody>
          <a:bodyPr wrap="square" rtlCol="0">
            <a:spAutoFit/>
          </a:bodyPr>
          <a:lstStyle/>
          <a:p>
            <a:r>
              <a:rPr lang="en-US" sz="1000"/>
              <a:t>6” X 1.13” LIP</a:t>
            </a: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spTree>
    <p:extLst>
      <p:ext uri="{BB962C8B-B14F-4D97-AF65-F5344CB8AC3E}">
        <p14:creationId xmlns:p14="http://schemas.microsoft.com/office/powerpoint/2010/main" val="192277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Dépannage</a:t>
            </a:r>
            <a:r>
              <a:rPr lang="en-US" dirty="0">
                <a:solidFill>
                  <a:schemeClr val="bg1"/>
                </a:solidFill>
              </a:rPr>
              <a:t> </a:t>
            </a:r>
            <a:r>
              <a:rPr lang="en-US" dirty="0" err="1">
                <a:solidFill>
                  <a:schemeClr val="bg1"/>
                </a:solidFill>
              </a:rPr>
              <a:t>électrique</a:t>
            </a:r>
            <a:endParaRPr lang="en-US" dirty="0">
              <a:solidFill>
                <a:schemeClr val="bg1"/>
              </a:solidFill>
            </a:endParaRPr>
          </a:p>
        </p:txBody>
      </p:sp>
      <p:cxnSp>
        <p:nvCxnSpPr>
          <p:cNvPr id="8" name="Straight Connector 7">
            <a:extLst>
              <a:ext uri="{FF2B5EF4-FFF2-40B4-BE49-F238E27FC236}">
                <a16:creationId xmlns:a16="http://schemas.microsoft.com/office/drawing/2014/main" id="{282C9E27-C208-B6F5-7442-BBF4AB3D3C38}"/>
              </a:ext>
            </a:extLst>
          </p:cNvPr>
          <p:cNvCxnSpPr>
            <a:cxnSpLocks/>
          </p:cNvCxnSpPr>
          <p:nvPr/>
        </p:nvCxnSpPr>
        <p:spPr>
          <a:xfrm flipH="1">
            <a:off x="1089011" y="2145665"/>
            <a:ext cx="8726126" cy="204314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B2B2A38-9416-73E1-A821-E316E548BE9B}"/>
              </a:ext>
            </a:extLst>
          </p:cNvPr>
          <p:cNvPicPr>
            <a:picLocks noChangeAspect="1"/>
          </p:cNvPicPr>
          <p:nvPr/>
        </p:nvPicPr>
        <p:blipFill>
          <a:blip r:embed="rId2"/>
          <a:stretch>
            <a:fillRect/>
          </a:stretch>
        </p:blipFill>
        <p:spPr>
          <a:xfrm>
            <a:off x="9765647" y="1071194"/>
            <a:ext cx="1318661" cy="1048910"/>
          </a:xfrm>
          <a:prstGeom prst="rect">
            <a:avLst/>
          </a:prstGeom>
        </p:spPr>
      </p:pic>
      <p:sp>
        <p:nvSpPr>
          <p:cNvPr id="7" name="Rectangle 6">
            <a:extLst>
              <a:ext uri="{FF2B5EF4-FFF2-40B4-BE49-F238E27FC236}">
                <a16:creationId xmlns:a16="http://schemas.microsoft.com/office/drawing/2014/main" id="{C77A0AEF-F618-6A18-DBE0-9BF3477B1E0E}"/>
              </a:ext>
            </a:extLst>
          </p:cNvPr>
          <p:cNvSpPr/>
          <p:nvPr/>
        </p:nvSpPr>
        <p:spPr>
          <a:xfrm>
            <a:off x="4756388" y="1889799"/>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0D13D4-EC3B-D67F-58CC-DF95807E414F}"/>
              </a:ext>
            </a:extLst>
          </p:cNvPr>
          <p:cNvSpPr/>
          <p:nvPr/>
        </p:nvSpPr>
        <p:spPr>
          <a:xfrm>
            <a:off x="4857055" y="2021789"/>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sp>
        <p:nvSpPr>
          <p:cNvPr id="11" name="Rectangle 10">
            <a:extLst>
              <a:ext uri="{FF2B5EF4-FFF2-40B4-BE49-F238E27FC236}">
                <a16:creationId xmlns:a16="http://schemas.microsoft.com/office/drawing/2014/main" id="{1CEAA461-8DF0-74A0-27DD-9C338F26A506}"/>
              </a:ext>
            </a:extLst>
          </p:cNvPr>
          <p:cNvSpPr/>
          <p:nvPr/>
        </p:nvSpPr>
        <p:spPr>
          <a:xfrm>
            <a:off x="7082789" y="1930430"/>
            <a:ext cx="493653" cy="62746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C5F6DA9-E43C-B0E5-7FC6-8DF7E59DEF7E}"/>
              </a:ext>
            </a:extLst>
          </p:cNvPr>
          <p:cNvSpPr/>
          <p:nvPr/>
        </p:nvSpPr>
        <p:spPr>
          <a:xfrm>
            <a:off x="7109122"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909FEB9C-666F-2D7D-F087-AF4D238DDBB6}"/>
              </a:ext>
            </a:extLst>
          </p:cNvPr>
          <p:cNvSpPr/>
          <p:nvPr/>
        </p:nvSpPr>
        <p:spPr>
          <a:xfrm>
            <a:off x="7327858"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2B3A4DF6-BB00-4E19-3D8F-EFA494348D2E}"/>
              </a:ext>
            </a:extLst>
          </p:cNvPr>
          <p:cNvSpPr txBox="1"/>
          <p:nvPr/>
        </p:nvSpPr>
        <p:spPr>
          <a:xfrm>
            <a:off x="9829692" y="2133556"/>
            <a:ext cx="1247807" cy="276999"/>
          </a:xfrm>
          <a:prstGeom prst="rect">
            <a:avLst/>
          </a:prstGeom>
          <a:noFill/>
        </p:spPr>
        <p:txBody>
          <a:bodyPr wrap="square" rtlCol="0">
            <a:spAutoFit/>
          </a:bodyPr>
          <a:lstStyle/>
          <a:p>
            <a:r>
              <a:rPr lang="en-US" sz="1200"/>
              <a:t>POWER SOURCE</a:t>
            </a:r>
          </a:p>
        </p:txBody>
      </p:sp>
      <p:sp>
        <p:nvSpPr>
          <p:cNvPr id="19" name="TextBox 18">
            <a:extLst>
              <a:ext uri="{FF2B5EF4-FFF2-40B4-BE49-F238E27FC236}">
                <a16:creationId xmlns:a16="http://schemas.microsoft.com/office/drawing/2014/main" id="{03E10960-3651-FAB5-9E2E-B6F966356819}"/>
              </a:ext>
            </a:extLst>
          </p:cNvPr>
          <p:cNvSpPr txBox="1"/>
          <p:nvPr/>
        </p:nvSpPr>
        <p:spPr>
          <a:xfrm>
            <a:off x="7005205" y="1408743"/>
            <a:ext cx="922585" cy="553998"/>
          </a:xfrm>
          <a:prstGeom prst="rect">
            <a:avLst/>
          </a:prstGeom>
          <a:noFill/>
        </p:spPr>
        <p:txBody>
          <a:bodyPr wrap="square" rtlCol="0">
            <a:spAutoFit/>
          </a:bodyPr>
          <a:lstStyle/>
          <a:p>
            <a:r>
              <a:rPr lang="en-US" sz="1000"/>
              <a:t>30 AMP RESET </a:t>
            </a:r>
          </a:p>
          <a:p>
            <a:r>
              <a:rPr lang="en-US" sz="1000"/>
              <a:t>BREAKER</a:t>
            </a:r>
          </a:p>
        </p:txBody>
      </p:sp>
      <p:sp>
        <p:nvSpPr>
          <p:cNvPr id="25" name="TextBox 24">
            <a:extLst>
              <a:ext uri="{FF2B5EF4-FFF2-40B4-BE49-F238E27FC236}">
                <a16:creationId xmlns:a16="http://schemas.microsoft.com/office/drawing/2014/main" id="{95D03CC8-E843-2B48-9390-217DEEBA3EB7}"/>
              </a:ext>
            </a:extLst>
          </p:cNvPr>
          <p:cNvSpPr txBox="1"/>
          <p:nvPr/>
        </p:nvSpPr>
        <p:spPr>
          <a:xfrm>
            <a:off x="4486833" y="1615249"/>
            <a:ext cx="1520867" cy="246221"/>
          </a:xfrm>
          <a:prstGeom prst="rect">
            <a:avLst/>
          </a:prstGeom>
          <a:noFill/>
        </p:spPr>
        <p:txBody>
          <a:bodyPr wrap="square" rtlCol="0">
            <a:spAutoFit/>
          </a:bodyPr>
          <a:lstStyle/>
          <a:p>
            <a:r>
              <a:rPr lang="en-US" sz="1000"/>
              <a:t>SLIDE-OUT SWITCH</a:t>
            </a:r>
          </a:p>
        </p:txBody>
      </p:sp>
      <p:sp>
        <p:nvSpPr>
          <p:cNvPr id="26" name="TextBox 25">
            <a:extLst>
              <a:ext uri="{FF2B5EF4-FFF2-40B4-BE49-F238E27FC236}">
                <a16:creationId xmlns:a16="http://schemas.microsoft.com/office/drawing/2014/main" id="{8FE67C43-79DA-7637-9B2F-F07087458D60}"/>
              </a:ext>
            </a:extLst>
          </p:cNvPr>
          <p:cNvSpPr txBox="1"/>
          <p:nvPr/>
        </p:nvSpPr>
        <p:spPr>
          <a:xfrm>
            <a:off x="1009468" y="2141791"/>
            <a:ext cx="1240955" cy="400110"/>
          </a:xfrm>
          <a:prstGeom prst="rect">
            <a:avLst/>
          </a:prstGeom>
          <a:noFill/>
        </p:spPr>
        <p:txBody>
          <a:bodyPr wrap="square" rtlCol="0">
            <a:spAutoFit/>
          </a:bodyPr>
          <a:lstStyle/>
          <a:p>
            <a:r>
              <a:rPr lang="en-US" sz="1000"/>
              <a:t>SLIDE-OUT MOTOR &amp; GEARBOX</a:t>
            </a:r>
          </a:p>
        </p:txBody>
      </p:sp>
      <p:cxnSp>
        <p:nvCxnSpPr>
          <p:cNvPr id="28" name="Straight Arrow Connector 27">
            <a:extLst>
              <a:ext uri="{FF2B5EF4-FFF2-40B4-BE49-F238E27FC236}">
                <a16:creationId xmlns:a16="http://schemas.microsoft.com/office/drawing/2014/main" id="{7BBC1E65-E34C-23DD-BEB6-E63209725BB5}"/>
              </a:ext>
            </a:extLst>
          </p:cNvPr>
          <p:cNvCxnSpPr>
            <a:cxnSpLocks/>
            <a:stCxn id="33" idx="1"/>
          </p:cNvCxnSpPr>
          <p:nvPr/>
        </p:nvCxnSpPr>
        <p:spPr>
          <a:xfrm flipH="1">
            <a:off x="6060553" y="2521358"/>
            <a:ext cx="162743" cy="45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2F0BD2-B6EA-BD78-88EF-87004C304454}"/>
              </a:ext>
            </a:extLst>
          </p:cNvPr>
          <p:cNvCxnSpPr>
            <a:cxnSpLocks/>
            <a:stCxn id="32" idx="1"/>
          </p:cNvCxnSpPr>
          <p:nvPr/>
        </p:nvCxnSpPr>
        <p:spPr>
          <a:xfrm flipH="1">
            <a:off x="3730428" y="3022576"/>
            <a:ext cx="163834" cy="60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B3BC4DC-8D3C-C559-0F3C-E9DA707B7375}"/>
              </a:ext>
            </a:extLst>
          </p:cNvPr>
          <p:cNvSpPr txBox="1"/>
          <p:nvPr/>
        </p:nvSpPr>
        <p:spPr>
          <a:xfrm rot="20764202">
            <a:off x="5599691" y="2051451"/>
            <a:ext cx="1190181" cy="246221"/>
          </a:xfrm>
          <a:prstGeom prst="rect">
            <a:avLst/>
          </a:prstGeom>
          <a:noFill/>
        </p:spPr>
        <p:txBody>
          <a:bodyPr wrap="square" rtlCol="0">
            <a:spAutoFit/>
          </a:bodyPr>
          <a:lstStyle/>
          <a:p>
            <a:r>
              <a:rPr lang="en-US" sz="1000"/>
              <a:t>10V-12V IN</a:t>
            </a:r>
          </a:p>
        </p:txBody>
      </p:sp>
      <p:sp>
        <p:nvSpPr>
          <p:cNvPr id="32" name="TextBox 31">
            <a:extLst>
              <a:ext uri="{FF2B5EF4-FFF2-40B4-BE49-F238E27FC236}">
                <a16:creationId xmlns:a16="http://schemas.microsoft.com/office/drawing/2014/main" id="{23601C65-C9FE-26EC-7B31-3D8B4788C0F6}"/>
              </a:ext>
            </a:extLst>
          </p:cNvPr>
          <p:cNvSpPr txBox="1"/>
          <p:nvPr/>
        </p:nvSpPr>
        <p:spPr>
          <a:xfrm rot="20709016">
            <a:off x="3874387" y="2739258"/>
            <a:ext cx="1190181" cy="261610"/>
          </a:xfrm>
          <a:prstGeom prst="rect">
            <a:avLst/>
          </a:prstGeom>
          <a:noFill/>
        </p:spPr>
        <p:txBody>
          <a:bodyPr wrap="square" rtlCol="0">
            <a:spAutoFit/>
          </a:bodyPr>
          <a:lstStyle/>
          <a:p>
            <a:r>
              <a:rPr lang="en-US" sz="1050"/>
              <a:t>10V-12V OUT</a:t>
            </a:r>
            <a:endParaRPr lang="en-US" sz="1400"/>
          </a:p>
        </p:txBody>
      </p:sp>
      <p:sp>
        <p:nvSpPr>
          <p:cNvPr id="33" name="TextBox 32">
            <a:extLst>
              <a:ext uri="{FF2B5EF4-FFF2-40B4-BE49-F238E27FC236}">
                <a16:creationId xmlns:a16="http://schemas.microsoft.com/office/drawing/2014/main" id="{E7601E48-999D-0AC7-1B5C-89E26C43F03C}"/>
              </a:ext>
            </a:extLst>
          </p:cNvPr>
          <p:cNvSpPr txBox="1"/>
          <p:nvPr/>
        </p:nvSpPr>
        <p:spPr>
          <a:xfrm rot="20758394">
            <a:off x="6210036" y="2290460"/>
            <a:ext cx="889426" cy="246221"/>
          </a:xfrm>
          <a:prstGeom prst="rect">
            <a:avLst/>
          </a:prstGeom>
          <a:noFill/>
        </p:spPr>
        <p:txBody>
          <a:bodyPr wrap="square">
            <a:spAutoFit/>
          </a:bodyPr>
          <a:lstStyle/>
          <a:p>
            <a:r>
              <a:rPr lang="en-US" sz="1000"/>
              <a:t>10V-12V OUT</a:t>
            </a:r>
            <a:endParaRPr lang="en-US" sz="1400"/>
          </a:p>
        </p:txBody>
      </p:sp>
      <p:cxnSp>
        <p:nvCxnSpPr>
          <p:cNvPr id="35" name="Straight Arrow Connector 34">
            <a:extLst>
              <a:ext uri="{FF2B5EF4-FFF2-40B4-BE49-F238E27FC236}">
                <a16:creationId xmlns:a16="http://schemas.microsoft.com/office/drawing/2014/main" id="{B97B8EE2-CCC1-895F-0BCF-3604D9FA1CBA}"/>
              </a:ext>
            </a:extLst>
          </p:cNvPr>
          <p:cNvCxnSpPr>
            <a:cxnSpLocks/>
            <a:stCxn id="31" idx="1"/>
            <a:endCxn id="7" idx="3"/>
          </p:cNvCxnSpPr>
          <p:nvPr/>
        </p:nvCxnSpPr>
        <p:spPr>
          <a:xfrm flipH="1">
            <a:off x="5394890" y="2317822"/>
            <a:ext cx="222302" cy="67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A80006-E240-EF60-CF7E-18D37E7281F8}"/>
              </a:ext>
            </a:extLst>
          </p:cNvPr>
          <p:cNvSpPr txBox="1"/>
          <p:nvPr/>
        </p:nvSpPr>
        <p:spPr>
          <a:xfrm rot="20761827">
            <a:off x="7863352" y="1954500"/>
            <a:ext cx="889426" cy="261610"/>
          </a:xfrm>
          <a:prstGeom prst="rect">
            <a:avLst/>
          </a:prstGeom>
          <a:noFill/>
        </p:spPr>
        <p:txBody>
          <a:bodyPr wrap="square">
            <a:spAutoFit/>
          </a:bodyPr>
          <a:lstStyle/>
          <a:p>
            <a:r>
              <a:rPr lang="en-US" sz="1100"/>
              <a:t>10V-12V IN</a:t>
            </a:r>
            <a:endParaRPr lang="en-US" sz="1800"/>
          </a:p>
        </p:txBody>
      </p:sp>
      <p:cxnSp>
        <p:nvCxnSpPr>
          <p:cNvPr id="42" name="Straight Arrow Connector 41">
            <a:extLst>
              <a:ext uri="{FF2B5EF4-FFF2-40B4-BE49-F238E27FC236}">
                <a16:creationId xmlns:a16="http://schemas.microsoft.com/office/drawing/2014/main" id="{82D73053-F03F-5ACE-75C7-A99ACEE2F635}"/>
              </a:ext>
            </a:extLst>
          </p:cNvPr>
          <p:cNvCxnSpPr>
            <a:cxnSpLocks/>
            <a:stCxn id="41" idx="1"/>
          </p:cNvCxnSpPr>
          <p:nvPr/>
        </p:nvCxnSpPr>
        <p:spPr>
          <a:xfrm flipH="1">
            <a:off x="7683516" y="2192661"/>
            <a:ext cx="192989" cy="45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4B8650B-3FE7-9E70-99DA-8A878EBFF89C}"/>
              </a:ext>
            </a:extLst>
          </p:cNvPr>
          <p:cNvSpPr txBox="1"/>
          <p:nvPr/>
        </p:nvSpPr>
        <p:spPr>
          <a:xfrm>
            <a:off x="968024" y="4447445"/>
            <a:ext cx="10255952" cy="1015663"/>
          </a:xfrm>
          <a:prstGeom prst="rect">
            <a:avLst/>
          </a:prstGeom>
          <a:solidFill>
            <a:schemeClr val="accent5">
              <a:lumMod val="50000"/>
            </a:schemeClr>
          </a:solidFill>
        </p:spPr>
        <p:txBody>
          <a:bodyPr wrap="square" rtlCol="0">
            <a:spAutoFit/>
          </a:bodyPr>
          <a:lstStyle/>
          <a:p>
            <a:pPr marL="285750" indent="-285750">
              <a:buFont typeface="+mj-lt"/>
              <a:buAutoNum type="arabicPeriod"/>
            </a:pPr>
            <a:r>
              <a:rPr lang="fr-FR" sz="1200" dirty="0">
                <a:solidFill>
                  <a:schemeClr val="bg1"/>
                </a:solidFill>
              </a:rPr>
              <a:t>ESSAYEZ UNE AUTRE SOURCE D’ALIMENTATION DIRECTEMENT SUR LE MOTEUR. SI LE MOTEUR NE FONCTIONNE PAS, LE MOTEUR EST LE PROBLÈME.
VÉRIFIEZ LA TENSION ENTRANT DANS LE MOTEUR PENDANT LE FONCTIONNEMENT DE L’INTERRUPTEUR. S’IL EST INFÉRIEUR À 12 V, CHARGEZ OU REMPLACEZ LES PILES. MOINS DE 9 VOLTS ENTRAÎNERA LA COUPURE THERMIQUE DANS LE MOTEUR DE COUPER L’ÉNERGIE À LUI-MÊME.
VÉRIFIEZ LA TENSION ENTRANT ET SORTANT DE L’INTERRUPTEUR SOUS CHARGE. LE PROBLÈME POURRAIT ÊTRE LE COMMUTATEUR, LE DISJONCTEUR OU LE CÂBLAGE ENTRE LES DEUX.</a:t>
            </a:r>
            <a:endParaRPr lang="en-US" sz="1600" dirty="0"/>
          </a:p>
        </p:txBody>
      </p:sp>
      <p:sp>
        <p:nvSpPr>
          <p:cNvPr id="21" name="TextBox 20">
            <a:extLst>
              <a:ext uri="{FF2B5EF4-FFF2-40B4-BE49-F238E27FC236}">
                <a16:creationId xmlns:a16="http://schemas.microsoft.com/office/drawing/2014/main" id="{C3E77802-5BB9-F3A6-F934-41B9B5D300E1}"/>
              </a:ext>
            </a:extLst>
          </p:cNvPr>
          <p:cNvSpPr txBox="1"/>
          <p:nvPr/>
        </p:nvSpPr>
        <p:spPr>
          <a:xfrm rot="20831661">
            <a:off x="4535426" y="3067095"/>
            <a:ext cx="2711462" cy="253916"/>
          </a:xfrm>
          <a:prstGeom prst="rect">
            <a:avLst/>
          </a:prstGeom>
          <a:noFill/>
        </p:spPr>
        <p:txBody>
          <a:bodyPr wrap="square" rtlCol="0">
            <a:spAutoFit/>
          </a:bodyPr>
          <a:lstStyle/>
          <a:p>
            <a:r>
              <a:rPr lang="en-US" sz="1050">
                <a:solidFill>
                  <a:srgbClr val="0070C0"/>
                </a:solidFill>
              </a:rPr>
              <a:t>Natural voltage drop under load with 12v</a:t>
            </a:r>
          </a:p>
        </p:txBody>
      </p:sp>
      <p:sp>
        <p:nvSpPr>
          <p:cNvPr id="23" name="TextBox 22">
            <a:extLst>
              <a:ext uri="{FF2B5EF4-FFF2-40B4-BE49-F238E27FC236}">
                <a16:creationId xmlns:a16="http://schemas.microsoft.com/office/drawing/2014/main" id="{A1E29A66-E7E3-EBE9-988B-6164A522DBB4}"/>
              </a:ext>
            </a:extLst>
          </p:cNvPr>
          <p:cNvSpPr txBox="1"/>
          <p:nvPr/>
        </p:nvSpPr>
        <p:spPr>
          <a:xfrm>
            <a:off x="5332988" y="3519794"/>
            <a:ext cx="1721958" cy="400110"/>
          </a:xfrm>
          <a:prstGeom prst="rect">
            <a:avLst/>
          </a:prstGeom>
          <a:noFill/>
        </p:spPr>
        <p:txBody>
          <a:bodyPr wrap="square" rtlCol="0">
            <a:spAutoFit/>
          </a:bodyPr>
          <a:lstStyle/>
          <a:p>
            <a:r>
              <a:rPr lang="fr-FR" sz="1000" dirty="0"/>
              <a:t>&lt; FIL DE CALIBRE 65' 10 &gt; FIL DE 65' 8 GAUGE</a:t>
            </a:r>
            <a:endParaRPr lang="en-US" sz="1000" dirty="0"/>
          </a:p>
        </p:txBody>
      </p:sp>
      <p:pic>
        <p:nvPicPr>
          <p:cNvPr id="24" name="Picture 23">
            <a:extLst>
              <a:ext uri="{FF2B5EF4-FFF2-40B4-BE49-F238E27FC236}">
                <a16:creationId xmlns:a16="http://schemas.microsoft.com/office/drawing/2014/main" id="{A1B8B57C-2E14-086C-414A-42BFD7C2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2067" y="3944921"/>
            <a:ext cx="1007547" cy="468509"/>
          </a:xfrm>
          <a:prstGeom prst="rect">
            <a:avLst/>
          </a:prstGeom>
        </p:spPr>
      </p:pic>
      <p:cxnSp>
        <p:nvCxnSpPr>
          <p:cNvPr id="45" name="Straight Arrow Connector 44">
            <a:extLst>
              <a:ext uri="{FF2B5EF4-FFF2-40B4-BE49-F238E27FC236}">
                <a16:creationId xmlns:a16="http://schemas.microsoft.com/office/drawing/2014/main" id="{8D515BE1-5EA4-223E-7D61-6991AFD029D9}"/>
              </a:ext>
            </a:extLst>
          </p:cNvPr>
          <p:cNvCxnSpPr>
            <a:cxnSpLocks/>
          </p:cNvCxnSpPr>
          <p:nvPr/>
        </p:nvCxnSpPr>
        <p:spPr>
          <a:xfrm flipH="1">
            <a:off x="1028553" y="4169128"/>
            <a:ext cx="120916" cy="10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2" name="Picture 51" descr="A mechanical device with gears&#10;&#10;Description automatically generated">
            <a:extLst>
              <a:ext uri="{FF2B5EF4-FFF2-40B4-BE49-F238E27FC236}">
                <a16:creationId xmlns:a16="http://schemas.microsoft.com/office/drawing/2014/main" id="{C99DDE94-A881-0FF7-8BCF-D13C64D4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84" y="2565772"/>
            <a:ext cx="1513564" cy="1018689"/>
          </a:xfrm>
          <a:prstGeom prst="rect">
            <a:avLst/>
          </a:prstGeom>
        </p:spPr>
      </p:pic>
    </p:spTree>
    <p:extLst>
      <p:ext uri="{BB962C8B-B14F-4D97-AF65-F5344CB8AC3E}">
        <p14:creationId xmlns:p14="http://schemas.microsoft.com/office/powerpoint/2010/main" val="9629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Dépannage</a:t>
            </a:r>
            <a:r>
              <a:rPr lang="en-US" dirty="0">
                <a:solidFill>
                  <a:schemeClr val="bg1"/>
                </a:solidFill>
              </a:rPr>
              <a:t> </a:t>
            </a:r>
            <a:r>
              <a:rPr lang="en-US" dirty="0" err="1">
                <a:solidFill>
                  <a:schemeClr val="bg1"/>
                </a:solidFill>
              </a:rPr>
              <a:t>électrique</a:t>
            </a:r>
            <a:endParaRPr lang="en-US" dirty="0">
              <a:solidFill>
                <a:schemeClr val="bg1"/>
              </a:solidFill>
            </a:endParaRPr>
          </a:p>
        </p:txBody>
      </p:sp>
      <p:pic>
        <p:nvPicPr>
          <p:cNvPr id="4" name="Picture 3">
            <a:extLst>
              <a:ext uri="{FF2B5EF4-FFF2-40B4-BE49-F238E27FC236}">
                <a16:creationId xmlns:a16="http://schemas.microsoft.com/office/drawing/2014/main" id="{4C33EB27-A739-E7A6-1B6A-FC6963DA7B4C}"/>
              </a:ext>
            </a:extLst>
          </p:cNvPr>
          <p:cNvPicPr>
            <a:picLocks noChangeAspect="1"/>
          </p:cNvPicPr>
          <p:nvPr/>
        </p:nvPicPr>
        <p:blipFill>
          <a:blip r:embed="rId2"/>
          <a:stretch>
            <a:fillRect/>
          </a:stretch>
        </p:blipFill>
        <p:spPr>
          <a:xfrm>
            <a:off x="2042973" y="1009412"/>
            <a:ext cx="8106053" cy="4904449"/>
          </a:xfrm>
          <a:prstGeom prst="rect">
            <a:avLst/>
          </a:prstGeom>
        </p:spPr>
      </p:pic>
    </p:spTree>
    <p:extLst>
      <p:ext uri="{BB962C8B-B14F-4D97-AF65-F5344CB8AC3E}">
        <p14:creationId xmlns:p14="http://schemas.microsoft.com/office/powerpoint/2010/main" val="1836314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dirty="0" err="1">
                <a:solidFill>
                  <a:schemeClr val="bg1"/>
                </a:solidFill>
              </a:rPr>
              <a:t>Dépannage</a:t>
            </a:r>
            <a:r>
              <a:rPr lang="en-US" dirty="0">
                <a:solidFill>
                  <a:schemeClr val="bg1"/>
                </a:solidFill>
              </a:rPr>
              <a:t> </a:t>
            </a:r>
            <a:r>
              <a:rPr lang="en-US" dirty="0" err="1">
                <a:solidFill>
                  <a:schemeClr val="bg1"/>
                </a:solidFill>
              </a:rPr>
              <a:t>électrique</a:t>
            </a:r>
            <a:endParaRPr lang="en-US" dirty="0">
              <a:solidFill>
                <a:schemeClr val="bg1"/>
              </a:solidFill>
            </a:endParaRPr>
          </a:p>
        </p:txBody>
      </p:sp>
      <p:pic>
        <p:nvPicPr>
          <p:cNvPr id="5" name="Picture 4">
            <a:extLst>
              <a:ext uri="{FF2B5EF4-FFF2-40B4-BE49-F238E27FC236}">
                <a16:creationId xmlns:a16="http://schemas.microsoft.com/office/drawing/2014/main" id="{7CBCF502-7C30-D660-4C9E-01D6879DF251}"/>
              </a:ext>
            </a:extLst>
          </p:cNvPr>
          <p:cNvPicPr>
            <a:picLocks noChangeAspect="1"/>
          </p:cNvPicPr>
          <p:nvPr/>
        </p:nvPicPr>
        <p:blipFill>
          <a:blip r:embed="rId2"/>
          <a:stretch>
            <a:fillRect/>
          </a:stretch>
        </p:blipFill>
        <p:spPr>
          <a:xfrm>
            <a:off x="1595120" y="1034811"/>
            <a:ext cx="9135802" cy="4863057"/>
          </a:xfrm>
          <a:prstGeom prst="rect">
            <a:avLst/>
          </a:prstGeom>
        </p:spPr>
      </p:pic>
    </p:spTree>
    <p:extLst>
      <p:ext uri="{BB962C8B-B14F-4D97-AF65-F5344CB8AC3E}">
        <p14:creationId xmlns:p14="http://schemas.microsoft.com/office/powerpoint/2010/main" val="15091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AE3EE3-CFDB-9171-B59C-81F6CDA0B72B}"/>
              </a:ext>
            </a:extLst>
          </p:cNvPr>
          <p:cNvPicPr>
            <a:picLocks noChangeAspect="1"/>
          </p:cNvPicPr>
          <p:nvPr/>
        </p:nvPicPr>
        <p:blipFill>
          <a:blip r:embed="rId2"/>
          <a:stretch>
            <a:fillRect/>
          </a:stretch>
        </p:blipFill>
        <p:spPr>
          <a:xfrm>
            <a:off x="946120" y="1009188"/>
            <a:ext cx="6878887" cy="4911424"/>
          </a:xfrm>
          <a:prstGeom prst="rect">
            <a:avLst/>
          </a:prstGeom>
        </p:spPr>
      </p:pic>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EE3D0F-5EC1-C25D-116E-6654D1F197B5}"/>
              </a:ext>
            </a:extLst>
          </p:cNvPr>
          <p:cNvSpPr txBox="1"/>
          <p:nvPr/>
        </p:nvSpPr>
        <p:spPr>
          <a:xfrm>
            <a:off x="8104106" y="1140213"/>
            <a:ext cx="3452101" cy="400110"/>
          </a:xfrm>
          <a:prstGeom prst="rect">
            <a:avLst/>
          </a:prstGeom>
          <a:noFill/>
        </p:spPr>
        <p:txBody>
          <a:bodyPr wrap="square" rtlCol="0">
            <a:spAutoFit/>
          </a:bodyPr>
          <a:lstStyle/>
          <a:p>
            <a:r>
              <a:rPr lang="en-US" sz="2000" b="1" dirty="0">
                <a:solidFill>
                  <a:schemeClr val="accent1">
                    <a:lumMod val="50000"/>
                  </a:schemeClr>
                </a:solidFill>
              </a:rPr>
              <a:t>www.balrvproducts.com</a:t>
            </a:r>
          </a:p>
        </p:txBody>
      </p:sp>
      <p:sp>
        <p:nvSpPr>
          <p:cNvPr id="5" name="TextBox 4">
            <a:extLst>
              <a:ext uri="{FF2B5EF4-FFF2-40B4-BE49-F238E27FC236}">
                <a16:creationId xmlns:a16="http://schemas.microsoft.com/office/drawing/2014/main" id="{601FD119-0869-DC3A-4C2C-E9D23D92B9BE}"/>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Accès aux numéros de pièce en ligne</a:t>
            </a:r>
            <a:endParaRPr lang="en-US" dirty="0">
              <a:solidFill>
                <a:schemeClr val="bg1"/>
              </a:solidFill>
            </a:endParaRPr>
          </a:p>
        </p:txBody>
      </p:sp>
      <p:pic>
        <p:nvPicPr>
          <p:cNvPr id="3" name="Picture 2" descr="Icon&#10;&#10;Description automatically generated">
            <a:extLst>
              <a:ext uri="{FF2B5EF4-FFF2-40B4-BE49-F238E27FC236}">
                <a16:creationId xmlns:a16="http://schemas.microsoft.com/office/drawing/2014/main" id="{C1B74DCB-B807-EF2D-D036-14664CBE8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562" y="5186915"/>
            <a:ext cx="2237089" cy="530872"/>
          </a:xfrm>
          <a:prstGeom prst="rect">
            <a:avLst/>
          </a:prstGeom>
        </p:spPr>
      </p:pic>
      <p:sp>
        <p:nvSpPr>
          <p:cNvPr id="8" name="TextBox 7">
            <a:extLst>
              <a:ext uri="{FF2B5EF4-FFF2-40B4-BE49-F238E27FC236}">
                <a16:creationId xmlns:a16="http://schemas.microsoft.com/office/drawing/2014/main" id="{AF463527-2FCF-FA72-49C0-9202836A72D2}"/>
              </a:ext>
            </a:extLst>
          </p:cNvPr>
          <p:cNvSpPr txBox="1"/>
          <p:nvPr/>
        </p:nvSpPr>
        <p:spPr>
          <a:xfrm>
            <a:off x="7939890" y="1874067"/>
            <a:ext cx="3316944" cy="2031325"/>
          </a:xfrm>
          <a:prstGeom prst="rect">
            <a:avLst/>
          </a:prstGeom>
          <a:noFill/>
        </p:spPr>
        <p:txBody>
          <a:bodyPr wrap="square" rtlCol="0">
            <a:spAutoFit/>
          </a:bodyPr>
          <a:lstStyle/>
          <a:p>
            <a:pPr marL="285750" indent="-285750">
              <a:buFont typeface="Arial" panose="020B0604020202020204" pitchFamily="34" charset="0"/>
              <a:buChar char="•"/>
            </a:pPr>
            <a:r>
              <a:rPr lang="fr-FR" dirty="0"/>
              <a:t>Recherche par numéro de pièce
Recherche par description
Faites défiler les images de produits
Commandez des pièces de réparation en ligne</a:t>
            </a:r>
            <a:endParaRPr lang="en-US" dirty="0"/>
          </a:p>
        </p:txBody>
      </p:sp>
      <p:pic>
        <p:nvPicPr>
          <p:cNvPr id="11" name="Picture 10">
            <a:extLst>
              <a:ext uri="{FF2B5EF4-FFF2-40B4-BE49-F238E27FC236}">
                <a16:creationId xmlns:a16="http://schemas.microsoft.com/office/drawing/2014/main" id="{3EE98EEC-F841-361A-7F59-E812BD6D00B4}"/>
              </a:ext>
            </a:extLst>
          </p:cNvPr>
          <p:cNvPicPr>
            <a:picLocks noChangeAspect="1"/>
          </p:cNvPicPr>
          <p:nvPr/>
        </p:nvPicPr>
        <p:blipFill>
          <a:blip r:embed="rId4"/>
          <a:stretch>
            <a:fillRect/>
          </a:stretch>
        </p:blipFill>
        <p:spPr>
          <a:xfrm>
            <a:off x="4222590" y="2522893"/>
            <a:ext cx="3624321" cy="3424055"/>
          </a:xfrm>
          <a:prstGeom prst="rect">
            <a:avLst/>
          </a:prstGeom>
        </p:spPr>
      </p:pic>
      <p:sp>
        <p:nvSpPr>
          <p:cNvPr id="12" name="Left Brace 11">
            <a:extLst>
              <a:ext uri="{FF2B5EF4-FFF2-40B4-BE49-F238E27FC236}">
                <a16:creationId xmlns:a16="http://schemas.microsoft.com/office/drawing/2014/main" id="{D3E8F858-8A2F-773C-2ABC-2B2CF459F221}"/>
              </a:ext>
            </a:extLst>
          </p:cNvPr>
          <p:cNvSpPr/>
          <p:nvPr/>
        </p:nvSpPr>
        <p:spPr>
          <a:xfrm>
            <a:off x="3596836" y="2324821"/>
            <a:ext cx="887595" cy="3622127"/>
          </a:xfrm>
          <a:prstGeom prst="leftBrace">
            <a:avLst>
              <a:gd name="adj1" fmla="val 8333"/>
              <a:gd name="adj2" fmla="val 4150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01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791" y="6121097"/>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61718" y="133140"/>
            <a:ext cx="12192000"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Vue d’ensemble de la diapositive Accu</a:t>
            </a:r>
            <a:endParaRPr lang="en-US" dirty="0">
              <a:solidFill>
                <a:schemeClr val="bg1"/>
              </a:solidFill>
            </a:endParaRPr>
          </a:p>
        </p:txBody>
      </p:sp>
      <p:pic>
        <p:nvPicPr>
          <p:cNvPr id="2" name="Picture 1" descr="Icon&#10;&#10;Description automatically generated">
            <a:extLst>
              <a:ext uri="{FF2B5EF4-FFF2-40B4-BE49-F238E27FC236}">
                <a16:creationId xmlns:a16="http://schemas.microsoft.com/office/drawing/2014/main" id="{041D9303-AF1C-D3AF-99A7-717C1D26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634" y="6097190"/>
            <a:ext cx="2237089" cy="530872"/>
          </a:xfrm>
          <a:prstGeom prst="rect">
            <a:avLst/>
          </a:prstGeom>
        </p:spPr>
      </p:pic>
      <p:pic>
        <p:nvPicPr>
          <p:cNvPr id="4" name="Picture 3">
            <a:extLst>
              <a:ext uri="{FF2B5EF4-FFF2-40B4-BE49-F238E27FC236}">
                <a16:creationId xmlns:a16="http://schemas.microsoft.com/office/drawing/2014/main" id="{1238898A-6167-363B-8246-DAD31717BA03}"/>
              </a:ext>
            </a:extLst>
          </p:cNvPr>
          <p:cNvPicPr>
            <a:picLocks noChangeAspect="1"/>
          </p:cNvPicPr>
          <p:nvPr/>
        </p:nvPicPr>
        <p:blipFill>
          <a:blip r:embed="rId5"/>
          <a:stretch>
            <a:fillRect/>
          </a:stretch>
        </p:blipFill>
        <p:spPr>
          <a:xfrm>
            <a:off x="4323719" y="726962"/>
            <a:ext cx="7242533" cy="4518684"/>
          </a:xfrm>
          <a:prstGeom prst="rect">
            <a:avLst/>
          </a:prstGeom>
        </p:spPr>
      </p:pic>
      <p:sp>
        <p:nvSpPr>
          <p:cNvPr id="3" name="TextBox 2">
            <a:extLst>
              <a:ext uri="{FF2B5EF4-FFF2-40B4-BE49-F238E27FC236}">
                <a16:creationId xmlns:a16="http://schemas.microsoft.com/office/drawing/2014/main" id="{D8497A61-2004-A43E-32AB-DA1FEB3073E0}"/>
              </a:ext>
            </a:extLst>
          </p:cNvPr>
          <p:cNvSpPr txBox="1"/>
          <p:nvPr/>
        </p:nvSpPr>
        <p:spPr>
          <a:xfrm>
            <a:off x="193216" y="457516"/>
            <a:ext cx="5422605" cy="369332"/>
          </a:xfrm>
          <a:prstGeom prst="rect">
            <a:avLst/>
          </a:prstGeom>
          <a:noFill/>
        </p:spPr>
        <p:txBody>
          <a:bodyPr wrap="square" rtlCol="0">
            <a:spAutoFit/>
          </a:bodyPr>
          <a:lstStyle/>
          <a:p>
            <a:r>
              <a:rPr lang="en-US" dirty="0"/>
              <a:t>TERMINOLOGIE ET DÉFINITIONS</a:t>
            </a:r>
          </a:p>
        </p:txBody>
      </p:sp>
      <p:pic>
        <p:nvPicPr>
          <p:cNvPr id="10" name="Picture 9">
            <a:extLst>
              <a:ext uri="{FF2B5EF4-FFF2-40B4-BE49-F238E27FC236}">
                <a16:creationId xmlns:a16="http://schemas.microsoft.com/office/drawing/2014/main" id="{628A84DD-6FBF-5753-30C7-997142E00ADE}"/>
              </a:ext>
            </a:extLst>
          </p:cNvPr>
          <p:cNvPicPr>
            <a:picLocks noChangeAspect="1"/>
          </p:cNvPicPr>
          <p:nvPr/>
        </p:nvPicPr>
        <p:blipFill>
          <a:blip r:embed="rId6"/>
          <a:stretch>
            <a:fillRect/>
          </a:stretch>
        </p:blipFill>
        <p:spPr>
          <a:xfrm>
            <a:off x="269114" y="1078192"/>
            <a:ext cx="506007" cy="738497"/>
          </a:xfrm>
          <a:prstGeom prst="rect">
            <a:avLst/>
          </a:prstGeom>
        </p:spPr>
      </p:pic>
      <p:sp>
        <p:nvSpPr>
          <p:cNvPr id="12" name="TextBox 11">
            <a:extLst>
              <a:ext uri="{FF2B5EF4-FFF2-40B4-BE49-F238E27FC236}">
                <a16:creationId xmlns:a16="http://schemas.microsoft.com/office/drawing/2014/main" id="{AAF09AC0-2818-D59C-DC59-EF8E8D0ECBDA}"/>
              </a:ext>
            </a:extLst>
          </p:cNvPr>
          <p:cNvSpPr txBox="1"/>
          <p:nvPr/>
        </p:nvSpPr>
        <p:spPr>
          <a:xfrm>
            <a:off x="974955" y="1078192"/>
            <a:ext cx="3348763"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SUPPORTS D’ARRÊT : SUPPORTS QUI SONT FIXÉS AUX CÔTÉS DES MURS D’EXTRÉMITÉ DE LA SALLE DE GLISSIÈRE, QUE LES EXTRÉMITÉS DE BALLE DE CHAQUE EXTRÉMITÉ DE CÂBLE SE FIXENT À.</a:t>
            </a:r>
            <a:endParaRPr lang="en-US" sz="1200" dirty="0"/>
          </a:p>
        </p:txBody>
      </p:sp>
      <p:pic>
        <p:nvPicPr>
          <p:cNvPr id="16" name="Picture 15">
            <a:extLst>
              <a:ext uri="{FF2B5EF4-FFF2-40B4-BE49-F238E27FC236}">
                <a16:creationId xmlns:a16="http://schemas.microsoft.com/office/drawing/2014/main" id="{72E77A93-B69F-C4FA-D832-2E9B03E78A24}"/>
              </a:ext>
            </a:extLst>
          </p:cNvPr>
          <p:cNvPicPr>
            <a:picLocks noChangeAspect="1"/>
          </p:cNvPicPr>
          <p:nvPr/>
        </p:nvPicPr>
        <p:blipFill>
          <a:blip r:embed="rId6"/>
          <a:stretch>
            <a:fillRect/>
          </a:stretch>
        </p:blipFill>
        <p:spPr>
          <a:xfrm rot="10800000" flipH="1">
            <a:off x="9637634" y="2753163"/>
            <a:ext cx="261400" cy="381503"/>
          </a:xfrm>
          <a:prstGeom prst="rect">
            <a:avLst/>
          </a:prstGeom>
        </p:spPr>
      </p:pic>
      <p:pic>
        <p:nvPicPr>
          <p:cNvPr id="18" name="Picture 17">
            <a:extLst>
              <a:ext uri="{FF2B5EF4-FFF2-40B4-BE49-F238E27FC236}">
                <a16:creationId xmlns:a16="http://schemas.microsoft.com/office/drawing/2014/main" id="{FDB0F0C4-8B15-7B5A-15D2-677033AB2983}"/>
              </a:ext>
            </a:extLst>
          </p:cNvPr>
          <p:cNvPicPr>
            <a:picLocks noChangeAspect="1"/>
          </p:cNvPicPr>
          <p:nvPr/>
        </p:nvPicPr>
        <p:blipFill>
          <a:blip r:embed="rId6"/>
          <a:stretch>
            <a:fillRect/>
          </a:stretch>
        </p:blipFill>
        <p:spPr>
          <a:xfrm rot="10800000" flipH="1">
            <a:off x="9637634" y="4413415"/>
            <a:ext cx="261400" cy="381503"/>
          </a:xfrm>
          <a:prstGeom prst="rect">
            <a:avLst/>
          </a:prstGeom>
        </p:spPr>
      </p:pic>
      <p:pic>
        <p:nvPicPr>
          <p:cNvPr id="20" name="Picture 19">
            <a:extLst>
              <a:ext uri="{FF2B5EF4-FFF2-40B4-BE49-F238E27FC236}">
                <a16:creationId xmlns:a16="http://schemas.microsoft.com/office/drawing/2014/main" id="{309F61A8-1592-C8C4-6241-3E16D99ECF74}"/>
              </a:ext>
            </a:extLst>
          </p:cNvPr>
          <p:cNvPicPr>
            <a:picLocks noChangeAspect="1"/>
          </p:cNvPicPr>
          <p:nvPr/>
        </p:nvPicPr>
        <p:blipFill>
          <a:blip r:embed="rId6"/>
          <a:stretch>
            <a:fillRect/>
          </a:stretch>
        </p:blipFill>
        <p:spPr>
          <a:xfrm flipH="1">
            <a:off x="6022424" y="2744957"/>
            <a:ext cx="261400" cy="381503"/>
          </a:xfrm>
          <a:prstGeom prst="rect">
            <a:avLst/>
          </a:prstGeom>
        </p:spPr>
      </p:pic>
      <p:pic>
        <p:nvPicPr>
          <p:cNvPr id="21" name="Picture 20">
            <a:extLst>
              <a:ext uri="{FF2B5EF4-FFF2-40B4-BE49-F238E27FC236}">
                <a16:creationId xmlns:a16="http://schemas.microsoft.com/office/drawing/2014/main" id="{AA0C4A9E-368E-44E7-AF6C-4B65ADAB2A93}"/>
              </a:ext>
            </a:extLst>
          </p:cNvPr>
          <p:cNvPicPr>
            <a:picLocks noChangeAspect="1"/>
          </p:cNvPicPr>
          <p:nvPr/>
        </p:nvPicPr>
        <p:blipFill>
          <a:blip r:embed="rId6"/>
          <a:stretch>
            <a:fillRect/>
          </a:stretch>
        </p:blipFill>
        <p:spPr>
          <a:xfrm flipH="1">
            <a:off x="6022424" y="4413416"/>
            <a:ext cx="261400" cy="381503"/>
          </a:xfrm>
          <a:prstGeom prst="rect">
            <a:avLst/>
          </a:prstGeom>
        </p:spPr>
      </p:pic>
      <p:cxnSp>
        <p:nvCxnSpPr>
          <p:cNvPr id="23" name="Straight Connector 22">
            <a:extLst>
              <a:ext uri="{FF2B5EF4-FFF2-40B4-BE49-F238E27FC236}">
                <a16:creationId xmlns:a16="http://schemas.microsoft.com/office/drawing/2014/main" id="{227852FD-8453-FDB7-47A6-D78BE5F25681}"/>
              </a:ext>
            </a:extLst>
          </p:cNvPr>
          <p:cNvCxnSpPr>
            <a:cxnSpLocks/>
          </p:cNvCxnSpPr>
          <p:nvPr/>
        </p:nvCxnSpPr>
        <p:spPr>
          <a:xfrm>
            <a:off x="4557819" y="1909189"/>
            <a:ext cx="1726005" cy="452506"/>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5B1DB68-D49D-17EF-844B-8C9A7B2E59A9}"/>
              </a:ext>
            </a:extLst>
          </p:cNvPr>
          <p:cNvCxnSpPr>
            <a:cxnSpLocks/>
          </p:cNvCxnSpPr>
          <p:nvPr/>
        </p:nvCxnSpPr>
        <p:spPr>
          <a:xfrm flipV="1">
            <a:off x="9637634" y="1935796"/>
            <a:ext cx="1656114" cy="425899"/>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1235B1A-197C-2F9E-A488-33610C8A3318}"/>
              </a:ext>
            </a:extLst>
          </p:cNvPr>
          <p:cNvCxnSpPr>
            <a:cxnSpLocks/>
          </p:cNvCxnSpPr>
          <p:nvPr/>
        </p:nvCxnSpPr>
        <p:spPr>
          <a:xfrm flipH="1">
            <a:off x="4551914" y="4794919"/>
            <a:ext cx="1731910" cy="649092"/>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FAD4789-AC92-6027-791A-4966672F9C2E}"/>
              </a:ext>
            </a:extLst>
          </p:cNvPr>
          <p:cNvCxnSpPr/>
          <p:nvPr/>
        </p:nvCxnSpPr>
        <p:spPr>
          <a:xfrm>
            <a:off x="9637634" y="4794919"/>
            <a:ext cx="1474445" cy="450727"/>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C0AA496-3020-3DF2-7037-B551070F85B0}"/>
              </a:ext>
            </a:extLst>
          </p:cNvPr>
          <p:cNvCxnSpPr>
            <a:cxnSpLocks/>
          </p:cNvCxnSpPr>
          <p:nvPr/>
        </p:nvCxnSpPr>
        <p:spPr>
          <a:xfrm>
            <a:off x="4551914" y="1909189"/>
            <a:ext cx="15320" cy="353482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1DD4FE3-520A-48CD-392A-6B76BB7EBA19}"/>
              </a:ext>
            </a:extLst>
          </p:cNvPr>
          <p:cNvCxnSpPr>
            <a:cxnSpLocks/>
          </p:cNvCxnSpPr>
          <p:nvPr/>
        </p:nvCxnSpPr>
        <p:spPr>
          <a:xfrm flipH="1">
            <a:off x="11112079" y="1909189"/>
            <a:ext cx="181669" cy="3336457"/>
          </a:xfrm>
          <a:prstGeom prst="line">
            <a:avLst/>
          </a:prstGeom>
        </p:spPr>
        <p:style>
          <a:lnRef idx="1">
            <a:schemeClr val="dk1"/>
          </a:lnRef>
          <a:fillRef idx="0">
            <a:schemeClr val="dk1"/>
          </a:fillRef>
          <a:effectRef idx="0">
            <a:schemeClr val="dk1"/>
          </a:effectRef>
          <a:fontRef idx="minor">
            <a:schemeClr val="tx1"/>
          </a:fontRef>
        </p:style>
      </p:cxnSp>
      <p:pic>
        <p:nvPicPr>
          <p:cNvPr id="45" name="Picture 44" descr="A black and white image of a couple of screws&#10;&#10;Description automatically generated">
            <a:extLst>
              <a:ext uri="{FF2B5EF4-FFF2-40B4-BE49-F238E27FC236}">
                <a16:creationId xmlns:a16="http://schemas.microsoft.com/office/drawing/2014/main" id="{337050D7-BC4B-A4A5-BDD1-2CBCD3BBF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18" y="2358169"/>
            <a:ext cx="920797" cy="615982"/>
          </a:xfrm>
          <a:prstGeom prst="rect">
            <a:avLst/>
          </a:prstGeom>
        </p:spPr>
      </p:pic>
      <p:sp>
        <p:nvSpPr>
          <p:cNvPr id="46" name="TextBox 45">
            <a:extLst>
              <a:ext uri="{FF2B5EF4-FFF2-40B4-BE49-F238E27FC236}">
                <a16:creationId xmlns:a16="http://schemas.microsoft.com/office/drawing/2014/main" id="{ED337DC6-AB6E-A37C-FE69-888F4E266C87}"/>
              </a:ext>
            </a:extLst>
          </p:cNvPr>
          <p:cNvSpPr txBox="1"/>
          <p:nvPr/>
        </p:nvSpPr>
        <p:spPr>
          <a:xfrm>
            <a:off x="974956" y="2133075"/>
            <a:ext cx="338693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SUPPORT DE POULIE D’ANGLE : SUPPORTS AVEC DES POULIES DOUBLES MONTÉES AUX COINS SUPÉRIEURS OU INFÉRIEURS DE LA GLISSIÈRE QUI ACHEMINENT LES CÂBLES VERS LES SUPPORTS DE RÉGLAGE, VERTICALEMENT À DROITE ET À GAUCHE DE LA PIÈCE.</a:t>
            </a:r>
            <a:endParaRPr lang="en-US" sz="1200" dirty="0"/>
          </a:p>
        </p:txBody>
      </p:sp>
      <p:pic>
        <p:nvPicPr>
          <p:cNvPr id="48" name="Picture 47">
            <a:extLst>
              <a:ext uri="{FF2B5EF4-FFF2-40B4-BE49-F238E27FC236}">
                <a16:creationId xmlns:a16="http://schemas.microsoft.com/office/drawing/2014/main" id="{B523D4A1-BD65-76B6-47AD-587CE948DCFB}"/>
              </a:ext>
            </a:extLst>
          </p:cNvPr>
          <p:cNvPicPr>
            <a:picLocks noChangeAspect="1"/>
          </p:cNvPicPr>
          <p:nvPr/>
        </p:nvPicPr>
        <p:blipFill>
          <a:blip r:embed="rId8"/>
          <a:stretch>
            <a:fillRect/>
          </a:stretch>
        </p:blipFill>
        <p:spPr>
          <a:xfrm>
            <a:off x="209321" y="3574481"/>
            <a:ext cx="598823" cy="343511"/>
          </a:xfrm>
          <a:prstGeom prst="rect">
            <a:avLst/>
          </a:prstGeom>
        </p:spPr>
      </p:pic>
      <p:sp>
        <p:nvSpPr>
          <p:cNvPr id="49" name="TextBox 48">
            <a:extLst>
              <a:ext uri="{FF2B5EF4-FFF2-40B4-BE49-F238E27FC236}">
                <a16:creationId xmlns:a16="http://schemas.microsoft.com/office/drawing/2014/main" id="{1768C19B-B4DF-DA75-AF53-4E66EA6E5E2C}"/>
              </a:ext>
            </a:extLst>
          </p:cNvPr>
          <p:cNvSpPr txBox="1"/>
          <p:nvPr/>
        </p:nvSpPr>
        <p:spPr>
          <a:xfrm>
            <a:off x="965186" y="3488222"/>
            <a:ext cx="338693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SUPPORT DE RÉGLAGE : LE POINT DE CONNEXION ENTRE LE CÂBLE ET LA CHAÎNE AVEC TROIS POINTS DE RÉGLAGE POUR LA TENSION DU CÂBLE.</a:t>
            </a:r>
            <a:endParaRPr lang="en-US" sz="1200" dirty="0"/>
          </a:p>
        </p:txBody>
      </p:sp>
      <p:sp>
        <p:nvSpPr>
          <p:cNvPr id="52" name="TextBox 51">
            <a:extLst>
              <a:ext uri="{FF2B5EF4-FFF2-40B4-BE49-F238E27FC236}">
                <a16:creationId xmlns:a16="http://schemas.microsoft.com/office/drawing/2014/main" id="{BA353AFE-B676-ECDF-E5F2-B961CB3E4096}"/>
              </a:ext>
            </a:extLst>
          </p:cNvPr>
          <p:cNvSpPr txBox="1"/>
          <p:nvPr/>
        </p:nvSpPr>
        <p:spPr>
          <a:xfrm>
            <a:off x="955870" y="4351316"/>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JAMB : L’ENSEMBLE GAUCHE OU DROIT QUI EST FIXÉ À L’OUVERTURE RUGUEUSE, CONTENANT LES POULIES, AVEC LES CÂBLES ACHEMINÉS À TRAVERS EUX.</a:t>
            </a:r>
            <a:endParaRPr lang="en-US" sz="1200" dirty="0"/>
          </a:p>
        </p:txBody>
      </p:sp>
      <p:pic>
        <p:nvPicPr>
          <p:cNvPr id="58" name="Picture 57">
            <a:extLst>
              <a:ext uri="{FF2B5EF4-FFF2-40B4-BE49-F238E27FC236}">
                <a16:creationId xmlns:a16="http://schemas.microsoft.com/office/drawing/2014/main" id="{33ACCDEE-6740-81F1-54AE-A849907789EF}"/>
              </a:ext>
            </a:extLst>
          </p:cNvPr>
          <p:cNvPicPr>
            <a:picLocks noChangeAspect="1"/>
          </p:cNvPicPr>
          <p:nvPr/>
        </p:nvPicPr>
        <p:blipFill>
          <a:blip r:embed="rId9"/>
          <a:stretch>
            <a:fillRect/>
          </a:stretch>
        </p:blipFill>
        <p:spPr>
          <a:xfrm>
            <a:off x="321804" y="4259038"/>
            <a:ext cx="634066" cy="1361378"/>
          </a:xfrm>
          <a:prstGeom prst="rect">
            <a:avLst/>
          </a:prstGeom>
        </p:spPr>
      </p:pic>
      <p:pic>
        <p:nvPicPr>
          <p:cNvPr id="56" name="Picture 55">
            <a:extLst>
              <a:ext uri="{FF2B5EF4-FFF2-40B4-BE49-F238E27FC236}">
                <a16:creationId xmlns:a16="http://schemas.microsoft.com/office/drawing/2014/main" id="{6E825FE9-2D86-B481-FE0F-170164B8C75F}"/>
              </a:ext>
            </a:extLst>
          </p:cNvPr>
          <p:cNvPicPr>
            <a:picLocks noChangeAspect="1"/>
          </p:cNvPicPr>
          <p:nvPr/>
        </p:nvPicPr>
        <p:blipFill>
          <a:blip r:embed="rId10"/>
          <a:stretch>
            <a:fillRect/>
          </a:stretch>
        </p:blipFill>
        <p:spPr>
          <a:xfrm>
            <a:off x="136188" y="4288513"/>
            <a:ext cx="426320" cy="1302429"/>
          </a:xfrm>
          <a:prstGeom prst="rect">
            <a:avLst/>
          </a:prstGeom>
        </p:spPr>
      </p:pic>
      <p:sp>
        <p:nvSpPr>
          <p:cNvPr id="6" name="TextBox 5">
            <a:extLst>
              <a:ext uri="{FF2B5EF4-FFF2-40B4-BE49-F238E27FC236}">
                <a16:creationId xmlns:a16="http://schemas.microsoft.com/office/drawing/2014/main" id="{A7355161-CC62-1F72-7BEC-52809482983C}"/>
              </a:ext>
            </a:extLst>
          </p:cNvPr>
          <p:cNvSpPr txBox="1"/>
          <p:nvPr/>
        </p:nvSpPr>
        <p:spPr>
          <a:xfrm>
            <a:off x="974955" y="5660137"/>
            <a:ext cx="3386934" cy="4616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dirty="0"/>
              <a:t>ARBRE DE TRANSMISSION : PETIT ARBRE FLEXIBLE ENTRE LE MOTEUR ET LA BOÎTE DE VITESSES.</a:t>
            </a:r>
            <a:endParaRPr lang="en-US" sz="1200" dirty="0"/>
          </a:p>
        </p:txBody>
      </p:sp>
      <p:pic>
        <p:nvPicPr>
          <p:cNvPr id="8" name="Picture 7">
            <a:extLst>
              <a:ext uri="{FF2B5EF4-FFF2-40B4-BE49-F238E27FC236}">
                <a16:creationId xmlns:a16="http://schemas.microsoft.com/office/drawing/2014/main" id="{051C7EA2-D0A1-B629-8164-CEDC57F81F4F}"/>
              </a:ext>
            </a:extLst>
          </p:cNvPr>
          <p:cNvPicPr>
            <a:picLocks noChangeAspect="1"/>
          </p:cNvPicPr>
          <p:nvPr/>
        </p:nvPicPr>
        <p:blipFill>
          <a:blip r:embed="rId11"/>
          <a:stretch>
            <a:fillRect/>
          </a:stretch>
        </p:blipFill>
        <p:spPr>
          <a:xfrm>
            <a:off x="74116" y="5736716"/>
            <a:ext cx="793251" cy="343525"/>
          </a:xfrm>
          <a:prstGeom prst="rect">
            <a:avLst/>
          </a:prstGeom>
          <a:ln w="127000" cap="sq">
            <a:noFill/>
            <a:miter lim="800000"/>
          </a:ln>
          <a:effectLst>
            <a:outerShdw blurRad="57150" dist="50800" dir="2700000" algn="tl" rotWithShape="0">
              <a:srgbClr val="000000">
                <a:alpha val="40000"/>
              </a:srgbClr>
            </a:outerShdw>
          </a:effectLst>
        </p:spPr>
      </p:pic>
      <p:cxnSp>
        <p:nvCxnSpPr>
          <p:cNvPr id="11" name="Straight Arrow Connector 10">
            <a:extLst>
              <a:ext uri="{FF2B5EF4-FFF2-40B4-BE49-F238E27FC236}">
                <a16:creationId xmlns:a16="http://schemas.microsoft.com/office/drawing/2014/main" id="{A79AF22D-FE0E-38C9-9F45-25FF2C7908C4}"/>
              </a:ext>
            </a:extLst>
          </p:cNvPr>
          <p:cNvCxnSpPr>
            <a:cxnSpLocks/>
            <a:endCxn id="8" idx="2"/>
          </p:cNvCxnSpPr>
          <p:nvPr/>
        </p:nvCxnSpPr>
        <p:spPr>
          <a:xfrm flipV="1">
            <a:off x="470741" y="6080241"/>
            <a:ext cx="1" cy="447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43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41C1B3-60EA-522B-F1A4-A6C7089D5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4561" y="5608575"/>
            <a:ext cx="659415" cy="306628"/>
          </a:xfrm>
          <a:prstGeom prst="rect">
            <a:avLst/>
          </a:prstGeom>
        </p:spPr>
      </p:pic>
      <p:pic>
        <p:nvPicPr>
          <p:cNvPr id="10" name="Picture 9">
            <a:extLst>
              <a:ext uri="{FF2B5EF4-FFF2-40B4-BE49-F238E27FC236}">
                <a16:creationId xmlns:a16="http://schemas.microsoft.com/office/drawing/2014/main" id="{7E08EE3B-CEB0-E21D-D8B8-7A2B79E518A2}"/>
              </a:ext>
            </a:extLst>
          </p:cNvPr>
          <p:cNvPicPr>
            <a:picLocks noChangeAspect="1"/>
          </p:cNvPicPr>
          <p:nvPr/>
        </p:nvPicPr>
        <p:blipFill>
          <a:blip r:embed="rId3"/>
          <a:stretch>
            <a:fillRect/>
          </a:stretch>
        </p:blipFill>
        <p:spPr>
          <a:xfrm rot="5400000">
            <a:off x="8015678" y="2275572"/>
            <a:ext cx="3597155" cy="25329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63A7F580-25A9-C775-4DE0-9FE8FA96E27B}"/>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fr-FR" dirty="0">
                <a:solidFill>
                  <a:schemeClr val="bg1"/>
                </a:solidFill>
              </a:rPr>
              <a:t>Identification du mécanisme/du numéro de pièce complet de l’assemblage de diapositives</a:t>
            </a:r>
            <a:endParaRPr lang="en-US"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1270B812-1330-D2F6-569E-8BDC863D9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5" name="Picture 4">
            <a:extLst>
              <a:ext uri="{FF2B5EF4-FFF2-40B4-BE49-F238E27FC236}">
                <a16:creationId xmlns:a16="http://schemas.microsoft.com/office/drawing/2014/main" id="{EEEFFB20-74FE-C840-6459-6C8DCBBA0897}"/>
              </a:ext>
            </a:extLst>
          </p:cNvPr>
          <p:cNvPicPr>
            <a:picLocks noChangeAspect="1"/>
          </p:cNvPicPr>
          <p:nvPr/>
        </p:nvPicPr>
        <p:blipFill>
          <a:blip r:embed="rId5"/>
          <a:stretch>
            <a:fillRect/>
          </a:stretch>
        </p:blipFill>
        <p:spPr>
          <a:xfrm>
            <a:off x="1211743" y="1754911"/>
            <a:ext cx="1892946" cy="28442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1E0BD309-5C06-1ED3-B7E8-F027130B0AB7}"/>
              </a:ext>
            </a:extLst>
          </p:cNvPr>
          <p:cNvPicPr>
            <a:picLocks noChangeAspect="1"/>
          </p:cNvPicPr>
          <p:nvPr/>
        </p:nvPicPr>
        <p:blipFill>
          <a:blip r:embed="rId6"/>
          <a:stretch>
            <a:fillRect/>
          </a:stretch>
        </p:blipFill>
        <p:spPr>
          <a:xfrm>
            <a:off x="6096000" y="1743448"/>
            <a:ext cx="1913082" cy="35127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7489424A-277E-0785-0EDD-1C518584066D}"/>
              </a:ext>
            </a:extLst>
          </p:cNvPr>
          <p:cNvPicPr>
            <a:picLocks noChangeAspect="1"/>
          </p:cNvPicPr>
          <p:nvPr/>
        </p:nvPicPr>
        <p:blipFill>
          <a:blip r:embed="rId7"/>
          <a:stretch>
            <a:fillRect/>
          </a:stretch>
        </p:blipFill>
        <p:spPr>
          <a:xfrm>
            <a:off x="3572747" y="1743448"/>
            <a:ext cx="2055194" cy="33330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2464ED40-8E15-A2F7-3A17-5B11C478E7AB}"/>
              </a:ext>
            </a:extLst>
          </p:cNvPr>
          <p:cNvSpPr txBox="1"/>
          <p:nvPr/>
        </p:nvSpPr>
        <p:spPr>
          <a:xfrm>
            <a:off x="1041150" y="1163492"/>
            <a:ext cx="10122146" cy="369332"/>
          </a:xfrm>
          <a:prstGeom prst="rect">
            <a:avLst/>
          </a:prstGeom>
          <a:noFill/>
        </p:spPr>
        <p:txBody>
          <a:bodyPr wrap="square" rtlCol="0">
            <a:spAutoFit/>
          </a:bodyPr>
          <a:lstStyle/>
          <a:p>
            <a:pPr algn="ctr"/>
            <a:r>
              <a:rPr lang="fr-FR" dirty="0"/>
              <a:t>Retirez la pince à plaque ou le capuchon mural pour accéder à l’étiquette du numéro de pièce.</a:t>
            </a:r>
            <a:endParaRPr lang="en-US" dirty="0"/>
          </a:p>
        </p:txBody>
      </p:sp>
    </p:spTree>
    <p:extLst>
      <p:ext uri="{BB962C8B-B14F-4D97-AF65-F5344CB8AC3E}">
        <p14:creationId xmlns:p14="http://schemas.microsoft.com/office/powerpoint/2010/main" val="730092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C2E32-A086-E398-CA34-71CB4C802B8F}"/>
              </a:ext>
            </a:extLst>
          </p:cNvPr>
          <p:cNvPicPr>
            <a:picLocks noChangeAspect="1"/>
          </p:cNvPicPr>
          <p:nvPr/>
        </p:nvPicPr>
        <p:blipFill>
          <a:blip r:embed="rId2"/>
          <a:stretch>
            <a:fillRect/>
          </a:stretch>
        </p:blipFill>
        <p:spPr>
          <a:xfrm>
            <a:off x="0" y="1453648"/>
            <a:ext cx="12192000" cy="1834040"/>
          </a:xfrm>
          <a:prstGeom prst="rect">
            <a:avLst/>
          </a:prstGeom>
        </p:spPr>
      </p:pic>
      <p:sp>
        <p:nvSpPr>
          <p:cNvPr id="4" name="TextBox 3">
            <a:extLst>
              <a:ext uri="{FF2B5EF4-FFF2-40B4-BE49-F238E27FC236}">
                <a16:creationId xmlns:a16="http://schemas.microsoft.com/office/drawing/2014/main" id="{25A97E75-EBCB-B3B0-746A-437D27A5D6BA}"/>
              </a:ext>
            </a:extLst>
          </p:cNvPr>
          <p:cNvSpPr txBox="1"/>
          <p:nvPr/>
        </p:nvSpPr>
        <p:spPr>
          <a:xfrm>
            <a:off x="3302001" y="509432"/>
            <a:ext cx="5037666" cy="646331"/>
          </a:xfrm>
          <a:prstGeom prst="rect">
            <a:avLst/>
          </a:prstGeom>
          <a:noFill/>
        </p:spPr>
        <p:txBody>
          <a:bodyPr wrap="square" rtlCol="0">
            <a:spAutoFit/>
          </a:bodyPr>
          <a:lstStyle/>
          <a:p>
            <a:pPr algn="ctr"/>
            <a:r>
              <a:rPr lang="en-US" sz="3600">
                <a:solidFill>
                  <a:schemeClr val="accent1">
                    <a:lumMod val="50000"/>
                  </a:schemeClr>
                </a:solidFill>
                <a:latin typeface="Amasis MT Pro Black" panose="02040A04050005020304" pitchFamily="18" charset="0"/>
              </a:rPr>
              <a:t>balrvproducts.com</a:t>
            </a:r>
          </a:p>
        </p:txBody>
      </p:sp>
      <p:pic>
        <p:nvPicPr>
          <p:cNvPr id="8" name="Picture 7">
            <a:extLst>
              <a:ext uri="{FF2B5EF4-FFF2-40B4-BE49-F238E27FC236}">
                <a16:creationId xmlns:a16="http://schemas.microsoft.com/office/drawing/2014/main" id="{22B957C9-E2B4-6F8E-5B6B-7222B6F547B8}"/>
              </a:ext>
            </a:extLst>
          </p:cNvPr>
          <p:cNvPicPr>
            <a:picLocks noChangeAspect="1"/>
          </p:cNvPicPr>
          <p:nvPr/>
        </p:nvPicPr>
        <p:blipFill>
          <a:blip r:embed="rId3"/>
          <a:stretch>
            <a:fillRect/>
          </a:stretch>
        </p:blipFill>
        <p:spPr>
          <a:xfrm>
            <a:off x="5757334" y="3418446"/>
            <a:ext cx="3478628"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B902CD0-EC08-00B0-4BAA-F66ADDFEEA6F}"/>
              </a:ext>
            </a:extLst>
          </p:cNvPr>
          <p:cNvPicPr>
            <a:picLocks noChangeAspect="1"/>
          </p:cNvPicPr>
          <p:nvPr/>
        </p:nvPicPr>
        <p:blipFill>
          <a:blip r:embed="rId4"/>
          <a:stretch>
            <a:fillRect/>
          </a:stretch>
        </p:blipFill>
        <p:spPr>
          <a:xfrm>
            <a:off x="482481" y="3418446"/>
            <a:ext cx="5048452" cy="2162584"/>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EB5F67E8-C954-F939-C9CD-9EAD85900204}"/>
              </a:ext>
            </a:extLst>
          </p:cNvPr>
          <p:cNvPicPr>
            <a:picLocks noChangeAspect="1"/>
          </p:cNvPicPr>
          <p:nvPr/>
        </p:nvPicPr>
        <p:blipFill>
          <a:blip r:embed="rId5"/>
          <a:stretch>
            <a:fillRect/>
          </a:stretch>
        </p:blipFill>
        <p:spPr>
          <a:xfrm>
            <a:off x="9654140" y="3418445"/>
            <a:ext cx="2055379"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E991C2E9-4AFF-461F-FE20-338604BE7413}"/>
              </a:ext>
            </a:extLst>
          </p:cNvPr>
          <p:cNvSpPr txBox="1"/>
          <p:nvPr/>
        </p:nvSpPr>
        <p:spPr>
          <a:xfrm>
            <a:off x="1716833" y="6049729"/>
            <a:ext cx="8584163" cy="646331"/>
          </a:xfrm>
          <a:prstGeom prst="rect">
            <a:avLst/>
          </a:prstGeom>
          <a:noFill/>
        </p:spPr>
        <p:txBody>
          <a:bodyPr wrap="square" rtlCol="0">
            <a:spAutoFit/>
          </a:bodyPr>
          <a:lstStyle/>
          <a:p>
            <a:pPr algn="ctr"/>
            <a:r>
              <a:rPr lang="fr-FR" dirty="0">
                <a:solidFill>
                  <a:schemeClr val="accent1">
                    <a:lumMod val="50000"/>
                  </a:schemeClr>
                </a:solidFill>
              </a:rPr>
              <a:t>Visitez balrvproducts.com pour plus de détails sur les produits, les guides d’installation, les vidéos et plus encore.</a:t>
            </a:r>
            <a:endParaRPr lang="en-US" dirty="0">
              <a:solidFill>
                <a:schemeClr val="accent1">
                  <a:lumMod val="50000"/>
                </a:schemeClr>
              </a:solidFill>
            </a:endParaRPr>
          </a:p>
        </p:txBody>
      </p:sp>
    </p:spTree>
    <p:extLst>
      <p:ext uri="{BB962C8B-B14F-4D97-AF65-F5344CB8AC3E}">
        <p14:creationId xmlns:p14="http://schemas.microsoft.com/office/powerpoint/2010/main" val="268069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2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2" descr="Complex maths formulae on a blackboard">
            <a:extLst>
              <a:ext uri="{FF2B5EF4-FFF2-40B4-BE49-F238E27FC236}">
                <a16:creationId xmlns:a16="http://schemas.microsoft.com/office/drawing/2014/main" id="{86226763-A4FA-36D1-2E38-F0557A84B2C7}"/>
              </a:ext>
            </a:extLst>
          </p:cNvPr>
          <p:cNvPicPr>
            <a:picLocks noChangeAspect="1"/>
          </p:cNvPicPr>
          <p:nvPr/>
        </p:nvPicPr>
        <p:blipFill rotWithShape="1">
          <a:blip r:embed="rId2"/>
          <a:srcRect l="7728" r="-1" b="-1"/>
          <a:stretch/>
        </p:blipFill>
        <p:spPr>
          <a:xfrm>
            <a:off x="20" y="10"/>
            <a:ext cx="8668492" cy="6857990"/>
          </a:xfrm>
          <a:prstGeom prst="rect">
            <a:avLst/>
          </a:prstGeom>
        </p:spPr>
      </p:pic>
      <p:sp>
        <p:nvSpPr>
          <p:cNvPr id="93" name="Rectangle 2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12204F-E954-FCF9-948D-E68C0E5180F0}"/>
              </a:ext>
            </a:extLst>
          </p:cNvPr>
          <p:cNvSpPr txBox="1"/>
          <p:nvPr/>
        </p:nvSpPr>
        <p:spPr>
          <a:xfrm>
            <a:off x="7848600" y="1122363"/>
            <a:ext cx="4023360" cy="23066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Des questions?</a:t>
            </a:r>
          </a:p>
        </p:txBody>
      </p:sp>
      <p:sp>
        <p:nvSpPr>
          <p:cNvPr id="94"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Icon&#10;&#10;Description automatically generated">
            <a:extLst>
              <a:ext uri="{FF2B5EF4-FFF2-40B4-BE49-F238E27FC236}">
                <a16:creationId xmlns:a16="http://schemas.microsoft.com/office/drawing/2014/main" id="{0887150A-AA4D-2111-E8C9-C8E24FB1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106" y="3516198"/>
            <a:ext cx="3694375" cy="876693"/>
          </a:xfrm>
          <a:prstGeom prst="rect">
            <a:avLst/>
          </a:prstGeom>
        </p:spPr>
      </p:pic>
      <p:sp>
        <p:nvSpPr>
          <p:cNvPr id="95"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19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CB6A7F9-8FC7-06E3-1B39-6249074BE1B8}"/>
              </a:ext>
            </a:extLst>
          </p:cNvPr>
          <p:cNvSpPr txBox="1"/>
          <p:nvPr/>
        </p:nvSpPr>
        <p:spPr>
          <a:xfrm>
            <a:off x="7748666" y="5393094"/>
            <a:ext cx="1246044" cy="369332"/>
          </a:xfrm>
          <a:prstGeom prst="rect">
            <a:avLst/>
          </a:prstGeom>
          <a:noFill/>
        </p:spPr>
        <p:txBody>
          <a:bodyPr wrap="square" rtlCol="0">
            <a:spAutoFit/>
          </a:bodyPr>
          <a:lstStyle/>
          <a:p>
            <a:r>
              <a:rPr lang="en-US"/>
              <a:t>Interior</a:t>
            </a:r>
          </a:p>
        </p:txBody>
      </p: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Relation </a:t>
            </a:r>
            <a:r>
              <a:rPr lang="en-US" dirty="0" err="1">
                <a:solidFill>
                  <a:schemeClr val="bg1"/>
                </a:solidFill>
              </a:rPr>
              <a:t>câble-chaîne</a:t>
            </a:r>
            <a:endParaRPr lang="en-US" dirty="0">
              <a:solidFill>
                <a:schemeClr val="bg1"/>
              </a:solidFill>
            </a:endParaRPr>
          </a:p>
        </p:txBody>
      </p:sp>
      <p:pic>
        <p:nvPicPr>
          <p:cNvPr id="5" name="Picture 4">
            <a:extLst>
              <a:ext uri="{FF2B5EF4-FFF2-40B4-BE49-F238E27FC236}">
                <a16:creationId xmlns:a16="http://schemas.microsoft.com/office/drawing/2014/main" id="{7B3296C1-A875-C121-5DB8-15A0CFA365B6}"/>
              </a:ext>
            </a:extLst>
          </p:cNvPr>
          <p:cNvPicPr>
            <a:picLocks noChangeAspect="1"/>
          </p:cNvPicPr>
          <p:nvPr/>
        </p:nvPicPr>
        <p:blipFill>
          <a:blip r:embed="rId3"/>
          <a:stretch>
            <a:fillRect/>
          </a:stretch>
        </p:blipFill>
        <p:spPr>
          <a:xfrm>
            <a:off x="3436259" y="1028378"/>
            <a:ext cx="8062682" cy="5030382"/>
          </a:xfrm>
          <a:prstGeom prst="rect">
            <a:avLst/>
          </a:prstGeom>
        </p:spPr>
      </p:pic>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85" y="5393094"/>
            <a:ext cx="2127118" cy="504775"/>
          </a:xfrm>
          <a:prstGeom prst="rect">
            <a:avLst/>
          </a:prstGeom>
        </p:spPr>
      </p:pic>
      <p:pic>
        <p:nvPicPr>
          <p:cNvPr id="13" name="Picture 12">
            <a:extLst>
              <a:ext uri="{FF2B5EF4-FFF2-40B4-BE49-F238E27FC236}">
                <a16:creationId xmlns:a16="http://schemas.microsoft.com/office/drawing/2014/main" id="{1A18AD04-7F62-03E3-8BC7-AB5722ABDBDB}"/>
              </a:ext>
            </a:extLst>
          </p:cNvPr>
          <p:cNvPicPr>
            <a:picLocks noChangeAspect="1"/>
          </p:cNvPicPr>
          <p:nvPr/>
        </p:nvPicPr>
        <p:blipFill>
          <a:blip r:embed="rId5"/>
          <a:stretch>
            <a:fillRect/>
          </a:stretch>
        </p:blipFill>
        <p:spPr>
          <a:xfrm>
            <a:off x="963484" y="1028378"/>
            <a:ext cx="2363791" cy="866410"/>
          </a:xfrm>
          <a:prstGeom prst="rect">
            <a:avLst/>
          </a:prstGeom>
        </p:spPr>
      </p:pic>
      <p:sp>
        <p:nvSpPr>
          <p:cNvPr id="2" name="TextBox 1">
            <a:extLst>
              <a:ext uri="{FF2B5EF4-FFF2-40B4-BE49-F238E27FC236}">
                <a16:creationId xmlns:a16="http://schemas.microsoft.com/office/drawing/2014/main" id="{728094D0-89C8-AE5D-611C-2B0E134A5A01}"/>
              </a:ext>
            </a:extLst>
          </p:cNvPr>
          <p:cNvSpPr txBox="1"/>
          <p:nvPr/>
        </p:nvSpPr>
        <p:spPr>
          <a:xfrm>
            <a:off x="1038286" y="2206359"/>
            <a:ext cx="2329754" cy="2062103"/>
          </a:xfrm>
          <a:prstGeom prst="rect">
            <a:avLst/>
          </a:prstGeom>
          <a:noFill/>
        </p:spPr>
        <p:txBody>
          <a:bodyPr wrap="square" rtlCol="0">
            <a:spAutoFit/>
          </a:bodyPr>
          <a:lstStyle/>
          <a:p>
            <a:r>
              <a:rPr lang="fr-FR" dirty="0"/>
              <a:t>Tous les Accu-Slides standard ont la même relation câble-chaîne.
4 câbles retirent la pièce (câbles OUT)
4 câbles tirent la pièce (câbles IN)</a:t>
            </a:r>
            <a:endParaRPr lang="en-US" sz="1400" dirty="0"/>
          </a:p>
        </p:txBody>
      </p:sp>
      <p:sp>
        <p:nvSpPr>
          <p:cNvPr id="3" name="TextBox 2">
            <a:extLst>
              <a:ext uri="{FF2B5EF4-FFF2-40B4-BE49-F238E27FC236}">
                <a16:creationId xmlns:a16="http://schemas.microsoft.com/office/drawing/2014/main" id="{C5919F67-7445-F77D-4B5F-87D539CC48A8}"/>
              </a:ext>
            </a:extLst>
          </p:cNvPr>
          <p:cNvSpPr txBox="1"/>
          <p:nvPr/>
        </p:nvSpPr>
        <p:spPr>
          <a:xfrm>
            <a:off x="4612062" y="2495928"/>
            <a:ext cx="2325362" cy="276999"/>
          </a:xfrm>
          <a:prstGeom prst="rect">
            <a:avLst/>
          </a:prstGeom>
          <a:noFill/>
        </p:spPr>
        <p:txBody>
          <a:bodyPr wrap="square" rtlCol="0">
            <a:spAutoFit/>
          </a:bodyPr>
          <a:lstStyle/>
          <a:p>
            <a:r>
              <a:rPr lang="en-US" sz="1200"/>
              <a:t>IDLER PULLEY IS SPRING LOADED</a:t>
            </a:r>
          </a:p>
        </p:txBody>
      </p:sp>
      <p:sp>
        <p:nvSpPr>
          <p:cNvPr id="6" name="TextBox 5">
            <a:extLst>
              <a:ext uri="{FF2B5EF4-FFF2-40B4-BE49-F238E27FC236}">
                <a16:creationId xmlns:a16="http://schemas.microsoft.com/office/drawing/2014/main" id="{28660C14-42BD-DEE5-B515-3406EFB0ACB0}"/>
              </a:ext>
            </a:extLst>
          </p:cNvPr>
          <p:cNvSpPr txBox="1"/>
          <p:nvPr/>
        </p:nvSpPr>
        <p:spPr>
          <a:xfrm>
            <a:off x="8113227" y="2495928"/>
            <a:ext cx="2325362" cy="276999"/>
          </a:xfrm>
          <a:prstGeom prst="rect">
            <a:avLst/>
          </a:prstGeom>
          <a:noFill/>
        </p:spPr>
        <p:txBody>
          <a:bodyPr wrap="square" rtlCol="0">
            <a:spAutoFit/>
          </a:bodyPr>
          <a:lstStyle/>
          <a:p>
            <a:r>
              <a:rPr lang="en-US" sz="1200"/>
              <a:t>IDLER PULLEY IS SPRING LOADED</a:t>
            </a:r>
          </a:p>
        </p:txBody>
      </p:sp>
      <p:pic>
        <p:nvPicPr>
          <p:cNvPr id="8" name="Picture 7">
            <a:hlinkClick r:id="rId6"/>
            <a:extLst>
              <a:ext uri="{FF2B5EF4-FFF2-40B4-BE49-F238E27FC236}">
                <a16:creationId xmlns:a16="http://schemas.microsoft.com/office/drawing/2014/main" id="{6A24E7AA-79D0-C428-8F36-284A359BB700}"/>
              </a:ext>
            </a:extLst>
          </p:cNvPr>
          <p:cNvPicPr>
            <a:picLocks noChangeAspect="1"/>
          </p:cNvPicPr>
          <p:nvPr/>
        </p:nvPicPr>
        <p:blipFill>
          <a:blip r:embed="rId7"/>
          <a:stretch>
            <a:fillRect/>
          </a:stretch>
        </p:blipFill>
        <p:spPr>
          <a:xfrm>
            <a:off x="970067" y="4218360"/>
            <a:ext cx="1962150" cy="1266825"/>
          </a:xfrm>
          <a:prstGeom prst="rect">
            <a:avLst/>
          </a:prstGeom>
        </p:spPr>
      </p:pic>
    </p:spTree>
    <p:extLst>
      <p:ext uri="{BB962C8B-B14F-4D97-AF65-F5344CB8AC3E}">
        <p14:creationId xmlns:p14="http://schemas.microsoft.com/office/powerpoint/2010/main" val="300492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Types </a:t>
            </a:r>
            <a:r>
              <a:rPr lang="en-US" dirty="0" err="1">
                <a:solidFill>
                  <a:schemeClr val="bg1"/>
                </a:solidFill>
              </a:rPr>
              <a:t>d’ACCU</a:t>
            </a:r>
            <a:r>
              <a:rPr lang="en-US" dirty="0">
                <a:solidFill>
                  <a:schemeClr val="bg1"/>
                </a:solidFill>
              </a:rPr>
              <a:t>-Diapositives : ABS</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4" name="Picture 3">
            <a:extLst>
              <a:ext uri="{FF2B5EF4-FFF2-40B4-BE49-F238E27FC236}">
                <a16:creationId xmlns:a16="http://schemas.microsoft.com/office/drawing/2014/main" id="{FF3BD090-5167-9A02-10BB-8C4CB94858FA}"/>
              </a:ext>
            </a:extLst>
          </p:cNvPr>
          <p:cNvPicPr>
            <a:picLocks noChangeAspect="1"/>
          </p:cNvPicPr>
          <p:nvPr/>
        </p:nvPicPr>
        <p:blipFill>
          <a:blip r:embed="rId4"/>
          <a:stretch>
            <a:fillRect/>
          </a:stretch>
        </p:blipFill>
        <p:spPr>
          <a:xfrm>
            <a:off x="4356739" y="1018895"/>
            <a:ext cx="7049781" cy="4937760"/>
          </a:xfrm>
          <a:prstGeom prst="rect">
            <a:avLst/>
          </a:prstGeom>
        </p:spPr>
      </p:pic>
      <p:sp>
        <p:nvSpPr>
          <p:cNvPr id="5" name="TextBox 4">
            <a:extLst>
              <a:ext uri="{FF2B5EF4-FFF2-40B4-BE49-F238E27FC236}">
                <a16:creationId xmlns:a16="http://schemas.microsoft.com/office/drawing/2014/main" id="{0EF73471-CE82-9E01-174E-6A6037704C05}"/>
              </a:ext>
            </a:extLst>
          </p:cNvPr>
          <p:cNvSpPr txBox="1"/>
          <p:nvPr/>
        </p:nvSpPr>
        <p:spPr>
          <a:xfrm>
            <a:off x="1132676" y="1592826"/>
            <a:ext cx="2966884" cy="1754326"/>
          </a:xfrm>
          <a:prstGeom prst="rect">
            <a:avLst/>
          </a:prstGeom>
          <a:noFill/>
        </p:spPr>
        <p:txBody>
          <a:bodyPr wrap="square" rtlCol="0">
            <a:spAutoFit/>
          </a:bodyPr>
          <a:lstStyle/>
          <a:p>
            <a:r>
              <a:rPr lang="fr-FR" b="1" dirty="0"/>
              <a:t>ABS : Également connu sous le nom de diapositive « cadre photo ». BAL fournit tous les 4 des extrusions d’ouverture rugueuse, jambages, pinces et joints.</a:t>
            </a:r>
            <a:endParaRPr lang="en-US" dirty="0"/>
          </a:p>
        </p:txBody>
      </p:sp>
      <p:pic>
        <p:nvPicPr>
          <p:cNvPr id="3" name="Picture 2">
            <a:hlinkClick r:id="rId5"/>
            <a:extLst>
              <a:ext uri="{FF2B5EF4-FFF2-40B4-BE49-F238E27FC236}">
                <a16:creationId xmlns:a16="http://schemas.microsoft.com/office/drawing/2014/main" id="{56ABEB3C-2607-7E54-EDAD-653E17788B72}"/>
              </a:ext>
            </a:extLst>
          </p:cNvPr>
          <p:cNvPicPr>
            <a:picLocks noChangeAspect="1"/>
          </p:cNvPicPr>
          <p:nvPr/>
        </p:nvPicPr>
        <p:blipFill>
          <a:blip r:embed="rId6"/>
          <a:stretch>
            <a:fillRect/>
          </a:stretch>
        </p:blipFill>
        <p:spPr>
          <a:xfrm>
            <a:off x="1018224" y="3428989"/>
            <a:ext cx="3209925" cy="1781175"/>
          </a:xfrm>
          <a:prstGeom prst="rect">
            <a:avLst/>
          </a:prstGeom>
        </p:spPr>
      </p:pic>
    </p:spTree>
    <p:extLst>
      <p:ext uri="{BB962C8B-B14F-4D97-AF65-F5344CB8AC3E}">
        <p14:creationId xmlns:p14="http://schemas.microsoft.com/office/powerpoint/2010/main" val="218439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Types </a:t>
            </a:r>
            <a:r>
              <a:rPr lang="en-US" dirty="0" err="1">
                <a:solidFill>
                  <a:schemeClr val="bg1"/>
                </a:solidFill>
              </a:rPr>
              <a:t>d’ACCU</a:t>
            </a:r>
            <a:r>
              <a:rPr lang="en-US" dirty="0">
                <a:solidFill>
                  <a:schemeClr val="bg1"/>
                </a:solidFill>
              </a:rPr>
              <a:t>-Slides : </a:t>
            </a:r>
            <a:r>
              <a:rPr lang="en-US" dirty="0" err="1">
                <a:solidFill>
                  <a:schemeClr val="bg1"/>
                </a:solidFill>
              </a:rPr>
              <a:t>Hybride</a:t>
            </a:r>
            <a:endParaRPr lang="en-US" dirty="0">
              <a:solidFill>
                <a:schemeClr val="bg1"/>
              </a:solidFill>
            </a:endParaRP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3" name="Picture 2">
            <a:extLst>
              <a:ext uri="{FF2B5EF4-FFF2-40B4-BE49-F238E27FC236}">
                <a16:creationId xmlns:a16="http://schemas.microsoft.com/office/drawing/2014/main" id="{575FCB58-938D-A0F5-BCBA-ED6D6020F440}"/>
              </a:ext>
            </a:extLst>
          </p:cNvPr>
          <p:cNvPicPr>
            <a:picLocks noChangeAspect="1"/>
          </p:cNvPicPr>
          <p:nvPr/>
        </p:nvPicPr>
        <p:blipFill>
          <a:blip r:embed="rId4"/>
          <a:stretch>
            <a:fillRect/>
          </a:stretch>
        </p:blipFill>
        <p:spPr>
          <a:xfrm>
            <a:off x="4245381" y="1028378"/>
            <a:ext cx="7042554" cy="4887577"/>
          </a:xfrm>
          <a:prstGeom prst="rect">
            <a:avLst/>
          </a:prstGeom>
        </p:spPr>
      </p:pic>
      <p:sp>
        <p:nvSpPr>
          <p:cNvPr id="5" name="TextBox 4">
            <a:extLst>
              <a:ext uri="{FF2B5EF4-FFF2-40B4-BE49-F238E27FC236}">
                <a16:creationId xmlns:a16="http://schemas.microsoft.com/office/drawing/2014/main" id="{5394748C-FA4A-D5C6-D02E-ACA59EAA7FB2}"/>
              </a:ext>
            </a:extLst>
          </p:cNvPr>
          <p:cNvSpPr txBox="1"/>
          <p:nvPr/>
        </p:nvSpPr>
        <p:spPr>
          <a:xfrm>
            <a:off x="963485" y="1409946"/>
            <a:ext cx="2906492" cy="2031325"/>
          </a:xfrm>
          <a:prstGeom prst="rect">
            <a:avLst/>
          </a:prstGeom>
          <a:noFill/>
        </p:spPr>
        <p:txBody>
          <a:bodyPr wrap="square" rtlCol="0">
            <a:spAutoFit/>
          </a:bodyPr>
          <a:lstStyle/>
          <a:p>
            <a:r>
              <a:rPr lang="fr-FR" b="1" dirty="0"/>
              <a:t>Hybride : Croisement entre l’ABS et G4, où BAL fournit des jambages pleine longueur sur le côté droit et gauche, ainsi que les pinces de bâche et les joints pour la droite et la gauche.</a:t>
            </a:r>
            <a:endParaRPr lang="en-US" dirty="0"/>
          </a:p>
        </p:txBody>
      </p:sp>
      <p:pic>
        <p:nvPicPr>
          <p:cNvPr id="4" name="Picture 3">
            <a:hlinkClick r:id="rId5"/>
            <a:extLst>
              <a:ext uri="{FF2B5EF4-FFF2-40B4-BE49-F238E27FC236}">
                <a16:creationId xmlns:a16="http://schemas.microsoft.com/office/drawing/2014/main" id="{78721302-4AA1-2D59-1B35-634EDEA6E01E}"/>
              </a:ext>
            </a:extLst>
          </p:cNvPr>
          <p:cNvPicPr>
            <a:picLocks noChangeAspect="1"/>
          </p:cNvPicPr>
          <p:nvPr/>
        </p:nvPicPr>
        <p:blipFill>
          <a:blip r:embed="rId6"/>
          <a:stretch>
            <a:fillRect/>
          </a:stretch>
        </p:blipFill>
        <p:spPr>
          <a:xfrm>
            <a:off x="1016556" y="3657354"/>
            <a:ext cx="1400175" cy="1790700"/>
          </a:xfrm>
          <a:prstGeom prst="rect">
            <a:avLst/>
          </a:prstGeom>
        </p:spPr>
      </p:pic>
      <p:pic>
        <p:nvPicPr>
          <p:cNvPr id="7" name="Picture 6">
            <a:hlinkClick r:id="rId7"/>
            <a:extLst>
              <a:ext uri="{FF2B5EF4-FFF2-40B4-BE49-F238E27FC236}">
                <a16:creationId xmlns:a16="http://schemas.microsoft.com/office/drawing/2014/main" id="{E13A0134-B73D-EBDF-A1B8-53D9E5505CD3}"/>
              </a:ext>
            </a:extLst>
          </p:cNvPr>
          <p:cNvPicPr>
            <a:picLocks noChangeAspect="1"/>
          </p:cNvPicPr>
          <p:nvPr/>
        </p:nvPicPr>
        <p:blipFill>
          <a:blip r:embed="rId8"/>
          <a:stretch>
            <a:fillRect/>
          </a:stretch>
        </p:blipFill>
        <p:spPr>
          <a:xfrm>
            <a:off x="2566035" y="3631738"/>
            <a:ext cx="1533525" cy="1752600"/>
          </a:xfrm>
          <a:prstGeom prst="rect">
            <a:avLst/>
          </a:prstGeom>
        </p:spPr>
      </p:pic>
    </p:spTree>
    <p:extLst>
      <p:ext uri="{BB962C8B-B14F-4D97-AF65-F5344CB8AC3E}">
        <p14:creationId xmlns:p14="http://schemas.microsoft.com/office/powerpoint/2010/main" val="1757136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5571</Words>
  <Application>Microsoft Office PowerPoint</Application>
  <PresentationFormat>Widescreen</PresentationFormat>
  <Paragraphs>310</Paragraphs>
  <Slides>62</Slides>
  <Notes>45</Notes>
  <HiddenSlides>0</HiddenSlides>
  <MMClips>4</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Le</dc:creator>
  <cp:lastModifiedBy>Ed Kirkland</cp:lastModifiedBy>
  <cp:revision>4</cp:revision>
  <cp:lastPrinted>2024-03-14T15:49:28Z</cp:lastPrinted>
  <dcterms:created xsi:type="dcterms:W3CDTF">2022-09-20T12:43:29Z</dcterms:created>
  <dcterms:modified xsi:type="dcterms:W3CDTF">2024-10-03T21:01:45Z</dcterms:modified>
</cp:coreProperties>
</file>